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8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660"/>
  </p:normalViewPr>
  <p:slideViewPr>
    <p:cSldViewPr>
      <p:cViewPr varScale="1">
        <p:scale>
          <a:sx n="100" d="100"/>
          <a:sy n="100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B1D920-9496-4E40-B775-63E1DE5B6994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9DE6E4-B664-41D8-8680-14FC9A297C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33" Type="http://schemas.openxmlformats.org/officeDocument/2006/relationships/slide" Target="slide33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2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1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Программирование ветвящихся алгоритмов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571612"/>
            <a:ext cx="6557986" cy="4572032"/>
          </a:xfrm>
          <a:ln>
            <a:noFill/>
          </a:ln>
        </p:spPr>
        <p:txBody>
          <a:bodyPr numCol="2">
            <a:normAutofit/>
          </a:bodyPr>
          <a:lstStyle/>
          <a:p>
            <a:pPr algn="ctr"/>
            <a:endParaRPr lang="ru-RU" sz="2400" dirty="0" smtClean="0">
              <a:noFill/>
              <a:hlinkClick r:id="rId2" action="ppaction://hlinksldjump"/>
            </a:endParaRPr>
          </a:p>
          <a:p>
            <a:pPr algn="ctr"/>
            <a:r>
              <a:rPr lang="ru-RU" sz="2400" dirty="0" smtClean="0">
                <a:noFill/>
                <a:hlinkClick r:id="rId2" action="ppaction://hlinksldjump"/>
              </a:rPr>
              <a:t>Задача 1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3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4" action="ppaction://hlinksldjump"/>
              </a:rPr>
              <a:t>Задача 2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5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6" action="ppaction://hlinksldjump"/>
              </a:rPr>
              <a:t>Задача 3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7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8" action="ppaction://hlinksldjump"/>
              </a:rPr>
              <a:t>Задача 4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9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10" action="ppaction://hlinksldjump"/>
              </a:rPr>
              <a:t>Задача 5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11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12" action="ppaction://hlinksldjump"/>
              </a:rPr>
              <a:t>Задача 6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13" action="ppaction://hlinksldjump"/>
              </a:rPr>
              <a:t> 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14" action="ppaction://hlinksldjump"/>
              </a:rPr>
              <a:t>Задача 7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15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16" action="ppaction://hlinksldjump"/>
              </a:rPr>
              <a:t>Задача 8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17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endParaRPr lang="ru-RU" sz="2400" dirty="0" smtClean="0">
              <a:noFill/>
            </a:endParaRPr>
          </a:p>
          <a:p>
            <a:pPr algn="ctr"/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18" action="ppaction://hlinksldjump"/>
              </a:rPr>
              <a:t>Задача 9</a:t>
            </a:r>
            <a:r>
              <a:rPr lang="ru-RU" sz="2400" dirty="0" smtClean="0">
                <a:noFill/>
              </a:rPr>
              <a:t>   </a:t>
            </a:r>
            <a:r>
              <a:rPr lang="ru-RU" sz="2400" dirty="0" smtClean="0">
                <a:noFill/>
                <a:hlinkClick r:id="rId19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20" action="ppaction://hlinksldjump"/>
              </a:rPr>
              <a:t>Задача 10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21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22" action="ppaction://hlinksldjump"/>
              </a:rPr>
              <a:t>Задача 11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23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24" action="ppaction://hlinksldjump"/>
              </a:rPr>
              <a:t>Задача 12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25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26" action="ppaction://hlinksldjump"/>
              </a:rPr>
              <a:t>Задача 13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27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28" action="ppaction://hlinksldjump"/>
              </a:rPr>
              <a:t>Задача 14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29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30" action="ppaction://hlinksldjump"/>
              </a:rPr>
              <a:t>Задача 15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31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pPr algn="ctr"/>
            <a:r>
              <a:rPr lang="ru-RU" sz="2400" dirty="0" smtClean="0">
                <a:noFill/>
                <a:hlinkClick r:id="rId32" action="ppaction://hlinksldjump"/>
              </a:rPr>
              <a:t>Задача 16</a:t>
            </a:r>
            <a:r>
              <a:rPr lang="ru-RU" sz="2400" dirty="0" smtClean="0">
                <a:noFill/>
              </a:rPr>
              <a:t>  </a:t>
            </a:r>
            <a:r>
              <a:rPr lang="ru-RU" sz="2400" dirty="0" smtClean="0">
                <a:noFill/>
                <a:hlinkClick r:id="rId33" action="ppaction://hlinksldjump"/>
              </a:rPr>
              <a:t>Ответ</a:t>
            </a:r>
            <a:endParaRPr lang="ru-RU" sz="2400" dirty="0" smtClean="0">
              <a:noFill/>
            </a:endParaRPr>
          </a:p>
          <a:p>
            <a:endParaRPr lang="ru-RU" sz="1400" dirty="0"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5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8000" b="1" dirty="0" smtClean="0"/>
              <a:t>С </a:t>
            </a:r>
            <a:r>
              <a:rPr lang="ru-RU" sz="8000" b="1" dirty="0"/>
              <a:t>клавиатуры вводятся три стороны треугольника. Является ли он равнобедренным?</a:t>
            </a:r>
            <a:endParaRPr lang="ru-RU" sz="8000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/>
              <a:t>Program PR</a:t>
            </a:r>
            <a:r>
              <a:rPr lang="ru-RU" i="1" dirty="0"/>
              <a:t>5;</a:t>
            </a:r>
            <a:endParaRPr lang="ru-RU" dirty="0"/>
          </a:p>
          <a:p>
            <a:pPr>
              <a:buNone/>
            </a:pPr>
            <a:r>
              <a:rPr lang="en-US" i="1" dirty="0" smtClean="0"/>
              <a:t>uses </a:t>
            </a:r>
            <a:r>
              <a:rPr lang="en-US" i="1" dirty="0" err="1" smtClean="0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a,b,c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ru-RU" i="1" dirty="0" err="1"/>
              <a:t>Begin</a:t>
            </a:r>
            <a:endParaRPr lang="ru-RU" dirty="0"/>
          </a:p>
          <a:p>
            <a:pPr>
              <a:buNone/>
            </a:pPr>
            <a:r>
              <a:rPr lang="ru-RU" i="1" dirty="0" err="1"/>
              <a:t>clrscr</a:t>
            </a:r>
            <a:r>
              <a:rPr lang="ru-RU" i="1" dirty="0"/>
              <a:t>;</a:t>
            </a:r>
            <a:endParaRPr lang="ru-RU" dirty="0"/>
          </a:p>
          <a:p>
            <a:pPr>
              <a:buNone/>
            </a:pPr>
            <a:r>
              <a:rPr lang="ru-RU" i="1" dirty="0" err="1"/>
              <a:t>writeln</a:t>
            </a:r>
            <a:r>
              <a:rPr lang="ru-RU" i="1" dirty="0"/>
              <a:t> ('введите стороны треугольника');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a,b,c</a:t>
            </a:r>
            <a:r>
              <a:rPr lang="en-US" i="1" dirty="0" smtClean="0"/>
              <a:t>);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If (a=b) or (a=c) or (b=c) then write ('</a:t>
            </a:r>
            <a:r>
              <a:rPr lang="ru-RU" i="1" dirty="0" smtClean="0"/>
              <a:t>является</a:t>
            </a:r>
            <a:r>
              <a:rPr lang="en-US" i="1" dirty="0" smtClean="0"/>
              <a:t>') else write ('</a:t>
            </a:r>
            <a:r>
              <a:rPr lang="ru-RU" i="1" dirty="0" smtClean="0"/>
              <a:t>не является</a:t>
            </a:r>
            <a:r>
              <a:rPr lang="en-US" i="1" dirty="0" smtClean="0"/>
              <a:t>');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end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6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8000" b="1" dirty="0" smtClean="0"/>
              <a:t>С </a:t>
            </a:r>
            <a:r>
              <a:rPr lang="ru-RU" sz="8000" b="1" dirty="0"/>
              <a:t>клавиатуры вводится </a:t>
            </a:r>
            <a:r>
              <a:rPr lang="ru-RU" sz="8000" b="1" dirty="0" smtClean="0"/>
              <a:t>возраст человека. Имеет ли он право ездить на велосипеде по проезжей части?</a:t>
            </a:r>
            <a:endParaRPr lang="ru-RU" sz="8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/>
              <a:t>Program PR6;</a:t>
            </a:r>
            <a:endParaRPr lang="ru-RU" i="1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i="1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smtClean="0"/>
              <a:t>a: </a:t>
            </a:r>
            <a:r>
              <a:rPr lang="en-US" i="1" dirty="0"/>
              <a:t>Integer;</a:t>
            </a:r>
            <a:endParaRPr lang="ru-RU" i="1" dirty="0"/>
          </a:p>
          <a:p>
            <a:pPr>
              <a:buNone/>
            </a:pPr>
            <a:r>
              <a:rPr lang="en-US" i="1" dirty="0"/>
              <a:t>Begin</a:t>
            </a:r>
            <a:endParaRPr lang="ru-RU" i="1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i="1" dirty="0"/>
          </a:p>
          <a:p>
            <a:pPr>
              <a:buNone/>
            </a:pPr>
            <a:r>
              <a:rPr lang="en-US" i="1" dirty="0"/>
              <a:t>write ('a=');</a:t>
            </a:r>
            <a:endParaRPr lang="ru-RU" i="1" dirty="0"/>
          </a:p>
          <a:p>
            <a:pPr>
              <a:buNone/>
            </a:pPr>
            <a:r>
              <a:rPr lang="en-US" i="1" dirty="0"/>
              <a:t>read (a</a:t>
            </a:r>
            <a:r>
              <a:rPr lang="en-US" i="1" dirty="0" smtClean="0"/>
              <a:t>);</a:t>
            </a:r>
            <a:endParaRPr lang="ru-RU" i="1" dirty="0" smtClean="0"/>
          </a:p>
          <a:p>
            <a:pPr>
              <a:buNone/>
            </a:pPr>
            <a:r>
              <a:rPr lang="en-US" i="1" dirty="0" smtClean="0"/>
              <a:t>If a&gt;14 then write ('</a:t>
            </a:r>
            <a:r>
              <a:rPr lang="ru-RU" i="1" dirty="0" smtClean="0"/>
              <a:t>имеет</a:t>
            </a:r>
            <a:r>
              <a:rPr lang="en-US" i="1" dirty="0" smtClean="0"/>
              <a:t>') else write ('</a:t>
            </a:r>
            <a:r>
              <a:rPr lang="ru-RU" i="1" dirty="0" smtClean="0"/>
              <a:t>не имеет</a:t>
            </a:r>
            <a:r>
              <a:rPr lang="en-US" i="1" dirty="0" smtClean="0"/>
              <a:t>'</a:t>
            </a:r>
            <a:r>
              <a:rPr lang="ru-RU" i="1" dirty="0" smtClean="0"/>
              <a:t>)</a:t>
            </a:r>
            <a:r>
              <a:rPr lang="en-US" i="1" dirty="0" smtClean="0"/>
              <a:t>;</a:t>
            </a:r>
            <a:endParaRPr lang="ru-RU" i="1" dirty="0"/>
          </a:p>
          <a:p>
            <a:pPr>
              <a:buNone/>
            </a:pPr>
            <a:r>
              <a:rPr lang="ru-RU" i="1" dirty="0" err="1"/>
              <a:t>end</a:t>
            </a:r>
            <a:r>
              <a:rPr lang="ru-RU" i="1" dirty="0"/>
              <a:t>.</a:t>
            </a:r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7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8000" b="1" dirty="0" smtClean="0"/>
              <a:t>С </a:t>
            </a:r>
            <a:r>
              <a:rPr lang="ru-RU" sz="8000" b="1" dirty="0"/>
              <a:t>клавиатуры вводятся стороны треугольника. Является ли этот треугольник прямоугольным?</a:t>
            </a:r>
            <a:endParaRPr lang="ru-RU" sz="8000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i="1" dirty="0"/>
              <a:t>Program PR7;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a,b,c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ru-RU" i="1" dirty="0" err="1"/>
              <a:t>Begin</a:t>
            </a:r>
            <a:endParaRPr lang="ru-RU" dirty="0"/>
          </a:p>
          <a:p>
            <a:pPr>
              <a:buNone/>
            </a:pPr>
            <a:r>
              <a:rPr lang="ru-RU" i="1" dirty="0" err="1"/>
              <a:t>clrscr</a:t>
            </a:r>
            <a:r>
              <a:rPr lang="ru-RU" i="1" dirty="0"/>
              <a:t>;</a:t>
            </a:r>
            <a:endParaRPr lang="ru-RU" dirty="0"/>
          </a:p>
          <a:p>
            <a:pPr>
              <a:buNone/>
            </a:pPr>
            <a:r>
              <a:rPr lang="ru-RU" i="1" dirty="0" err="1"/>
              <a:t>writeln</a:t>
            </a:r>
            <a:r>
              <a:rPr lang="ru-RU" i="1" dirty="0"/>
              <a:t> ('введите стороны треугольника');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a,b,c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If (</a:t>
            </a:r>
            <a:r>
              <a:rPr lang="en-US" i="1" dirty="0" err="1"/>
              <a:t>sqr</a:t>
            </a:r>
            <a:r>
              <a:rPr lang="en-US" i="1" dirty="0"/>
              <a:t>(a)=</a:t>
            </a:r>
            <a:r>
              <a:rPr lang="en-US" i="1" dirty="0" err="1"/>
              <a:t>sqr</a:t>
            </a:r>
            <a:r>
              <a:rPr lang="en-US" i="1" dirty="0"/>
              <a:t>(b)+</a:t>
            </a:r>
            <a:r>
              <a:rPr lang="en-US" i="1" dirty="0" err="1"/>
              <a:t>sqr</a:t>
            </a:r>
            <a:r>
              <a:rPr lang="en-US" i="1" dirty="0"/>
              <a:t>(c)) or (</a:t>
            </a:r>
            <a:r>
              <a:rPr lang="en-US" i="1" dirty="0" err="1"/>
              <a:t>sqr</a:t>
            </a:r>
            <a:r>
              <a:rPr lang="en-US" i="1" dirty="0"/>
              <a:t>(b)=</a:t>
            </a:r>
            <a:r>
              <a:rPr lang="en-US" i="1" dirty="0" err="1"/>
              <a:t>sqr</a:t>
            </a:r>
            <a:r>
              <a:rPr lang="en-US" i="1" dirty="0"/>
              <a:t>(a)+</a:t>
            </a:r>
            <a:r>
              <a:rPr lang="en-US" i="1" dirty="0" err="1"/>
              <a:t>sqr</a:t>
            </a:r>
            <a:r>
              <a:rPr lang="en-US" i="1" dirty="0"/>
              <a:t>(c)) or (</a:t>
            </a:r>
            <a:r>
              <a:rPr lang="en-US" i="1" dirty="0" err="1"/>
              <a:t>sqr</a:t>
            </a:r>
            <a:r>
              <a:rPr lang="en-US" i="1" dirty="0"/>
              <a:t>(c)=</a:t>
            </a:r>
            <a:r>
              <a:rPr lang="en-US" i="1" dirty="0" err="1"/>
              <a:t>sqr</a:t>
            </a:r>
            <a:r>
              <a:rPr lang="en-US" i="1" dirty="0"/>
              <a:t>(a)+</a:t>
            </a:r>
            <a:r>
              <a:rPr lang="en-US" i="1" dirty="0" err="1"/>
              <a:t>sqr</a:t>
            </a:r>
            <a:r>
              <a:rPr lang="en-US" i="1" dirty="0"/>
              <a:t>(b))</a:t>
            </a:r>
            <a:endParaRPr lang="ru-RU" dirty="0"/>
          </a:p>
          <a:p>
            <a:pPr>
              <a:buNone/>
            </a:pPr>
            <a:r>
              <a:rPr lang="en-US" i="1" dirty="0"/>
              <a:t>then write ('</a:t>
            </a:r>
            <a:r>
              <a:rPr lang="ru-RU" i="1" dirty="0"/>
              <a:t>является</a:t>
            </a:r>
            <a:r>
              <a:rPr lang="en-US" i="1" dirty="0"/>
              <a:t>') else write ('</a:t>
            </a:r>
            <a:r>
              <a:rPr lang="ru-RU" i="1" dirty="0"/>
              <a:t>не является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end.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8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8000" b="1" dirty="0" smtClean="0"/>
              <a:t>С </a:t>
            </a:r>
            <a:r>
              <a:rPr lang="ru-RU" sz="8000" b="1" dirty="0"/>
              <a:t>клавиатуры вводятся углы четырёхугольника. Является ли он прямоугольником?</a:t>
            </a:r>
            <a:endParaRPr lang="ru-RU" sz="8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/>
              <a:t>Program PR</a:t>
            </a:r>
            <a:r>
              <a:rPr lang="ru-RU" i="1" dirty="0"/>
              <a:t>8;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a,b,c,d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ru-RU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writeln</a:t>
            </a:r>
            <a:r>
              <a:rPr lang="ru-RU" i="1" dirty="0"/>
              <a:t> ('введите углы четырёхугольника');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a,b,c,d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If (a=90) and (b=90) then write ('</a:t>
            </a:r>
            <a:r>
              <a:rPr lang="ru-RU" i="1" dirty="0"/>
              <a:t>является</a:t>
            </a:r>
            <a:r>
              <a:rPr lang="en-US" i="1" dirty="0"/>
              <a:t>') else write ('</a:t>
            </a:r>
            <a:r>
              <a:rPr lang="ru-RU" i="1" dirty="0"/>
              <a:t>не является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ru-RU" i="1" dirty="0" err="1"/>
              <a:t>end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9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 smtClean="0"/>
              <a:t>    С </a:t>
            </a:r>
            <a:r>
              <a:rPr lang="ru-RU" sz="6000" b="1" dirty="0"/>
              <a:t>клавиатуры вводятся </a:t>
            </a:r>
            <a:r>
              <a:rPr lang="en-US" sz="6000" b="1" dirty="0"/>
              <a:t>x</a:t>
            </a:r>
            <a:r>
              <a:rPr lang="ru-RU" sz="6000" b="1" dirty="0"/>
              <a:t> и </a:t>
            </a:r>
            <a:r>
              <a:rPr lang="en-US" sz="6000" b="1" dirty="0"/>
              <a:t>y</a:t>
            </a:r>
            <a:r>
              <a:rPr lang="ru-RU" sz="6000" b="1" dirty="0"/>
              <a:t>. Как, по отношению к прямой у=2х+1, располагается эта точка?</a:t>
            </a:r>
            <a:endParaRPr lang="ru-RU" sz="6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/>
              <a:t>Program PR9;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x, y: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(x, y);</a:t>
            </a:r>
            <a:endParaRPr lang="ru-RU" dirty="0"/>
          </a:p>
          <a:p>
            <a:pPr>
              <a:buNone/>
            </a:pPr>
            <a:r>
              <a:rPr lang="en-US" i="1" dirty="0"/>
              <a:t>If y&gt;2*x+1 then write ('</a:t>
            </a:r>
            <a:r>
              <a:rPr lang="ru-RU" i="1" dirty="0"/>
              <a:t>выше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If y=2*x+1 then write ('</a:t>
            </a:r>
            <a:r>
              <a:rPr lang="ru-RU" i="1" dirty="0"/>
              <a:t>принадлежит графику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If y&lt;2*x+1 then write ('</a:t>
            </a:r>
            <a:r>
              <a:rPr lang="ru-RU" i="1" dirty="0"/>
              <a:t>ниже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end</a:t>
            </a:r>
            <a:r>
              <a:rPr lang="ru-RU" i="1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8000" b="1" dirty="0" smtClean="0"/>
              <a:t>Является </a:t>
            </a:r>
            <a:r>
              <a:rPr lang="ru-RU" sz="8000" b="1" dirty="0"/>
              <a:t>ли число а </a:t>
            </a:r>
            <a:r>
              <a:rPr lang="ru-RU" sz="8000" b="1" dirty="0" smtClean="0"/>
              <a:t>чётным</a:t>
            </a:r>
            <a:r>
              <a:rPr lang="ru-RU" sz="8000" b="1" dirty="0"/>
              <a:t>?</a:t>
            </a:r>
            <a:endParaRPr lang="ru-RU" sz="8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7929586" y="5786454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5400" b="1" dirty="0" smtClean="0"/>
              <a:t>С </a:t>
            </a:r>
            <a:r>
              <a:rPr lang="ru-RU" sz="5400" b="1" dirty="0"/>
              <a:t>клавиатуры вводятся два числа. Если их сумма чётная, то найти их произведение, иначе найти частное.</a:t>
            </a:r>
            <a:endParaRPr lang="ru-RU" sz="5400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/>
              <a:t>Program PR10;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a,b,S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S:=</a:t>
            </a:r>
            <a:r>
              <a:rPr lang="en-US" i="1" dirty="0" err="1"/>
              <a:t>a+b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If S mod 2=0 then write (a*b) else write (a/b);</a:t>
            </a:r>
            <a:endParaRPr lang="ru-RU" dirty="0"/>
          </a:p>
          <a:p>
            <a:pPr>
              <a:buNone/>
            </a:pPr>
            <a:r>
              <a:rPr lang="en-US" i="1" dirty="0"/>
              <a:t>end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11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8000" b="1" dirty="0" err="1" smtClean="0"/>
              <a:t>Сущ</a:t>
            </a:r>
            <a:r>
              <a:rPr lang="en-US" sz="8000" b="1" dirty="0"/>
              <a:t>e</a:t>
            </a:r>
            <a:r>
              <a:rPr lang="ru-RU" sz="8000" b="1" dirty="0" err="1"/>
              <a:t>ствует</a:t>
            </a:r>
            <a:r>
              <a:rPr lang="ru-RU" sz="8000" b="1" dirty="0"/>
              <a:t> ли треугольник со сторонами </a:t>
            </a:r>
            <a:r>
              <a:rPr lang="en-US" sz="8000" b="1" dirty="0"/>
              <a:t>a</a:t>
            </a:r>
            <a:r>
              <a:rPr lang="ru-RU" sz="8000" b="1" dirty="0"/>
              <a:t>,</a:t>
            </a:r>
            <a:r>
              <a:rPr lang="en-US" sz="8000" b="1" dirty="0"/>
              <a:t>b</a:t>
            </a:r>
            <a:r>
              <a:rPr lang="ru-RU" sz="8000" b="1" dirty="0"/>
              <a:t>,</a:t>
            </a:r>
            <a:r>
              <a:rPr lang="en-US" sz="8000" b="1" dirty="0"/>
              <a:t>c</a:t>
            </a:r>
            <a:r>
              <a:rPr lang="ru-RU" sz="8000" b="1" dirty="0"/>
              <a:t>?</a:t>
            </a:r>
            <a:endParaRPr lang="ru-RU" sz="8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6000768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/>
              <a:t>Program PR11;</a:t>
            </a:r>
            <a:endParaRPr lang="ru-RU" dirty="0"/>
          </a:p>
          <a:p>
            <a:pPr>
              <a:buNone/>
            </a:pPr>
            <a:r>
              <a:rPr lang="en-US" i="1" dirty="0"/>
              <a:t>uses CRT;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a,b,c:Integer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a,b,c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 smtClean="0"/>
              <a:t>If </a:t>
            </a:r>
            <a:r>
              <a:rPr lang="en-US" i="1" dirty="0"/>
              <a:t>(</a:t>
            </a:r>
            <a:r>
              <a:rPr lang="en-US" i="1" dirty="0" err="1"/>
              <a:t>a+b</a:t>
            </a:r>
            <a:r>
              <a:rPr lang="en-US" i="1" dirty="0"/>
              <a:t>&lt;c) or (</a:t>
            </a:r>
            <a:r>
              <a:rPr lang="en-US" i="1" dirty="0" err="1"/>
              <a:t>a+c</a:t>
            </a:r>
            <a:r>
              <a:rPr lang="en-US" i="1" dirty="0"/>
              <a:t>&lt;b) or (</a:t>
            </a:r>
            <a:r>
              <a:rPr lang="en-US" i="1" dirty="0" err="1"/>
              <a:t>c+b</a:t>
            </a:r>
            <a:r>
              <a:rPr lang="en-US" i="1" dirty="0"/>
              <a:t>&lt;a) then write (</a:t>
            </a:r>
            <a:r>
              <a:rPr lang="ru-RU" i="1" dirty="0"/>
              <a:t>существует</a:t>
            </a:r>
            <a:r>
              <a:rPr lang="en-US" i="1" dirty="0"/>
              <a:t> )else write ('</a:t>
            </a:r>
            <a:r>
              <a:rPr lang="ru-RU" i="1" dirty="0"/>
              <a:t>не существует</a:t>
            </a:r>
            <a:r>
              <a:rPr lang="en-US" i="1" dirty="0"/>
              <a:t>’);</a:t>
            </a:r>
            <a:endParaRPr lang="ru-RU" dirty="0"/>
          </a:p>
          <a:p>
            <a:pPr>
              <a:buNone/>
            </a:pPr>
            <a:r>
              <a:rPr lang="en-US" i="1" dirty="0" smtClean="0"/>
              <a:t>end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12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5400" b="1" dirty="0" smtClean="0"/>
              <a:t>Если </a:t>
            </a:r>
            <a:r>
              <a:rPr lang="ru-RU" sz="5400" b="1" dirty="0"/>
              <a:t>посылка  весит 100 г, то его отправляют как письмо, а если больше то бандеролью. Определить письмо это или </a:t>
            </a:r>
            <a:r>
              <a:rPr lang="ru-RU" sz="5400" b="1" dirty="0" smtClean="0"/>
              <a:t>бандероль</a:t>
            </a:r>
            <a:endParaRPr lang="ru-RU" sz="54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/>
              <a:t>Program PR12;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a: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(a);</a:t>
            </a:r>
            <a:endParaRPr lang="ru-RU" dirty="0"/>
          </a:p>
          <a:p>
            <a:pPr>
              <a:buNone/>
            </a:pPr>
            <a:r>
              <a:rPr lang="en-US" i="1" dirty="0" smtClean="0"/>
              <a:t>If </a:t>
            </a:r>
            <a:r>
              <a:rPr lang="en-US" i="1" dirty="0"/>
              <a:t>(a&lt;100) then write ('</a:t>
            </a:r>
            <a:r>
              <a:rPr lang="ru-RU" i="1" dirty="0"/>
              <a:t>письмо</a:t>
            </a:r>
            <a:r>
              <a:rPr lang="en-US" i="1" dirty="0"/>
              <a:t>') else write ('</a:t>
            </a:r>
            <a:r>
              <a:rPr lang="ru-RU" i="1" dirty="0"/>
              <a:t>бандероль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end</a:t>
            </a:r>
            <a:r>
              <a:rPr lang="ru-RU" i="1" dirty="0"/>
              <a:t>.</a:t>
            </a:r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13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5400" b="1" dirty="0" smtClean="0"/>
              <a:t>С </a:t>
            </a:r>
            <a:r>
              <a:rPr lang="ru-RU" sz="5400" b="1" dirty="0"/>
              <a:t>клавиатуры вводятся стороны прямоугольника а и </a:t>
            </a:r>
            <a:r>
              <a:rPr lang="en-US" sz="5400" b="1" dirty="0"/>
              <a:t>b</a:t>
            </a:r>
            <a:r>
              <a:rPr lang="ru-RU" sz="5400" b="1" dirty="0"/>
              <a:t>. Если </a:t>
            </a:r>
            <a:r>
              <a:rPr lang="ru-RU" sz="5400" b="1" dirty="0" err="1"/>
              <a:t>a</a:t>
            </a:r>
            <a:r>
              <a:rPr lang="ru-RU" sz="5400" b="1" dirty="0"/>
              <a:t>&lt;</a:t>
            </a:r>
            <a:r>
              <a:rPr lang="ru-RU" sz="5400" b="1" dirty="0" err="1"/>
              <a:t>=b</a:t>
            </a:r>
            <a:r>
              <a:rPr lang="ru-RU" sz="5400" b="1" dirty="0"/>
              <a:t> найдите периметр, а иначе найдите </a:t>
            </a:r>
            <a:r>
              <a:rPr lang="ru-RU" sz="5400" b="1" dirty="0" smtClean="0"/>
              <a:t>площадь</a:t>
            </a:r>
            <a:endParaRPr lang="ru-RU" sz="54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/>
              <a:t>Program PR13;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a,b,P,S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read(</a:t>
            </a:r>
            <a:r>
              <a:rPr lang="en-US" i="1" dirty="0" err="1"/>
              <a:t>a,b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P:= 2*(</a:t>
            </a:r>
            <a:r>
              <a:rPr lang="en-US" i="1" dirty="0" err="1"/>
              <a:t>a+b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S:= a*b;</a:t>
            </a:r>
            <a:endParaRPr lang="ru-RU" dirty="0"/>
          </a:p>
          <a:p>
            <a:pPr>
              <a:buNone/>
            </a:pPr>
            <a:r>
              <a:rPr lang="en-US" i="1" dirty="0"/>
              <a:t>If a&lt;=b then write (P) else write (S);</a:t>
            </a:r>
            <a:endParaRPr lang="ru-RU" dirty="0"/>
          </a:p>
          <a:p>
            <a:pPr>
              <a:buNone/>
            </a:pPr>
            <a:r>
              <a:rPr lang="ru-RU" i="1" dirty="0" err="1"/>
              <a:t>end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14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5400" b="1" dirty="0" smtClean="0"/>
              <a:t>С </a:t>
            </a:r>
            <a:r>
              <a:rPr lang="ru-RU" sz="5400" b="1" dirty="0"/>
              <a:t>клавиатуры вводятся стороны 2 треугольников </a:t>
            </a:r>
            <a:r>
              <a:rPr lang="en-US" sz="5400" b="1" dirty="0"/>
              <a:t>ABC</a:t>
            </a:r>
            <a:r>
              <a:rPr lang="ru-RU" sz="5400" b="1" dirty="0"/>
              <a:t> и </a:t>
            </a:r>
            <a:r>
              <a:rPr lang="en-US" sz="5400" b="1" dirty="0"/>
              <a:t>MNK</a:t>
            </a:r>
            <a:r>
              <a:rPr lang="ru-RU" sz="5400" b="1" dirty="0"/>
              <a:t> являются ли эти треугольники подобными.</a:t>
            </a:r>
            <a:endParaRPr lang="ru-RU" sz="54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/>
              <a:t>Program PR14;</a:t>
            </a:r>
            <a:endParaRPr lang="ru-RU" dirty="0"/>
          </a:p>
          <a:p>
            <a:pPr>
              <a:buNone/>
            </a:pPr>
            <a:r>
              <a:rPr lang="en-US" i="1" dirty="0"/>
              <a:t>uses CRT;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a,b,c,m,n,k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a,b,c,m,n,k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If (a/m=b/n) and (c/k=a/m) and (b/n=c/k) then write ('</a:t>
            </a:r>
            <a:r>
              <a:rPr lang="ru-RU" i="1" dirty="0"/>
              <a:t>являются</a:t>
            </a:r>
            <a:r>
              <a:rPr lang="en-US" i="1" dirty="0"/>
              <a:t>') else write ('</a:t>
            </a:r>
            <a:r>
              <a:rPr lang="ru-RU" i="1" dirty="0"/>
              <a:t>не являются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end.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/>
              <a:t>Program PR1;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a: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(a);</a:t>
            </a:r>
            <a:endParaRPr lang="ru-RU" dirty="0"/>
          </a:p>
          <a:p>
            <a:pPr>
              <a:buNone/>
            </a:pPr>
            <a:r>
              <a:rPr lang="en-US" i="1" dirty="0"/>
              <a:t>If a mod 2 = 0 then write ('ok') else write ('no');</a:t>
            </a:r>
            <a:endParaRPr lang="ru-RU" dirty="0"/>
          </a:p>
          <a:p>
            <a:pPr>
              <a:buNone/>
            </a:pPr>
            <a:r>
              <a:rPr lang="en-US" i="1" dirty="0"/>
              <a:t>end</a:t>
            </a:r>
            <a:r>
              <a:rPr lang="ru-RU" i="1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15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sz="4800" b="1" dirty="0" smtClean="0"/>
              <a:t>С </a:t>
            </a:r>
            <a:r>
              <a:rPr lang="ru-RU" sz="4800" b="1" dirty="0"/>
              <a:t>клавиатуры водится рост и вес человека. Определить есть ли у него избыточный вес или нет, если нормальный вес человека на 110 больше роста.</a:t>
            </a:r>
            <a:endParaRPr lang="ru-RU" sz="4800" dirty="0"/>
          </a:p>
          <a:p>
            <a:endParaRPr lang="ru-RU" dirty="0"/>
          </a:p>
        </p:txBody>
      </p:sp>
      <p:sp>
        <p:nvSpPr>
          <p:cNvPr id="5" name="Нашивка 4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i="1" dirty="0"/>
              <a:t>Program PR15;</a:t>
            </a:r>
            <a:endParaRPr lang="ru-RU" dirty="0"/>
          </a:p>
          <a:p>
            <a:pPr>
              <a:buNone/>
            </a:pPr>
            <a:r>
              <a:rPr lang="en-US" i="1" dirty="0"/>
              <a:t>uses CRT;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a,b,c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c:=a-110;</a:t>
            </a:r>
            <a:endParaRPr lang="ru-RU" dirty="0"/>
          </a:p>
          <a:p>
            <a:pPr>
              <a:buNone/>
            </a:pPr>
            <a:r>
              <a:rPr lang="en-US" i="1" dirty="0"/>
              <a:t>If (b&lt;c) then write ('</a:t>
            </a:r>
            <a:r>
              <a:rPr lang="ru-RU" i="1" dirty="0"/>
              <a:t>недостаток веса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If (b=c) then write ('</a:t>
            </a:r>
            <a:r>
              <a:rPr lang="ru-RU" i="1" dirty="0"/>
              <a:t>стандартный вес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 smtClean="0"/>
              <a:t>If (</a:t>
            </a:r>
            <a:r>
              <a:rPr lang="en-US" i="1" dirty="0"/>
              <a:t>b&gt;c) then write ('</a:t>
            </a:r>
            <a:r>
              <a:rPr lang="ru-RU" i="1" dirty="0"/>
              <a:t>избыток веса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end.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16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/>
              <a:t>    </a:t>
            </a:r>
            <a:r>
              <a:rPr lang="ru-RU" sz="4800" b="1" dirty="0" smtClean="0"/>
              <a:t>С </a:t>
            </a:r>
            <a:r>
              <a:rPr lang="ru-RU" sz="4800" b="1" dirty="0"/>
              <a:t>клавиатуры водится 4 числа </a:t>
            </a:r>
            <a:r>
              <a:rPr lang="en-US" sz="4800" b="1" dirty="0"/>
              <a:t>a</a:t>
            </a:r>
            <a:r>
              <a:rPr lang="ru-RU" sz="4800" b="1" dirty="0"/>
              <a:t>,</a:t>
            </a:r>
            <a:r>
              <a:rPr lang="en-US" sz="4800" b="1" dirty="0"/>
              <a:t>b</a:t>
            </a:r>
            <a:r>
              <a:rPr lang="ru-RU" sz="4800" b="1" dirty="0"/>
              <a:t>,</a:t>
            </a:r>
            <a:r>
              <a:rPr lang="en-US" sz="4800" b="1" dirty="0"/>
              <a:t>c</a:t>
            </a:r>
            <a:r>
              <a:rPr lang="ru-RU" sz="4800" b="1" dirty="0"/>
              <a:t>,</a:t>
            </a:r>
            <a:r>
              <a:rPr lang="en-US" sz="4800" b="1" dirty="0"/>
              <a:t>d</a:t>
            </a:r>
            <a:r>
              <a:rPr lang="ru-RU" sz="4800" b="1" dirty="0"/>
              <a:t>. Если сумма 1-ых двух чисел равна сумме последующих, то напечатать их сумму иначе напечатать разность </a:t>
            </a:r>
            <a:r>
              <a:rPr lang="ru-RU" sz="4800" b="1" dirty="0" smtClean="0"/>
              <a:t>сумм</a:t>
            </a:r>
            <a:endParaRPr lang="ru-RU" sz="48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6000768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/>
              <a:t>Program PR16;</a:t>
            </a:r>
            <a:endParaRPr lang="ru-RU" dirty="0"/>
          </a:p>
          <a:p>
            <a:pPr>
              <a:buNone/>
            </a:pPr>
            <a:r>
              <a:rPr lang="en-US" i="1" dirty="0"/>
              <a:t>uses CRT;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a,b,c,d,e,f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a,b,c,d</a:t>
            </a:r>
            <a:r>
              <a:rPr lang="en-US" i="1" dirty="0"/>
              <a:t>,);</a:t>
            </a:r>
            <a:endParaRPr lang="ru-RU" dirty="0"/>
          </a:p>
          <a:p>
            <a:pPr>
              <a:buNone/>
            </a:pPr>
            <a:r>
              <a:rPr lang="en-US" i="1" dirty="0"/>
              <a:t>e:=</a:t>
            </a:r>
            <a:r>
              <a:rPr lang="en-US" i="1" dirty="0" err="1"/>
              <a:t>a+b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f:=</a:t>
            </a:r>
            <a:r>
              <a:rPr lang="en-US" i="1" dirty="0" err="1"/>
              <a:t>c+d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If (e=f) then write (e) else write (e-f);</a:t>
            </a:r>
            <a:endParaRPr lang="ru-RU" dirty="0"/>
          </a:p>
          <a:p>
            <a:pPr>
              <a:buNone/>
            </a:pPr>
            <a:r>
              <a:rPr lang="ru-RU" i="1" dirty="0" err="1"/>
              <a:t>end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2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8000" b="1" dirty="0" smtClean="0"/>
              <a:t>С клавиатуры вводятся два  числа. Напишите наибольшее</a:t>
            </a:r>
            <a:endParaRPr lang="ru-RU" sz="8000" b="1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/>
              <a:t>Program PR2;</a:t>
            </a:r>
            <a:endParaRPr lang="ru-RU" i="1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 smtClean="0"/>
              <a:t>;</a:t>
            </a:r>
            <a:endParaRPr lang="ru-RU" i="1" dirty="0" smtClean="0"/>
          </a:p>
          <a:p>
            <a:pPr>
              <a:buNone/>
            </a:pPr>
            <a:r>
              <a:rPr lang="en-US" i="1" dirty="0" err="1" smtClean="0"/>
              <a:t>var</a:t>
            </a:r>
            <a:r>
              <a:rPr lang="en-US" i="1" dirty="0" smtClean="0"/>
              <a:t> </a:t>
            </a:r>
            <a:r>
              <a:rPr lang="en-US" i="1" dirty="0" err="1" smtClean="0"/>
              <a:t>a,b</a:t>
            </a:r>
            <a:r>
              <a:rPr lang="en-US" i="1" dirty="0" smtClean="0"/>
              <a:t>: Integer;</a:t>
            </a:r>
          </a:p>
          <a:p>
            <a:pPr>
              <a:buNone/>
            </a:pPr>
            <a:r>
              <a:rPr lang="en-US" i="1" dirty="0" smtClean="0"/>
              <a:t>Begin</a:t>
            </a:r>
          </a:p>
          <a:p>
            <a:pPr>
              <a:buNone/>
            </a:pPr>
            <a:r>
              <a:rPr lang="en-US" i="1" dirty="0" err="1" smtClean="0"/>
              <a:t>clrscr</a:t>
            </a:r>
            <a:r>
              <a:rPr lang="en-US" i="1" dirty="0" smtClean="0"/>
              <a:t>;</a:t>
            </a:r>
          </a:p>
          <a:p>
            <a:pPr>
              <a:buNone/>
            </a:pPr>
            <a:r>
              <a:rPr lang="en-US" i="1" dirty="0" smtClean="0"/>
              <a:t>read (</a:t>
            </a:r>
            <a:r>
              <a:rPr lang="en-US" i="1" dirty="0" err="1" smtClean="0"/>
              <a:t>a,b</a:t>
            </a:r>
            <a:r>
              <a:rPr lang="en-US" i="1" dirty="0" smtClean="0"/>
              <a:t>);</a:t>
            </a:r>
          </a:p>
          <a:p>
            <a:pPr>
              <a:buNone/>
            </a:pPr>
            <a:r>
              <a:rPr lang="en-US" i="1" dirty="0" smtClean="0"/>
              <a:t>If a&gt;b then write (a) else write (b);</a:t>
            </a:r>
          </a:p>
          <a:p>
            <a:pPr>
              <a:buNone/>
            </a:pPr>
            <a:r>
              <a:rPr lang="en-US" i="1" dirty="0" smtClean="0"/>
              <a:t>end.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3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ru-RU" sz="8000" b="1" dirty="0"/>
              <a:t>Является ли число двузначным?</a:t>
            </a:r>
            <a:endParaRPr lang="ru-RU" sz="8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/>
              <a:t>Program PR</a:t>
            </a:r>
            <a:r>
              <a:rPr lang="ru-RU" i="1" dirty="0"/>
              <a:t>3;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a: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write ('a=');</a:t>
            </a:r>
            <a:endParaRPr lang="ru-RU" dirty="0"/>
          </a:p>
          <a:p>
            <a:pPr>
              <a:buNone/>
            </a:pPr>
            <a:r>
              <a:rPr lang="en-US" i="1" dirty="0"/>
              <a:t>read (a);</a:t>
            </a:r>
            <a:endParaRPr lang="ru-RU" dirty="0"/>
          </a:p>
          <a:p>
            <a:pPr>
              <a:buNone/>
            </a:pPr>
            <a:r>
              <a:rPr lang="en-US" i="1" dirty="0"/>
              <a:t>If (a&gt;9) and (a&lt;100) then write ('</a:t>
            </a:r>
            <a:r>
              <a:rPr lang="ru-RU" i="1" dirty="0"/>
              <a:t>является</a:t>
            </a:r>
            <a:r>
              <a:rPr lang="en-US" i="1" dirty="0"/>
              <a:t>') else write ('</a:t>
            </a:r>
            <a:r>
              <a:rPr lang="ru-RU" i="1" dirty="0"/>
              <a:t>не является</a:t>
            </a:r>
            <a:r>
              <a:rPr lang="en-US" i="1" dirty="0"/>
              <a:t>');</a:t>
            </a:r>
            <a:endParaRPr lang="ru-RU" dirty="0"/>
          </a:p>
          <a:p>
            <a:pPr>
              <a:buNone/>
            </a:pPr>
            <a:r>
              <a:rPr lang="en-US" i="1" dirty="0"/>
              <a:t>end</a:t>
            </a:r>
            <a:r>
              <a:rPr lang="ru-RU" i="1" dirty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Задача 4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sz="8000" b="1" dirty="0" smtClean="0"/>
              <a:t>С </a:t>
            </a:r>
            <a:r>
              <a:rPr lang="ru-RU" sz="8000" b="1" dirty="0"/>
              <a:t>клавиатуры вводятся два числа: а и </a:t>
            </a:r>
            <a:r>
              <a:rPr lang="en-US" sz="8000" b="1" dirty="0"/>
              <a:t>b</a:t>
            </a:r>
            <a:r>
              <a:rPr lang="ru-RU" sz="8000" b="1" dirty="0"/>
              <a:t>. Если а больше </a:t>
            </a:r>
            <a:r>
              <a:rPr lang="en-US" sz="8000" b="1" dirty="0"/>
              <a:t>b</a:t>
            </a:r>
            <a:r>
              <a:rPr lang="ru-RU" sz="8000" b="1" dirty="0"/>
              <a:t>, то найти сумму, иначе – </a:t>
            </a:r>
            <a:r>
              <a:rPr lang="ru-RU" sz="8000" b="1" dirty="0" smtClean="0"/>
              <a:t>разность</a:t>
            </a:r>
            <a:endParaRPr lang="ru-RU" sz="8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Ответ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/>
              <a:t>Program PR4;</a:t>
            </a:r>
            <a:endParaRPr lang="ru-RU" dirty="0"/>
          </a:p>
          <a:p>
            <a:pPr>
              <a:buNone/>
            </a:pPr>
            <a:r>
              <a:rPr lang="en-US" i="1" dirty="0"/>
              <a:t>uses </a:t>
            </a:r>
            <a:r>
              <a:rPr lang="en-US" i="1" dirty="0" err="1"/>
              <a:t>crt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 err="1"/>
              <a:t>var</a:t>
            </a:r>
            <a:r>
              <a:rPr lang="en-US" i="1" dirty="0"/>
              <a:t> </a:t>
            </a:r>
            <a:r>
              <a:rPr lang="en-US" i="1" dirty="0" err="1"/>
              <a:t>a,b</a:t>
            </a:r>
            <a:r>
              <a:rPr lang="en-US" i="1" dirty="0"/>
              <a:t>: Integer;</a:t>
            </a:r>
            <a:endParaRPr lang="ru-RU" dirty="0"/>
          </a:p>
          <a:p>
            <a:pPr>
              <a:buNone/>
            </a:pPr>
            <a:r>
              <a:rPr lang="en-US" i="1" dirty="0"/>
              <a:t>Begin</a:t>
            </a:r>
            <a:endParaRPr lang="ru-RU" dirty="0"/>
          </a:p>
          <a:p>
            <a:pPr>
              <a:buNone/>
            </a:pPr>
            <a:r>
              <a:rPr lang="en-US" i="1" dirty="0" err="1"/>
              <a:t>clrscr</a:t>
            </a:r>
            <a:r>
              <a:rPr lang="en-US" i="1" dirty="0"/>
              <a:t>;</a:t>
            </a:r>
            <a:endParaRPr lang="ru-RU" dirty="0"/>
          </a:p>
          <a:p>
            <a:pPr>
              <a:buNone/>
            </a:pPr>
            <a:r>
              <a:rPr lang="en-US" i="1" dirty="0"/>
              <a:t>read (</a:t>
            </a:r>
            <a:r>
              <a:rPr lang="en-US" i="1" dirty="0" err="1"/>
              <a:t>a,b</a:t>
            </a:r>
            <a:r>
              <a:rPr lang="en-US" i="1" dirty="0"/>
              <a:t>);</a:t>
            </a:r>
            <a:endParaRPr lang="ru-RU" dirty="0"/>
          </a:p>
          <a:p>
            <a:pPr>
              <a:buNone/>
            </a:pPr>
            <a:r>
              <a:rPr lang="en-US" i="1" dirty="0"/>
              <a:t>If a&gt;b then write (</a:t>
            </a:r>
            <a:r>
              <a:rPr lang="en-US" i="1" dirty="0" err="1"/>
              <a:t>a+b</a:t>
            </a:r>
            <a:r>
              <a:rPr lang="en-US" i="1" dirty="0"/>
              <a:t>) else write (a-b);</a:t>
            </a:r>
            <a:endParaRPr lang="ru-RU" dirty="0"/>
          </a:p>
          <a:p>
            <a:pPr>
              <a:buNone/>
            </a:pPr>
            <a:r>
              <a:rPr lang="en-US" i="1" dirty="0"/>
              <a:t>end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>
          <a:xfrm>
            <a:off x="8001024" y="5857892"/>
            <a:ext cx="928694" cy="71438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8">
      <a:dk1>
        <a:srgbClr val="676A55"/>
      </a:dk1>
      <a:lt1>
        <a:sysClr val="window" lastClr="FFFFFF"/>
      </a:lt1>
      <a:dk2>
        <a:srgbClr val="EAEBDE"/>
      </a:dk2>
      <a:lt2>
        <a:srgbClr val="676A55"/>
      </a:lt2>
      <a:accent1>
        <a:srgbClr val="72A376"/>
      </a:accent1>
      <a:accent2>
        <a:srgbClr val="676A55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676A55"/>
      </a:hlink>
      <a:folHlink>
        <a:srgbClr val="33352A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</TotalTime>
  <Words>1074</Words>
  <Application>Microsoft Office PowerPoint</Application>
  <PresentationFormat>Экран (4:3)</PresentationFormat>
  <Paragraphs>212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Обычная</vt:lpstr>
      <vt:lpstr>Программирование ветвящихся алгоритмов</vt:lpstr>
      <vt:lpstr>Задача 1</vt:lpstr>
      <vt:lpstr>Ответ</vt:lpstr>
      <vt:lpstr>Задача 2</vt:lpstr>
      <vt:lpstr>Ответ</vt:lpstr>
      <vt:lpstr>Задача 3</vt:lpstr>
      <vt:lpstr>Ответ</vt:lpstr>
      <vt:lpstr>Задача 4</vt:lpstr>
      <vt:lpstr>Ответ</vt:lpstr>
      <vt:lpstr>Задача 5</vt:lpstr>
      <vt:lpstr>Ответ</vt:lpstr>
      <vt:lpstr>Задача 6</vt:lpstr>
      <vt:lpstr>Ответ</vt:lpstr>
      <vt:lpstr>Задача 7</vt:lpstr>
      <vt:lpstr>Ответ</vt:lpstr>
      <vt:lpstr>Задача 8</vt:lpstr>
      <vt:lpstr>Ответ</vt:lpstr>
      <vt:lpstr>Задача 9</vt:lpstr>
      <vt:lpstr>Ответ</vt:lpstr>
      <vt:lpstr>Задача 10</vt:lpstr>
      <vt:lpstr>Ответ</vt:lpstr>
      <vt:lpstr>Задача 11</vt:lpstr>
      <vt:lpstr>Ответ</vt:lpstr>
      <vt:lpstr>Задача 12</vt:lpstr>
      <vt:lpstr>Ответ</vt:lpstr>
      <vt:lpstr>Задача 13</vt:lpstr>
      <vt:lpstr>Ответ</vt:lpstr>
      <vt:lpstr>Задача 14</vt:lpstr>
      <vt:lpstr>Ответ</vt:lpstr>
      <vt:lpstr>Задача 15</vt:lpstr>
      <vt:lpstr>Ответ</vt:lpstr>
      <vt:lpstr>Задача 16</vt:lpstr>
      <vt:lpstr>Ответ</vt:lpstr>
    </vt:vector>
  </TitlesOfParts>
  <Company>Школа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Программирование ветвящихся алгоритмов</dc:title>
  <dc:creator>Ученик</dc:creator>
  <cp:lastModifiedBy>Учитель</cp:lastModifiedBy>
  <cp:revision>12</cp:revision>
  <dcterms:created xsi:type="dcterms:W3CDTF">2013-03-28T06:28:05Z</dcterms:created>
  <dcterms:modified xsi:type="dcterms:W3CDTF">2013-04-04T06:57:33Z</dcterms:modified>
</cp:coreProperties>
</file>