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74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6" r:id="rId10"/>
    <p:sldId id="267" r:id="rId11"/>
    <p:sldId id="268" r:id="rId12"/>
    <p:sldId id="264" r:id="rId13"/>
    <p:sldId id="265" r:id="rId14"/>
    <p:sldId id="269" r:id="rId15"/>
    <p:sldId id="271" r:id="rId16"/>
    <p:sldId id="270" r:id="rId17"/>
    <p:sldId id="272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994FACA-F673-4527-9553-94E259C091C0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C97FE8B-FAE5-4D35-8E73-63002D6CF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C0C92A3E-97AA-4ECB-A4A7-00E511686C74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7F66AAE-FC1C-497B-87FE-4B433B306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966FC-3F1F-4011-BB9F-0CD13D208215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06E21-B61D-4BF3-A5CC-7E32DF5D6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FDC2-F1AA-4BDA-A63F-E58C00C1C2B9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3120A-D4F9-4DC4-80A4-E91E1A098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BFC3E-6F96-4621-A1C6-D526454E79D2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A4A82-2B2A-4822-A344-84C9AACE2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01979-6C9C-4CCE-B900-2C7E18B3AEC4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87867-8F74-412B-8460-59C1F5309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564EB-5661-4065-AD10-C6710C69C85B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13D35-A7D9-45CC-8C64-4BF5A70A8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7225C-9D96-47AF-A7A7-BF89059A481F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F4FA04E8-0860-4357-B3C3-96E8A3A28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ABC74-A675-4CA1-9CF9-5BE84E15352B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BAD56-B42D-40D4-BBA6-EB33DE6A7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E7252-2046-4AA3-97F7-22BBB7C8C31E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0A4FE-8144-4AFC-A60F-689749F23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F38DF67-62B0-4D4A-B1B1-DC59A95D901F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AAA979DA-A171-4506-97C0-BE98FF31F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A265C5A5-A21B-4CA2-A314-9116939C8F17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C8B21142-403F-490D-8B26-DCEAE074F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02A90AD-45E0-48DB-8F93-FD28F59F971B}" type="datetimeFigureOut">
              <a:rPr lang="ru-RU"/>
              <a:pPr>
                <a:defRPr/>
              </a:pPr>
              <a:t>27.10.2013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BBF3DEF-3F82-4BD1-8B87-298D9559E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79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B75B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4BF8E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367092"/>
          </a:xfrm>
        </p:spPr>
        <p:txBody>
          <a:bodyPr>
            <a:noAutofit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ГРАДУСНАЯ СЕТЬ КАРТЫ</a:t>
            </a:r>
            <a:endParaRPr lang="ru-RU" sz="6600" b="1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8118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5400" b="1" u="sng" smtClean="0">
                <a:latin typeface="Monotype Corsiva" pitchFamily="66" charset="0"/>
              </a:rPr>
              <a:t>ПАРАЛЛЕЛЬ</a:t>
            </a:r>
            <a:r>
              <a:rPr lang="ru-RU" sz="5400" smtClean="0">
                <a:latin typeface="Monotype Corsiva" pitchFamily="66" charset="0"/>
              </a:rPr>
              <a:t>  - это воображаемая линия на поверхности Земли, проведенная на одинаковом расстоянии от экватора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000250" y="1143000"/>
            <a:ext cx="5214938" cy="4429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071688" y="1143000"/>
            <a:ext cx="5143500" cy="3857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214563" y="1143000"/>
            <a:ext cx="4929187" cy="3143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643188" y="1143000"/>
            <a:ext cx="3929062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643313" y="1428750"/>
            <a:ext cx="1928812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14813" y="1785938"/>
            <a:ext cx="714375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8" name="TextBox 14"/>
          <p:cNvSpPr txBox="1">
            <a:spLocks noChangeArrowheads="1"/>
          </p:cNvSpPr>
          <p:nvPr/>
        </p:nvSpPr>
        <p:spPr bwMode="auto">
          <a:xfrm>
            <a:off x="4357688" y="1857375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Century Gothic" pitchFamily="34" charset="0"/>
              </a:rPr>
              <a:t>90 °</a:t>
            </a:r>
          </a:p>
          <a:p>
            <a:r>
              <a:rPr lang="ru-RU" sz="1200">
                <a:latin typeface="Century Gothic" pitchFamily="34" charset="0"/>
              </a:rPr>
              <a:t>с.п.</a:t>
            </a:r>
          </a:p>
        </p:txBody>
      </p:sp>
      <p:sp>
        <p:nvSpPr>
          <p:cNvPr id="20489" name="TextBox 15"/>
          <p:cNvSpPr txBox="1">
            <a:spLocks noChangeArrowheads="1"/>
          </p:cNvSpPr>
          <p:nvPr/>
        </p:nvSpPr>
        <p:spPr bwMode="auto">
          <a:xfrm>
            <a:off x="3929063" y="128587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40 °</a:t>
            </a:r>
          </a:p>
          <a:p>
            <a:endParaRPr lang="ru-RU">
              <a:latin typeface="Century Gothic" pitchFamily="34" charset="0"/>
            </a:endParaRPr>
          </a:p>
        </p:txBody>
      </p:sp>
      <p:sp>
        <p:nvSpPr>
          <p:cNvPr id="20490" name="TextBox 16"/>
          <p:cNvSpPr txBox="1">
            <a:spLocks noChangeArrowheads="1"/>
          </p:cNvSpPr>
          <p:nvPr/>
        </p:nvSpPr>
        <p:spPr bwMode="auto">
          <a:xfrm>
            <a:off x="2857500" y="1428750"/>
            <a:ext cx="5984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entury Gothic" pitchFamily="34" charset="0"/>
              </a:rPr>
              <a:t>20 °</a:t>
            </a:r>
          </a:p>
          <a:p>
            <a:endParaRPr lang="ru-RU">
              <a:latin typeface="Century Gothic" pitchFamily="34" charset="0"/>
            </a:endParaRPr>
          </a:p>
        </p:txBody>
      </p:sp>
      <p:sp>
        <p:nvSpPr>
          <p:cNvPr id="20491" name="TextBox 17"/>
          <p:cNvSpPr txBox="1">
            <a:spLocks noChangeArrowheads="1"/>
          </p:cNvSpPr>
          <p:nvPr/>
        </p:nvSpPr>
        <p:spPr bwMode="auto">
          <a:xfrm>
            <a:off x="2071688" y="2143125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0°</a:t>
            </a:r>
          </a:p>
        </p:txBody>
      </p:sp>
      <p:sp>
        <p:nvSpPr>
          <p:cNvPr id="20492" name="TextBox 19"/>
          <p:cNvSpPr txBox="1">
            <a:spLocks noChangeArrowheads="1"/>
          </p:cNvSpPr>
          <p:nvPr/>
        </p:nvSpPr>
        <p:spPr bwMode="auto">
          <a:xfrm>
            <a:off x="1785938" y="2643188"/>
            <a:ext cx="785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20°</a:t>
            </a:r>
          </a:p>
        </p:txBody>
      </p:sp>
      <p:cxnSp>
        <p:nvCxnSpPr>
          <p:cNvPr id="22" name="Прямая со стрелкой 21"/>
          <p:cNvCxnSpPr>
            <a:stCxn id="19" idx="4"/>
          </p:cNvCxnSpPr>
          <p:nvPr/>
        </p:nvCxnSpPr>
        <p:spPr>
          <a:xfrm rot="5400000" flipH="1" flipV="1">
            <a:off x="5036345" y="4393406"/>
            <a:ext cx="214312" cy="1000125"/>
          </a:xfrm>
          <a:prstGeom prst="straightConnector1">
            <a:avLst/>
          </a:prstGeom>
          <a:ln w="412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4" name="TextBox 22"/>
          <p:cNvSpPr txBox="1">
            <a:spLocks noChangeArrowheads="1"/>
          </p:cNvSpPr>
          <p:nvPr/>
        </p:nvSpPr>
        <p:spPr bwMode="auto">
          <a:xfrm rot="397920">
            <a:off x="4017963" y="4833938"/>
            <a:ext cx="9937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solidFill>
                  <a:srgbClr val="0070C0"/>
                </a:solidFill>
                <a:latin typeface="Century Gothic" pitchFamily="34" charset="0"/>
              </a:rPr>
              <a:t>ЗАПАД</a:t>
            </a:r>
          </a:p>
        </p:txBody>
      </p:sp>
      <p:sp>
        <p:nvSpPr>
          <p:cNvPr id="20495" name="TextBox 23"/>
          <p:cNvSpPr txBox="1">
            <a:spLocks noChangeArrowheads="1"/>
          </p:cNvSpPr>
          <p:nvPr/>
        </p:nvSpPr>
        <p:spPr bwMode="auto">
          <a:xfrm rot="-1174618">
            <a:off x="5715000" y="4413250"/>
            <a:ext cx="135731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solidFill>
                  <a:srgbClr val="0070C0"/>
                </a:solidFill>
                <a:latin typeface="Century Gothic" pitchFamily="34" charset="0"/>
              </a:rPr>
              <a:t>ВОСТОК</a:t>
            </a:r>
          </a:p>
        </p:txBody>
      </p:sp>
      <p:sp>
        <p:nvSpPr>
          <p:cNvPr id="20496" name="TextBox 24"/>
          <p:cNvSpPr txBox="1">
            <a:spLocks noChangeArrowheads="1"/>
          </p:cNvSpPr>
          <p:nvPr/>
        </p:nvSpPr>
        <p:spPr bwMode="auto">
          <a:xfrm>
            <a:off x="214313" y="0"/>
            <a:ext cx="50006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ПАРАЛЛЕЛИ К СЕВЕРУ И К ЮГУ ОТ ЭКВАТОРА НАЗЫВАЮТ В ГРАДУСНОЙ МЕРЕ ОТ 0 °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ДО 90 °</a:t>
            </a:r>
          </a:p>
          <a:p>
            <a:endParaRPr lang="ru-RU">
              <a:latin typeface="Century Gothic" pitchFamily="34" charset="0"/>
            </a:endParaRPr>
          </a:p>
        </p:txBody>
      </p:sp>
      <p:sp>
        <p:nvSpPr>
          <p:cNvPr id="20497" name="TextBox 25"/>
          <p:cNvSpPr txBox="1">
            <a:spLocks noChangeArrowheads="1"/>
          </p:cNvSpPr>
          <p:nvPr/>
        </p:nvSpPr>
        <p:spPr bwMode="auto">
          <a:xfrm rot="255743">
            <a:off x="3795713" y="3994150"/>
            <a:ext cx="10731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solidFill>
                  <a:srgbClr val="0070C0"/>
                </a:solidFill>
                <a:latin typeface="Century Gothic" pitchFamily="34" charset="0"/>
              </a:rPr>
              <a:t>ЭКВАТОР</a:t>
            </a:r>
          </a:p>
        </p:txBody>
      </p:sp>
      <p:sp>
        <p:nvSpPr>
          <p:cNvPr id="20498" name="TextBox 20"/>
          <p:cNvSpPr txBox="1">
            <a:spLocks noChangeArrowheads="1"/>
          </p:cNvSpPr>
          <p:nvPr/>
        </p:nvSpPr>
        <p:spPr bwMode="auto">
          <a:xfrm>
            <a:off x="2714625" y="5429250"/>
            <a:ext cx="5929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Счет параллелей ведут от нулевой параллели - экватора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929718" cy="5161770"/>
          </a:xfrm>
        </p:spPr>
        <p:txBody>
          <a:bodyPr>
            <a:no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9600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Что такое «МЕРИДИАН» ?</a:t>
            </a:r>
            <a:endParaRPr lang="ru-RU" sz="9600" b="1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214313" y="428625"/>
            <a:ext cx="8715375" cy="60261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5400" b="1" u="sng" smtClean="0">
                <a:latin typeface="Monotype Corsiva" pitchFamily="66" charset="0"/>
              </a:rPr>
              <a:t>МЕРИДИАН </a:t>
            </a:r>
            <a:r>
              <a:rPr lang="ru-RU" sz="5400" smtClean="0">
                <a:latin typeface="Monotype Corsiva" pitchFamily="66" charset="0"/>
              </a:rPr>
              <a:t>– это воображаемая кратчайшая линия, проведенная по поверхности Земли между Северным и Южным полюсами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857375" y="1214438"/>
            <a:ext cx="5214938" cy="4429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4214813" y="2071688"/>
            <a:ext cx="642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С.П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2989263" y="4083050"/>
            <a:ext cx="3201987" cy="36513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5" idx="0"/>
          </p:cNvCxnSpPr>
          <p:nvPr/>
        </p:nvCxnSpPr>
        <p:spPr>
          <a:xfrm rot="16200000" flipH="1">
            <a:off x="4160838" y="1517650"/>
            <a:ext cx="642937" cy="36513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8" name="TextBox 37"/>
          <p:cNvSpPr txBox="1">
            <a:spLocks noChangeArrowheads="1"/>
          </p:cNvSpPr>
          <p:nvPr/>
        </p:nvSpPr>
        <p:spPr bwMode="auto">
          <a:xfrm>
            <a:off x="4000500" y="928688"/>
            <a:ext cx="928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Gothic" pitchFamily="34" charset="0"/>
              </a:rPr>
              <a:t>180°</a:t>
            </a:r>
          </a:p>
        </p:txBody>
      </p:sp>
      <p:sp>
        <p:nvSpPr>
          <p:cNvPr id="23559" name="TextBox 38"/>
          <p:cNvSpPr txBox="1">
            <a:spLocks noChangeArrowheads="1"/>
          </p:cNvSpPr>
          <p:nvPr/>
        </p:nvSpPr>
        <p:spPr bwMode="auto">
          <a:xfrm>
            <a:off x="4357688" y="5572125"/>
            <a:ext cx="642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Gothic" pitchFamily="34" charset="0"/>
              </a:rPr>
              <a:t>0°</a:t>
            </a:r>
          </a:p>
        </p:txBody>
      </p:sp>
      <p:sp>
        <p:nvSpPr>
          <p:cNvPr id="11" name="Полилиния 10"/>
          <p:cNvSpPr/>
          <p:nvPr/>
        </p:nvSpPr>
        <p:spPr>
          <a:xfrm>
            <a:off x="4710113" y="2479675"/>
            <a:ext cx="523875" cy="3103563"/>
          </a:xfrm>
          <a:custGeom>
            <a:avLst/>
            <a:gdLst>
              <a:gd name="connsiteX0" fmla="*/ 0 w 524164"/>
              <a:gd name="connsiteY0" fmla="*/ 0 h 3103418"/>
              <a:gd name="connsiteX1" fmla="*/ 443346 w 524164"/>
              <a:gd name="connsiteY1" fmla="*/ 1343891 h 3103418"/>
              <a:gd name="connsiteX2" fmla="*/ 484910 w 524164"/>
              <a:gd name="connsiteY2" fmla="*/ 3103418 h 310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4164" h="3103418">
                <a:moveTo>
                  <a:pt x="0" y="0"/>
                </a:moveTo>
                <a:cubicBezTo>
                  <a:pt x="181264" y="413327"/>
                  <a:pt x="362528" y="826655"/>
                  <a:pt x="443346" y="1343891"/>
                </a:cubicBezTo>
                <a:cubicBezTo>
                  <a:pt x="524164" y="1861127"/>
                  <a:pt x="477983" y="2821709"/>
                  <a:pt x="484910" y="3103418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 rot="21120727">
            <a:off x="4987925" y="2079625"/>
            <a:ext cx="1525588" cy="2716213"/>
          </a:xfrm>
          <a:custGeom>
            <a:avLst/>
            <a:gdLst>
              <a:gd name="connsiteX0" fmla="*/ 0 w 1011382"/>
              <a:gd name="connsiteY0" fmla="*/ 0 h 2909454"/>
              <a:gd name="connsiteX1" fmla="*/ 803563 w 1011382"/>
              <a:gd name="connsiteY1" fmla="*/ 900545 h 2909454"/>
              <a:gd name="connsiteX2" fmla="*/ 1011382 w 1011382"/>
              <a:gd name="connsiteY2" fmla="*/ 2909454 h 2909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1382" h="2909454">
                <a:moveTo>
                  <a:pt x="0" y="0"/>
                </a:moveTo>
                <a:cubicBezTo>
                  <a:pt x="317499" y="207818"/>
                  <a:pt x="634999" y="415636"/>
                  <a:pt x="803563" y="900545"/>
                </a:cubicBezTo>
                <a:cubicBezTo>
                  <a:pt x="972127" y="1385454"/>
                  <a:pt x="976746" y="2581563"/>
                  <a:pt x="1011382" y="2909454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rot="21364791">
            <a:off x="4857750" y="2357438"/>
            <a:ext cx="1011238" cy="2909887"/>
          </a:xfrm>
          <a:custGeom>
            <a:avLst/>
            <a:gdLst>
              <a:gd name="connsiteX0" fmla="*/ 0 w 1011382"/>
              <a:gd name="connsiteY0" fmla="*/ 0 h 2909454"/>
              <a:gd name="connsiteX1" fmla="*/ 803563 w 1011382"/>
              <a:gd name="connsiteY1" fmla="*/ 900545 h 2909454"/>
              <a:gd name="connsiteX2" fmla="*/ 1011382 w 1011382"/>
              <a:gd name="connsiteY2" fmla="*/ 2909454 h 2909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1382" h="2909454">
                <a:moveTo>
                  <a:pt x="0" y="0"/>
                </a:moveTo>
                <a:cubicBezTo>
                  <a:pt x="317499" y="207818"/>
                  <a:pt x="634999" y="415636"/>
                  <a:pt x="803563" y="900545"/>
                </a:cubicBezTo>
                <a:cubicBezTo>
                  <a:pt x="972127" y="1385454"/>
                  <a:pt x="976746" y="2581563"/>
                  <a:pt x="1011382" y="2909454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4794250" y="1992313"/>
            <a:ext cx="2286000" cy="1416050"/>
          </a:xfrm>
          <a:custGeom>
            <a:avLst/>
            <a:gdLst>
              <a:gd name="connsiteX0" fmla="*/ 0 w 2286000"/>
              <a:gd name="connsiteY0" fmla="*/ 71582 h 1415473"/>
              <a:gd name="connsiteX1" fmla="*/ 1191491 w 2286000"/>
              <a:gd name="connsiteY1" fmla="*/ 223982 h 1415473"/>
              <a:gd name="connsiteX2" fmla="*/ 2286000 w 2286000"/>
              <a:gd name="connsiteY2" fmla="*/ 1415473 h 1415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1415473">
                <a:moveTo>
                  <a:pt x="0" y="71582"/>
                </a:moveTo>
                <a:cubicBezTo>
                  <a:pt x="405245" y="35791"/>
                  <a:pt x="810491" y="0"/>
                  <a:pt x="1191491" y="223982"/>
                </a:cubicBezTo>
                <a:cubicBezTo>
                  <a:pt x="1572491" y="447964"/>
                  <a:pt x="2108200" y="1219200"/>
                  <a:pt x="2286000" y="1415473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710113" y="1609725"/>
            <a:ext cx="1427162" cy="344488"/>
          </a:xfrm>
          <a:custGeom>
            <a:avLst/>
            <a:gdLst>
              <a:gd name="connsiteX0" fmla="*/ 0 w 1427019"/>
              <a:gd name="connsiteY0" fmla="*/ 344054 h 344054"/>
              <a:gd name="connsiteX1" fmla="*/ 540328 w 1427019"/>
              <a:gd name="connsiteY1" fmla="*/ 39254 h 344054"/>
              <a:gd name="connsiteX2" fmla="*/ 1427019 w 1427019"/>
              <a:gd name="connsiteY2" fmla="*/ 108527 h 34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7019" h="344054">
                <a:moveTo>
                  <a:pt x="0" y="344054"/>
                </a:moveTo>
                <a:cubicBezTo>
                  <a:pt x="151246" y="211281"/>
                  <a:pt x="302492" y="78508"/>
                  <a:pt x="540328" y="39254"/>
                </a:cubicBezTo>
                <a:cubicBezTo>
                  <a:pt x="778164" y="0"/>
                  <a:pt x="1290783" y="99291"/>
                  <a:pt x="1427019" y="108527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4641850" y="1274763"/>
            <a:ext cx="498475" cy="581025"/>
          </a:xfrm>
          <a:custGeom>
            <a:avLst/>
            <a:gdLst>
              <a:gd name="connsiteX0" fmla="*/ 0 w 498763"/>
              <a:gd name="connsiteY0" fmla="*/ 581891 h 581891"/>
              <a:gd name="connsiteX1" fmla="*/ 152400 w 498763"/>
              <a:gd name="connsiteY1" fmla="*/ 249382 h 581891"/>
              <a:gd name="connsiteX2" fmla="*/ 498763 w 498763"/>
              <a:gd name="connsiteY2" fmla="*/ 0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763" h="581891">
                <a:moveTo>
                  <a:pt x="0" y="581891"/>
                </a:moveTo>
                <a:cubicBezTo>
                  <a:pt x="34636" y="464127"/>
                  <a:pt x="69273" y="346364"/>
                  <a:pt x="152400" y="249382"/>
                </a:cubicBezTo>
                <a:cubicBezTo>
                  <a:pt x="235527" y="152400"/>
                  <a:pt x="498763" y="0"/>
                  <a:pt x="498763" y="0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27"/>
          <p:cNvGrpSpPr/>
          <p:nvPr/>
        </p:nvGrpSpPr>
        <p:grpSpPr>
          <a:xfrm>
            <a:off x="1928794" y="1285860"/>
            <a:ext cx="2438400" cy="4308764"/>
            <a:chOff x="2285984" y="1427018"/>
            <a:chExt cx="2438400" cy="4308764"/>
          </a:xfrm>
          <a:scene3d>
            <a:camera prst="orthographicFront">
              <a:rot lat="0" lon="10799999" rev="0"/>
            </a:camera>
            <a:lightRig rig="threePt" dir="t"/>
          </a:scene3d>
        </p:grpSpPr>
        <p:sp>
          <p:nvSpPr>
            <p:cNvPr id="22" name="Полилиния 21"/>
            <p:cNvSpPr/>
            <p:nvPr/>
          </p:nvSpPr>
          <p:spPr>
            <a:xfrm>
              <a:off x="2355256" y="2632364"/>
              <a:ext cx="524164" cy="3103418"/>
            </a:xfrm>
            <a:custGeom>
              <a:avLst/>
              <a:gdLst>
                <a:gd name="connsiteX0" fmla="*/ 0 w 524164"/>
                <a:gd name="connsiteY0" fmla="*/ 0 h 3103418"/>
                <a:gd name="connsiteX1" fmla="*/ 443346 w 524164"/>
                <a:gd name="connsiteY1" fmla="*/ 1343891 h 3103418"/>
                <a:gd name="connsiteX2" fmla="*/ 484910 w 524164"/>
                <a:gd name="connsiteY2" fmla="*/ 3103418 h 3103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4164" h="3103418">
                  <a:moveTo>
                    <a:pt x="0" y="0"/>
                  </a:moveTo>
                  <a:cubicBezTo>
                    <a:pt x="181264" y="413327"/>
                    <a:pt x="362528" y="826655"/>
                    <a:pt x="443346" y="1343891"/>
                  </a:cubicBezTo>
                  <a:cubicBezTo>
                    <a:pt x="524164" y="1861127"/>
                    <a:pt x="477983" y="2821709"/>
                    <a:pt x="484910" y="3103418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 rot="21120727">
              <a:off x="2632032" y="2232392"/>
              <a:ext cx="1526811" cy="2716343"/>
            </a:xfrm>
            <a:custGeom>
              <a:avLst/>
              <a:gdLst>
                <a:gd name="connsiteX0" fmla="*/ 0 w 1011382"/>
                <a:gd name="connsiteY0" fmla="*/ 0 h 2909454"/>
                <a:gd name="connsiteX1" fmla="*/ 803563 w 1011382"/>
                <a:gd name="connsiteY1" fmla="*/ 900545 h 2909454"/>
                <a:gd name="connsiteX2" fmla="*/ 1011382 w 1011382"/>
                <a:gd name="connsiteY2" fmla="*/ 2909454 h 290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1382" h="2909454">
                  <a:moveTo>
                    <a:pt x="0" y="0"/>
                  </a:moveTo>
                  <a:cubicBezTo>
                    <a:pt x="317499" y="207818"/>
                    <a:pt x="634999" y="415636"/>
                    <a:pt x="803563" y="900545"/>
                  </a:cubicBezTo>
                  <a:cubicBezTo>
                    <a:pt x="972127" y="1385454"/>
                    <a:pt x="976746" y="2581563"/>
                    <a:pt x="1011382" y="2909454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rot="21364791">
              <a:off x="2502463" y="2509830"/>
              <a:ext cx="1011382" cy="2909454"/>
            </a:xfrm>
            <a:custGeom>
              <a:avLst/>
              <a:gdLst>
                <a:gd name="connsiteX0" fmla="*/ 0 w 1011382"/>
                <a:gd name="connsiteY0" fmla="*/ 0 h 2909454"/>
                <a:gd name="connsiteX1" fmla="*/ 803563 w 1011382"/>
                <a:gd name="connsiteY1" fmla="*/ 900545 h 2909454"/>
                <a:gd name="connsiteX2" fmla="*/ 1011382 w 1011382"/>
                <a:gd name="connsiteY2" fmla="*/ 2909454 h 290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1382" h="2909454">
                  <a:moveTo>
                    <a:pt x="0" y="0"/>
                  </a:moveTo>
                  <a:cubicBezTo>
                    <a:pt x="317499" y="207818"/>
                    <a:pt x="634999" y="415636"/>
                    <a:pt x="803563" y="900545"/>
                  </a:cubicBezTo>
                  <a:cubicBezTo>
                    <a:pt x="972127" y="1385454"/>
                    <a:pt x="976746" y="2581563"/>
                    <a:pt x="1011382" y="2909454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2438384" y="2145145"/>
              <a:ext cx="2286000" cy="1415473"/>
            </a:xfrm>
            <a:custGeom>
              <a:avLst/>
              <a:gdLst>
                <a:gd name="connsiteX0" fmla="*/ 0 w 2286000"/>
                <a:gd name="connsiteY0" fmla="*/ 71582 h 1415473"/>
                <a:gd name="connsiteX1" fmla="*/ 1191491 w 2286000"/>
                <a:gd name="connsiteY1" fmla="*/ 223982 h 1415473"/>
                <a:gd name="connsiteX2" fmla="*/ 2286000 w 2286000"/>
                <a:gd name="connsiteY2" fmla="*/ 1415473 h 1415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86000" h="1415473">
                  <a:moveTo>
                    <a:pt x="0" y="71582"/>
                  </a:moveTo>
                  <a:cubicBezTo>
                    <a:pt x="405245" y="35791"/>
                    <a:pt x="810491" y="0"/>
                    <a:pt x="1191491" y="223982"/>
                  </a:cubicBezTo>
                  <a:cubicBezTo>
                    <a:pt x="1572491" y="447964"/>
                    <a:pt x="2108200" y="1219200"/>
                    <a:pt x="2286000" y="1415473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2355256" y="1761837"/>
              <a:ext cx="1427019" cy="344054"/>
            </a:xfrm>
            <a:custGeom>
              <a:avLst/>
              <a:gdLst>
                <a:gd name="connsiteX0" fmla="*/ 0 w 1427019"/>
                <a:gd name="connsiteY0" fmla="*/ 344054 h 344054"/>
                <a:gd name="connsiteX1" fmla="*/ 540328 w 1427019"/>
                <a:gd name="connsiteY1" fmla="*/ 39254 h 344054"/>
                <a:gd name="connsiteX2" fmla="*/ 1427019 w 1427019"/>
                <a:gd name="connsiteY2" fmla="*/ 108527 h 344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7019" h="344054">
                  <a:moveTo>
                    <a:pt x="0" y="344054"/>
                  </a:moveTo>
                  <a:cubicBezTo>
                    <a:pt x="151246" y="211281"/>
                    <a:pt x="302492" y="78508"/>
                    <a:pt x="540328" y="39254"/>
                  </a:cubicBezTo>
                  <a:cubicBezTo>
                    <a:pt x="778164" y="0"/>
                    <a:pt x="1290783" y="99291"/>
                    <a:pt x="1427019" y="108527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2285984" y="1427018"/>
              <a:ext cx="498763" cy="581891"/>
            </a:xfrm>
            <a:custGeom>
              <a:avLst/>
              <a:gdLst>
                <a:gd name="connsiteX0" fmla="*/ 0 w 498763"/>
                <a:gd name="connsiteY0" fmla="*/ 581891 h 581891"/>
                <a:gd name="connsiteX1" fmla="*/ 152400 w 498763"/>
                <a:gd name="connsiteY1" fmla="*/ 249382 h 581891"/>
                <a:gd name="connsiteX2" fmla="*/ 498763 w 498763"/>
                <a:gd name="connsiteY2" fmla="*/ 0 h 58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763" h="581891">
                  <a:moveTo>
                    <a:pt x="0" y="581891"/>
                  </a:moveTo>
                  <a:cubicBezTo>
                    <a:pt x="34636" y="464127"/>
                    <a:pt x="69273" y="346364"/>
                    <a:pt x="152400" y="249382"/>
                  </a:cubicBezTo>
                  <a:cubicBezTo>
                    <a:pt x="235527" y="152400"/>
                    <a:pt x="498763" y="0"/>
                    <a:pt x="498763" y="0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3567" name="TextBox 30"/>
          <p:cNvSpPr txBox="1">
            <a:spLocks noChangeArrowheads="1"/>
          </p:cNvSpPr>
          <p:nvPr/>
        </p:nvSpPr>
        <p:spPr bwMode="auto">
          <a:xfrm>
            <a:off x="4929188" y="5572125"/>
            <a:ext cx="928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20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sp>
        <p:nvSpPr>
          <p:cNvPr id="23568" name="TextBox 31"/>
          <p:cNvSpPr txBox="1">
            <a:spLocks noChangeArrowheads="1"/>
          </p:cNvSpPr>
          <p:nvPr/>
        </p:nvSpPr>
        <p:spPr bwMode="auto">
          <a:xfrm>
            <a:off x="5715000" y="5286375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40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sp>
        <p:nvSpPr>
          <p:cNvPr id="23569" name="TextBox 32"/>
          <p:cNvSpPr txBox="1">
            <a:spLocks noChangeArrowheads="1"/>
          </p:cNvSpPr>
          <p:nvPr/>
        </p:nvSpPr>
        <p:spPr bwMode="auto">
          <a:xfrm>
            <a:off x="6500813" y="4643438"/>
            <a:ext cx="785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60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sp>
        <p:nvSpPr>
          <p:cNvPr id="23570" name="TextBox 34"/>
          <p:cNvSpPr txBox="1">
            <a:spLocks noChangeArrowheads="1"/>
          </p:cNvSpPr>
          <p:nvPr/>
        </p:nvSpPr>
        <p:spPr bwMode="auto">
          <a:xfrm>
            <a:off x="6858000" y="3286125"/>
            <a:ext cx="785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80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sp>
        <p:nvSpPr>
          <p:cNvPr id="23571" name="TextBox 35"/>
          <p:cNvSpPr txBox="1">
            <a:spLocks noChangeArrowheads="1"/>
          </p:cNvSpPr>
          <p:nvPr/>
        </p:nvSpPr>
        <p:spPr bwMode="auto">
          <a:xfrm>
            <a:off x="6072188" y="164306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120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sp>
        <p:nvSpPr>
          <p:cNvPr id="23572" name="TextBox 36"/>
          <p:cNvSpPr txBox="1">
            <a:spLocks noChangeArrowheads="1"/>
          </p:cNvSpPr>
          <p:nvPr/>
        </p:nvSpPr>
        <p:spPr bwMode="auto">
          <a:xfrm>
            <a:off x="5072063" y="1143000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160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sp>
        <p:nvSpPr>
          <p:cNvPr id="23573" name="TextBox 40"/>
          <p:cNvSpPr txBox="1">
            <a:spLocks noChangeArrowheads="1"/>
          </p:cNvSpPr>
          <p:nvPr/>
        </p:nvSpPr>
        <p:spPr bwMode="auto">
          <a:xfrm>
            <a:off x="3357563" y="107156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160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sp>
        <p:nvSpPr>
          <p:cNvPr id="23574" name="TextBox 41"/>
          <p:cNvSpPr txBox="1">
            <a:spLocks noChangeArrowheads="1"/>
          </p:cNvSpPr>
          <p:nvPr/>
        </p:nvSpPr>
        <p:spPr bwMode="auto">
          <a:xfrm>
            <a:off x="2214563" y="1571625"/>
            <a:ext cx="85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120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sp>
        <p:nvSpPr>
          <p:cNvPr id="23575" name="TextBox 42"/>
          <p:cNvSpPr txBox="1">
            <a:spLocks noChangeArrowheads="1"/>
          </p:cNvSpPr>
          <p:nvPr/>
        </p:nvSpPr>
        <p:spPr bwMode="auto">
          <a:xfrm>
            <a:off x="1500188" y="3429000"/>
            <a:ext cx="642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80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sp>
        <p:nvSpPr>
          <p:cNvPr id="23576" name="TextBox 43"/>
          <p:cNvSpPr txBox="1">
            <a:spLocks noChangeArrowheads="1"/>
          </p:cNvSpPr>
          <p:nvPr/>
        </p:nvSpPr>
        <p:spPr bwMode="auto">
          <a:xfrm>
            <a:off x="1785938" y="4643438"/>
            <a:ext cx="857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60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sp>
        <p:nvSpPr>
          <p:cNvPr id="23577" name="TextBox 44"/>
          <p:cNvSpPr txBox="1">
            <a:spLocks noChangeArrowheads="1"/>
          </p:cNvSpPr>
          <p:nvPr/>
        </p:nvSpPr>
        <p:spPr bwMode="auto">
          <a:xfrm>
            <a:off x="2571750" y="5286375"/>
            <a:ext cx="85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40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sp>
        <p:nvSpPr>
          <p:cNvPr id="23578" name="TextBox 45"/>
          <p:cNvSpPr txBox="1">
            <a:spLocks noChangeArrowheads="1"/>
          </p:cNvSpPr>
          <p:nvPr/>
        </p:nvSpPr>
        <p:spPr bwMode="auto">
          <a:xfrm>
            <a:off x="3500438" y="5643563"/>
            <a:ext cx="642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entury Gothic" pitchFamily="34" charset="0"/>
              </a:rPr>
              <a:t>20</a:t>
            </a:r>
            <a:r>
              <a:rPr lang="ru-RU" b="1">
                <a:latin typeface="Century Gothic" pitchFamily="34" charset="0"/>
              </a:rPr>
              <a:t>°</a:t>
            </a:r>
          </a:p>
        </p:txBody>
      </p:sp>
      <p:cxnSp>
        <p:nvCxnSpPr>
          <p:cNvPr id="49" name="Прямая со стрелкой 48"/>
          <p:cNvCxnSpPr/>
          <p:nvPr/>
        </p:nvCxnSpPr>
        <p:spPr>
          <a:xfrm rot="5400000" flipH="1" flipV="1">
            <a:off x="2678907" y="4036219"/>
            <a:ext cx="928687" cy="142875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80" name="TextBox 50"/>
          <p:cNvSpPr txBox="1">
            <a:spLocks noChangeArrowheads="1"/>
          </p:cNvSpPr>
          <p:nvPr/>
        </p:nvSpPr>
        <p:spPr bwMode="auto">
          <a:xfrm rot="-4334150">
            <a:off x="2813844" y="2980532"/>
            <a:ext cx="1285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Century Gothic" pitchFamily="34" charset="0"/>
              </a:rPr>
              <a:t>Север </a:t>
            </a:r>
          </a:p>
        </p:txBody>
      </p:sp>
      <p:sp>
        <p:nvSpPr>
          <p:cNvPr id="23581" name="TextBox 51"/>
          <p:cNvSpPr txBox="1">
            <a:spLocks noChangeArrowheads="1"/>
          </p:cNvSpPr>
          <p:nvPr/>
        </p:nvSpPr>
        <p:spPr bwMode="auto">
          <a:xfrm rot="-4870210">
            <a:off x="2726532" y="4626769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Gothic" pitchFamily="34" charset="0"/>
              </a:rPr>
              <a:t>юг</a:t>
            </a:r>
          </a:p>
        </p:txBody>
      </p:sp>
      <p:sp>
        <p:nvSpPr>
          <p:cNvPr id="23582" name="TextBox 52"/>
          <p:cNvSpPr txBox="1">
            <a:spLocks noChangeArrowheads="1"/>
          </p:cNvSpPr>
          <p:nvPr/>
        </p:nvSpPr>
        <p:spPr bwMode="auto">
          <a:xfrm>
            <a:off x="285750" y="214313"/>
            <a:ext cx="8858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Меридианом принято называть полуокружность. От нулевого меридиана ведут определение расстояния в градусах на восток от 0° до 180° и на запад от 0° до 180° </a:t>
            </a:r>
          </a:p>
          <a:p>
            <a:endParaRPr lang="ru-RU" b="1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Сравните параллели с меридианами, записи занесите в таблицу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вариант – меридианы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вариант - параллели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8472518" cy="1399032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СВОЙСТВА ЛИНИЙ ГРАДУСНОЙ СЕТКИ</a:t>
            </a:r>
            <a:endParaRPr lang="ru-RU" sz="3600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63" y="1571625"/>
          <a:ext cx="8229600" cy="4929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5103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Признаки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линий градусной сетки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вариант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Меридианы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вариант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Параллели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78192">
                <a:tc>
                  <a:txBody>
                    <a:bodyPr/>
                    <a:lstStyle/>
                    <a:p>
                      <a:r>
                        <a:rPr lang="ru-RU" dirty="0" smtClean="0"/>
                        <a:t>1.В какие стороны горизонта направлены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2.Какова длина в километрах</a:t>
                      </a:r>
                    </a:p>
                    <a:p>
                      <a:r>
                        <a:rPr lang="ru-RU" dirty="0" smtClean="0"/>
                        <a:t>3.Какую форму имеют на глобусе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4.Какую форму имеют на карте полушарий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5.Какова длина в градусах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Домашнее задание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§ 9 читать. Решить географические задачи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вариант – с. 31 № 1,2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вариант – с. 32 № 4,5</a:t>
            </a:r>
          </a:p>
          <a:p>
            <a:pPr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214313" y="1882775"/>
            <a:ext cx="8715375" cy="4572000"/>
          </a:xfrm>
        </p:spPr>
        <p:txBody>
          <a:bodyPr/>
          <a:lstStyle/>
          <a:p>
            <a:r>
              <a:rPr lang="ru-RU" smtClean="0"/>
              <a:t>Крылова О. В. Физическая география, 6 класс. М.: «Просвещение» , 2001 – с. 7, с. 27 – 33.</a:t>
            </a:r>
          </a:p>
          <a:p>
            <a:r>
              <a:rPr lang="ru-RU" smtClean="0"/>
              <a:t>Никитина Н. А. Поурочные разработки по географии. М.: «ВАКО», 2004 – с.40 - 41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304778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9600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Что такое «ПОЛЮС» - ?</a:t>
            </a:r>
            <a:endParaRPr lang="ru-RU" sz="9600" b="1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9547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5400" smtClean="0">
                <a:latin typeface="Monotype Corsiva" pitchFamily="66" charset="0"/>
              </a:rPr>
              <a:t>Точки выхода воображаемой земной оси на поверхность называются </a:t>
            </a:r>
            <a:r>
              <a:rPr lang="ru-RU" sz="5400" b="1" u="sng" smtClean="0">
                <a:latin typeface="Monotype Corsiva" pitchFamily="66" charset="0"/>
              </a:rPr>
              <a:t>ГЕОГРАФИЧЕСКИМИ ПОЛЮСАМИ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28813" y="1143000"/>
            <a:ext cx="5214937" cy="4429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 стрелкой 7"/>
          <p:cNvCxnSpPr>
            <a:endCxn id="4" idx="0"/>
          </p:cNvCxnSpPr>
          <p:nvPr/>
        </p:nvCxnSpPr>
        <p:spPr>
          <a:xfrm>
            <a:off x="2928938" y="357188"/>
            <a:ext cx="1606550" cy="785812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4" idx="4"/>
          </p:cNvCxnSpPr>
          <p:nvPr/>
        </p:nvCxnSpPr>
        <p:spPr>
          <a:xfrm flipV="1">
            <a:off x="3143250" y="5572125"/>
            <a:ext cx="1392238" cy="714375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0"/>
          </p:cNvCxnSpPr>
          <p:nvPr/>
        </p:nvCxnSpPr>
        <p:spPr>
          <a:xfrm rot="16200000" flipH="1">
            <a:off x="2374900" y="3303588"/>
            <a:ext cx="4429125" cy="10795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8" name="TextBox 13"/>
          <p:cNvSpPr txBox="1">
            <a:spLocks noChangeArrowheads="1"/>
          </p:cNvSpPr>
          <p:nvPr/>
        </p:nvSpPr>
        <p:spPr bwMode="auto">
          <a:xfrm>
            <a:off x="357188" y="357188"/>
            <a:ext cx="2643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Gothic" pitchFamily="34" charset="0"/>
              </a:rPr>
              <a:t>СЕВЕРНЫЙ ПОЛЮС</a:t>
            </a:r>
          </a:p>
        </p:txBody>
      </p:sp>
      <p:sp>
        <p:nvSpPr>
          <p:cNvPr id="13319" name="TextBox 14"/>
          <p:cNvSpPr txBox="1">
            <a:spLocks noChangeArrowheads="1"/>
          </p:cNvSpPr>
          <p:nvPr/>
        </p:nvSpPr>
        <p:spPr bwMode="auto">
          <a:xfrm>
            <a:off x="714375" y="6143625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Gothic" pitchFamily="34" charset="0"/>
              </a:rPr>
              <a:t>ЮЖНЫЙ ПОЛЮС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715375" cy="62404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800" smtClean="0">
                <a:latin typeface="Monotype Corsiva" pitchFamily="66" charset="0"/>
              </a:rPr>
              <a:t>Северного полюса впервые достиг американский ученый –</a:t>
            </a:r>
          </a:p>
          <a:p>
            <a:pPr>
              <a:buFont typeface="Wingdings 2" pitchFamily="18" charset="2"/>
              <a:buNone/>
            </a:pPr>
            <a:r>
              <a:rPr lang="ru-RU" sz="4800" smtClean="0">
                <a:latin typeface="Monotype Corsiva" pitchFamily="66" charset="0"/>
              </a:rPr>
              <a:t> </a:t>
            </a:r>
            <a:r>
              <a:rPr lang="ru-RU" sz="4800" b="1" smtClean="0">
                <a:solidFill>
                  <a:srgbClr val="FF0000"/>
                </a:solidFill>
                <a:latin typeface="Monotype Corsiva" pitchFamily="66" charset="0"/>
              </a:rPr>
              <a:t>Р. ПИРИ (6 апреля 1909 г.)</a:t>
            </a:r>
          </a:p>
          <a:p>
            <a:pPr>
              <a:buFont typeface="Wingdings 2" pitchFamily="18" charset="2"/>
              <a:buNone/>
            </a:pPr>
            <a:r>
              <a:rPr lang="ru-RU" sz="4800" smtClean="0">
                <a:latin typeface="Monotype Corsiva" pitchFamily="66" charset="0"/>
              </a:rPr>
              <a:t>Южного полюса впервые достиг норвежский ученый – </a:t>
            </a:r>
          </a:p>
          <a:p>
            <a:pPr>
              <a:buFont typeface="Wingdings 2" pitchFamily="18" charset="2"/>
              <a:buNone/>
            </a:pPr>
            <a:r>
              <a:rPr lang="ru-RU" sz="4800" b="1" smtClean="0">
                <a:solidFill>
                  <a:srgbClr val="FF0000"/>
                </a:solidFill>
                <a:latin typeface="Monotype Corsiva" pitchFamily="66" charset="0"/>
              </a:rPr>
              <a:t>Р. АМУНДСЕН (14 декабря 1911 г.)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304514"/>
          </a:xfrm>
        </p:spPr>
        <p:txBody>
          <a:bodyPr>
            <a:no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9600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Что такое «ЭКВАТОР»?</a:t>
            </a:r>
            <a:endParaRPr lang="ru-RU" sz="9600" b="1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597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5400" b="1" u="sng" smtClean="0">
                <a:latin typeface="Monotype Corsiva" pitchFamily="66" charset="0"/>
              </a:rPr>
              <a:t>ЭКВАТОР </a:t>
            </a:r>
            <a:r>
              <a:rPr lang="ru-RU" sz="5400" smtClean="0">
                <a:latin typeface="Monotype Corsiva" pitchFamily="66" charset="0"/>
              </a:rPr>
              <a:t>– воображаемая линия на поверхности Земли, проведенная на одинаковом расстоянии от полюсов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928813" y="1143000"/>
            <a:ext cx="4514850" cy="4429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1" name="TextBox 7"/>
          <p:cNvSpPr txBox="1">
            <a:spLocks noChangeArrowheads="1"/>
          </p:cNvSpPr>
          <p:nvPr/>
        </p:nvSpPr>
        <p:spPr bwMode="auto">
          <a:xfrm>
            <a:off x="4071938" y="785813"/>
            <a:ext cx="928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entury Gothic" pitchFamily="34" charset="0"/>
              </a:rPr>
              <a:t>С.П</a:t>
            </a:r>
          </a:p>
        </p:txBody>
      </p:sp>
      <p:sp>
        <p:nvSpPr>
          <p:cNvPr id="17412" name="TextBox 8"/>
          <p:cNvSpPr txBox="1">
            <a:spLocks noChangeArrowheads="1"/>
          </p:cNvSpPr>
          <p:nvPr/>
        </p:nvSpPr>
        <p:spPr bwMode="auto">
          <a:xfrm>
            <a:off x="4286250" y="5572125"/>
            <a:ext cx="785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Gothic" pitchFamily="34" charset="0"/>
              </a:rPr>
              <a:t>Ю. П.</a:t>
            </a:r>
          </a:p>
        </p:txBody>
      </p:sp>
      <p:cxnSp>
        <p:nvCxnSpPr>
          <p:cNvPr id="11" name="Прямая соединительная линия 10"/>
          <p:cNvCxnSpPr>
            <a:cxnSpLocks noChangeShapeType="1"/>
            <a:stCxn id="6" idx="2"/>
            <a:endCxn id="6" idx="6"/>
          </p:cNvCxnSpPr>
          <p:nvPr/>
        </p:nvCxnSpPr>
        <p:spPr bwMode="auto">
          <a:xfrm>
            <a:off x="1916113" y="3357563"/>
            <a:ext cx="4540250" cy="0"/>
          </a:xfrm>
          <a:prstGeom prst="line">
            <a:avLst/>
          </a:prstGeom>
          <a:noFill/>
          <a:ln w="44450" algn="ctr">
            <a:solidFill>
              <a:srgbClr val="C00000"/>
            </a:solidFill>
            <a:round/>
            <a:headEnd/>
            <a:tailEnd/>
          </a:ln>
        </p:spPr>
      </p:cxnSp>
      <p:sp>
        <p:nvSpPr>
          <p:cNvPr id="17414" name="TextBox 11"/>
          <p:cNvSpPr txBox="1">
            <a:spLocks noChangeArrowheads="1"/>
          </p:cNvSpPr>
          <p:nvPr/>
        </p:nvSpPr>
        <p:spPr bwMode="auto">
          <a:xfrm>
            <a:off x="2143125" y="2928938"/>
            <a:ext cx="4500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entury Gothic" pitchFamily="34" charset="0"/>
              </a:rPr>
              <a:t>Длина экватора = 40.000 км.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001156" cy="5590398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9400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Что такое «ПАРАЛЛЕЛЬ» ?</a:t>
            </a:r>
            <a:endParaRPr lang="ru-RU" sz="9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198</TotalTime>
  <Words>365</Words>
  <Application>Microsoft Office PowerPoint</Application>
  <PresentationFormat>Экран (4:3)</PresentationFormat>
  <Paragraphs>73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Century Gothic</vt:lpstr>
      <vt:lpstr>Arial</vt:lpstr>
      <vt:lpstr>Wingdings 2</vt:lpstr>
      <vt:lpstr>Verdana</vt:lpstr>
      <vt:lpstr>Calibri</vt:lpstr>
      <vt:lpstr>Times New Roman</vt:lpstr>
      <vt:lpstr>Monotype Corsiva</vt:lpstr>
      <vt:lpstr>Яркая</vt:lpstr>
      <vt:lpstr>ГРАДУСНАЯ СЕТЬ КАРТЫ</vt:lpstr>
      <vt:lpstr>Что такое «ПОЛЮС» - ?</vt:lpstr>
      <vt:lpstr>Слайд 3</vt:lpstr>
      <vt:lpstr>Слайд 4</vt:lpstr>
      <vt:lpstr>Слайд 5</vt:lpstr>
      <vt:lpstr>Что такое «ЭКВАТОР»?</vt:lpstr>
      <vt:lpstr>Слайд 7</vt:lpstr>
      <vt:lpstr>Слайд 8</vt:lpstr>
      <vt:lpstr>Что такое «ПАРАЛЛЕЛЬ» ?</vt:lpstr>
      <vt:lpstr>Слайд 10</vt:lpstr>
      <vt:lpstr>Слайд 11</vt:lpstr>
      <vt:lpstr>Что такое «МЕРИДИАН» ?</vt:lpstr>
      <vt:lpstr>Слайд 13</vt:lpstr>
      <vt:lpstr>Слайд 14</vt:lpstr>
      <vt:lpstr>ЗАДАНИЕ</vt:lpstr>
      <vt:lpstr>СВОЙСТВА ЛИНИЙ ГРАДУСНОЙ СЕТКИ</vt:lpstr>
      <vt:lpstr>Домашнее задание</vt:lpstr>
      <vt:lpstr>Литература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ГРАДУСНАЯ СЕТЬ КАРТЫ</dc:title>
  <cp:lastModifiedBy>alex</cp:lastModifiedBy>
  <cp:revision>23</cp:revision>
  <dcterms:created xsi:type="dcterms:W3CDTF">2010-11-07T12:29:42Z</dcterms:created>
  <dcterms:modified xsi:type="dcterms:W3CDTF">2013-10-27T16:48:13Z</dcterms:modified>
</cp:coreProperties>
</file>