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633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06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29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682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2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4539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845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46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67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76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21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3912826-E061-4EA1-9CB6-872ADCCADB28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11FF93E-5DB4-4D60-A02D-575BADDF0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daktor.ru/texnologicheskij-priyom-sorbonka/" TargetMode="External"/><Relationship Id="rId2" Type="http://schemas.openxmlformats.org/officeDocument/2006/relationships/hyperlink" Target="http://im6-tub-ru.yandex.net/i?id=300924497-54-7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68" y="714356"/>
            <a:ext cx="5143536" cy="285752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Таблица </a:t>
            </a:r>
            <a: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умножения   и </a:t>
            </a:r>
            <a:r>
              <a:rPr lang="ru-RU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деления на 2</a:t>
            </a:r>
            <a:endParaRPr lang="ru-RU" sz="48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ndAc>
          <p:stSnd>
            <p:snd r:embed="rId3" name="whoosh.wav"/>
          </p:stSnd>
        </p:sndAc>
      </p:transition>
    </mc:Choice>
    <mc:Fallback>
      <p:transition spd="slow"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214678" y="1643050"/>
            <a:ext cx="55229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latin typeface="Comic Sans MS" pitchFamily="66" charset="0"/>
              </a:rPr>
              <a:t>Правила игры</a:t>
            </a:r>
          </a:p>
          <a:p>
            <a:pPr algn="ctr">
              <a:spcBef>
                <a:spcPct val="50000"/>
              </a:spcBef>
            </a:pPr>
            <a:r>
              <a:rPr lang="ru-RU" sz="1600" b="1" dirty="0" smtClean="0">
                <a:latin typeface="Comic Sans MS" pitchFamily="66" charset="0"/>
              </a:rPr>
              <a:t>Вначале найди значение выражения. </a:t>
            </a:r>
            <a:r>
              <a:rPr lang="ru-RU" sz="1600" b="1" dirty="0">
                <a:latin typeface="Comic Sans MS" pitchFamily="66" charset="0"/>
              </a:rPr>
              <a:t>А теперь ты можешь проверить себя. Для этого щелкни левой кнопкой мышки по </a:t>
            </a:r>
            <a:r>
              <a:rPr lang="ru-RU" sz="1600" b="1" dirty="0" smtClean="0">
                <a:latin typeface="Comic Sans MS" pitchFamily="66" charset="0"/>
              </a:rPr>
              <a:t>звёздочке.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8205" name="AutoShap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285728"/>
            <a:ext cx="1785950" cy="7143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 smtClean="0">
                <a:latin typeface="Comic Sans MS" pitchFamily="66" charset="0"/>
              </a:rPr>
              <a:t>Таблица</a:t>
            </a:r>
          </a:p>
          <a:p>
            <a:pPr algn="ctr"/>
            <a:r>
              <a:rPr lang="ru-RU" b="1" i="1" dirty="0" smtClean="0">
                <a:latin typeface="Comic Sans MS" pitchFamily="66" charset="0"/>
              </a:rPr>
              <a:t> </a:t>
            </a:r>
            <a:r>
              <a:rPr lang="ru-RU" b="1" i="1" dirty="0">
                <a:latin typeface="Comic Sans MS" pitchFamily="66" charset="0"/>
              </a:rPr>
              <a:t>деления</a:t>
            </a:r>
          </a:p>
        </p:txBody>
      </p:sp>
      <p:sp>
        <p:nvSpPr>
          <p:cNvPr id="8206" name="AutoShap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00958" y="214290"/>
            <a:ext cx="1214446" cy="50006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</a:rPr>
              <a:t>Игра </a:t>
            </a:r>
          </a:p>
        </p:txBody>
      </p:sp>
      <p:sp>
        <p:nvSpPr>
          <p:cNvPr id="8208" name="AutoShape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214546" y="285728"/>
            <a:ext cx="1860560" cy="6429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omic Sans MS" pitchFamily="66" charset="0"/>
              </a:rPr>
              <a:t>Таблица </a:t>
            </a:r>
            <a:endParaRPr lang="ru-RU" b="1" i="1" dirty="0" smtClean="0">
              <a:latin typeface="Comic Sans MS" pitchFamily="66" charset="0"/>
            </a:endParaRPr>
          </a:p>
          <a:p>
            <a:pPr algn="ctr"/>
            <a:r>
              <a:rPr lang="ru-RU" b="1" i="1" dirty="0" smtClean="0">
                <a:latin typeface="Comic Sans MS" pitchFamily="66" charset="0"/>
              </a:rPr>
              <a:t>умножения</a:t>
            </a:r>
            <a:endParaRPr lang="ru-RU" b="1" i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7-конечная звезда 68"/>
          <p:cNvSpPr/>
          <p:nvPr/>
        </p:nvSpPr>
        <p:spPr>
          <a:xfrm>
            <a:off x="6215074" y="4143380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16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2" name="7-конечная звезда 71"/>
          <p:cNvSpPr/>
          <p:nvPr/>
        </p:nvSpPr>
        <p:spPr>
          <a:xfrm>
            <a:off x="4714876" y="492919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1" name="7-конечная звезда 70"/>
          <p:cNvSpPr/>
          <p:nvPr/>
        </p:nvSpPr>
        <p:spPr>
          <a:xfrm>
            <a:off x="3071802" y="428625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7" name="7-конечная звезда 66"/>
          <p:cNvSpPr/>
          <p:nvPr/>
        </p:nvSpPr>
        <p:spPr>
          <a:xfrm>
            <a:off x="7286644" y="292893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5" name="7-конечная звезда 64"/>
          <p:cNvSpPr/>
          <p:nvPr/>
        </p:nvSpPr>
        <p:spPr>
          <a:xfrm>
            <a:off x="4786314" y="314324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0" name="7-конечная звезда 69"/>
          <p:cNvSpPr/>
          <p:nvPr/>
        </p:nvSpPr>
        <p:spPr>
          <a:xfrm>
            <a:off x="3071802" y="285749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20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6" name="7-конечная звезда 65"/>
          <p:cNvSpPr/>
          <p:nvPr/>
        </p:nvSpPr>
        <p:spPr>
          <a:xfrm>
            <a:off x="7643834" y="1571612"/>
            <a:ext cx="1285916" cy="114300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4" name="7-конечная звезда 63"/>
          <p:cNvSpPr/>
          <p:nvPr/>
        </p:nvSpPr>
        <p:spPr>
          <a:xfrm>
            <a:off x="6072198" y="1928802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8" name="7-конечная звезда 67"/>
          <p:cNvSpPr/>
          <p:nvPr/>
        </p:nvSpPr>
        <p:spPr>
          <a:xfrm>
            <a:off x="4929190" y="100010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1" name="7-конечная звезда 60"/>
          <p:cNvSpPr/>
          <p:nvPr/>
        </p:nvSpPr>
        <p:spPr>
          <a:xfrm>
            <a:off x="3286116" y="135729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2368" name="AutoShape 8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20" y="285728"/>
            <a:ext cx="2035159" cy="59688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</a:rPr>
              <a:t>Таблица деления</a:t>
            </a:r>
          </a:p>
        </p:txBody>
      </p:sp>
      <p:sp>
        <p:nvSpPr>
          <p:cNvPr id="12369" name="AutoShape 8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15272" y="214290"/>
            <a:ext cx="1143007" cy="42862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latin typeface="Comic Sans MS" pitchFamily="66" charset="0"/>
              </a:rPr>
              <a:t>Игра</a:t>
            </a:r>
          </a:p>
        </p:txBody>
      </p:sp>
      <p:sp>
        <p:nvSpPr>
          <p:cNvPr id="12445" name="AutoShape 15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56550" y="6237288"/>
            <a:ext cx="936625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latin typeface="Comic Sans MS" pitchFamily="66" charset="0"/>
              </a:rPr>
              <a:t>Конец</a:t>
            </a:r>
          </a:p>
        </p:txBody>
      </p:sp>
      <p:sp>
        <p:nvSpPr>
          <p:cNvPr id="51" name="7-конечная звезда 50"/>
          <p:cNvSpPr/>
          <p:nvPr/>
        </p:nvSpPr>
        <p:spPr>
          <a:xfrm>
            <a:off x="3214678" y="128586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3х2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2" name="7-конечная звезда 51"/>
          <p:cNvSpPr/>
          <p:nvPr/>
        </p:nvSpPr>
        <p:spPr>
          <a:xfrm>
            <a:off x="4857752" y="92867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9х2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3" name="7-конечная звезда 52"/>
          <p:cNvSpPr/>
          <p:nvPr/>
        </p:nvSpPr>
        <p:spPr>
          <a:xfrm>
            <a:off x="7500926" y="142873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7х2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4" name="7-конечная звезда 53"/>
          <p:cNvSpPr/>
          <p:nvPr/>
        </p:nvSpPr>
        <p:spPr>
          <a:xfrm>
            <a:off x="7215206" y="285749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5" name="7-конечная звезда 54"/>
          <p:cNvSpPr/>
          <p:nvPr/>
        </p:nvSpPr>
        <p:spPr>
          <a:xfrm>
            <a:off x="6000760" y="1857364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6" name="7-конечная звезда 55"/>
          <p:cNvSpPr/>
          <p:nvPr/>
        </p:nvSpPr>
        <p:spPr>
          <a:xfrm>
            <a:off x="2857488" y="2786058"/>
            <a:ext cx="1928826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7" name="7-конечная звезда 56"/>
          <p:cNvSpPr/>
          <p:nvPr/>
        </p:nvSpPr>
        <p:spPr>
          <a:xfrm>
            <a:off x="3000364" y="4214818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8" name="7-конечная звезда 57"/>
          <p:cNvSpPr/>
          <p:nvPr/>
        </p:nvSpPr>
        <p:spPr>
          <a:xfrm>
            <a:off x="4643438" y="485776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9" name="7-конечная звезда 58"/>
          <p:cNvSpPr/>
          <p:nvPr/>
        </p:nvSpPr>
        <p:spPr>
          <a:xfrm>
            <a:off x="4714876" y="307181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5х2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0" name="7-конечная звезда 59"/>
          <p:cNvSpPr/>
          <p:nvPr/>
        </p:nvSpPr>
        <p:spPr>
          <a:xfrm>
            <a:off x="6143636" y="4071942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51" grpId="1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7-конечная звезда 32"/>
          <p:cNvSpPr/>
          <p:nvPr/>
        </p:nvSpPr>
        <p:spPr>
          <a:xfrm>
            <a:off x="7286644" y="292893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370" name="AutoShape 5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357166"/>
            <a:ext cx="1892283" cy="88263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Таблица</a:t>
            </a:r>
          </a:p>
          <a:p>
            <a:pPr algn="ctr"/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>
                <a:latin typeface="Comic Sans MS" pitchFamily="66" charset="0"/>
              </a:rPr>
              <a:t>умножения</a:t>
            </a:r>
          </a:p>
        </p:txBody>
      </p:sp>
      <p:sp>
        <p:nvSpPr>
          <p:cNvPr id="13371" name="AutoShape 5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643834" y="214290"/>
            <a:ext cx="1285883" cy="50006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  <a:hlinkClick r:id="" action="ppaction://hlinkshowjump?jump=nextslide"/>
              </a:rPr>
              <a:t>Игра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410" name="AutoShape 9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56550" y="6237288"/>
            <a:ext cx="936625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latin typeface="Comic Sans MS" pitchFamily="66" charset="0"/>
              </a:rPr>
              <a:t>Конец</a:t>
            </a:r>
          </a:p>
        </p:txBody>
      </p:sp>
      <p:sp>
        <p:nvSpPr>
          <p:cNvPr id="30" name="7-конечная звезда 29"/>
          <p:cNvSpPr/>
          <p:nvPr/>
        </p:nvSpPr>
        <p:spPr>
          <a:xfrm>
            <a:off x="6215074" y="4143380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1" name="7-конечная звезда 30"/>
          <p:cNvSpPr/>
          <p:nvPr/>
        </p:nvSpPr>
        <p:spPr>
          <a:xfrm>
            <a:off x="4714876" y="492919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2" name="7-конечная звезда 31"/>
          <p:cNvSpPr/>
          <p:nvPr/>
        </p:nvSpPr>
        <p:spPr>
          <a:xfrm>
            <a:off x="3071802" y="428625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4" name="7-конечная звезда 33"/>
          <p:cNvSpPr/>
          <p:nvPr/>
        </p:nvSpPr>
        <p:spPr>
          <a:xfrm>
            <a:off x="4786314" y="314324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5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5" name="7-конечная звезда 34"/>
          <p:cNvSpPr/>
          <p:nvPr/>
        </p:nvSpPr>
        <p:spPr>
          <a:xfrm>
            <a:off x="3071802" y="285749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6" name="7-конечная звезда 35"/>
          <p:cNvSpPr/>
          <p:nvPr/>
        </p:nvSpPr>
        <p:spPr>
          <a:xfrm>
            <a:off x="6072198" y="2000240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7" name="7-конечная звезда 36"/>
          <p:cNvSpPr/>
          <p:nvPr/>
        </p:nvSpPr>
        <p:spPr>
          <a:xfrm>
            <a:off x="4929190" y="100010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9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8" name="7-конечная звезда 37"/>
          <p:cNvSpPr/>
          <p:nvPr/>
        </p:nvSpPr>
        <p:spPr>
          <a:xfrm>
            <a:off x="3286116" y="135729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3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9" name="7-конечная звезда 38"/>
          <p:cNvSpPr/>
          <p:nvPr/>
        </p:nvSpPr>
        <p:spPr>
          <a:xfrm>
            <a:off x="3286116" y="128586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0" name="7-конечная звезда 39"/>
          <p:cNvSpPr/>
          <p:nvPr/>
        </p:nvSpPr>
        <p:spPr>
          <a:xfrm>
            <a:off x="4786314" y="928670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18:2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1" name="7-конечная звезда 40"/>
          <p:cNvSpPr/>
          <p:nvPr/>
        </p:nvSpPr>
        <p:spPr>
          <a:xfrm>
            <a:off x="5929322" y="1928802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12:2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2" name="7-конечная звезда 41"/>
          <p:cNvSpPr/>
          <p:nvPr/>
        </p:nvSpPr>
        <p:spPr>
          <a:xfrm>
            <a:off x="2857488" y="2786058"/>
            <a:ext cx="1928826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20:2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3" name="7-конечная звезда 42"/>
          <p:cNvSpPr/>
          <p:nvPr/>
        </p:nvSpPr>
        <p:spPr>
          <a:xfrm>
            <a:off x="3071802" y="4214818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4" name="7-конечная звезда 43"/>
          <p:cNvSpPr/>
          <p:nvPr/>
        </p:nvSpPr>
        <p:spPr>
          <a:xfrm>
            <a:off x="4643438" y="4786322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5" name="7-конечная звезда 44"/>
          <p:cNvSpPr/>
          <p:nvPr/>
        </p:nvSpPr>
        <p:spPr>
          <a:xfrm>
            <a:off x="4714876" y="3071810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6" name="7-конечная звезда 45"/>
          <p:cNvSpPr/>
          <p:nvPr/>
        </p:nvSpPr>
        <p:spPr>
          <a:xfrm>
            <a:off x="6072198" y="4071942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16:2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7" name="7-конечная звезда 46"/>
          <p:cNvSpPr/>
          <p:nvPr/>
        </p:nvSpPr>
        <p:spPr>
          <a:xfrm>
            <a:off x="7215206" y="285749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8" name="7-конечная звезда 47"/>
          <p:cNvSpPr/>
          <p:nvPr/>
        </p:nvSpPr>
        <p:spPr>
          <a:xfrm>
            <a:off x="7643834" y="1571612"/>
            <a:ext cx="1285916" cy="114300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7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9" name="7-конечная звезда 48"/>
          <p:cNvSpPr/>
          <p:nvPr/>
        </p:nvSpPr>
        <p:spPr>
          <a:xfrm>
            <a:off x="7429520" y="1500174"/>
            <a:ext cx="171448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14:2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7-конечная звезда 49"/>
          <p:cNvSpPr/>
          <p:nvPr/>
        </p:nvSpPr>
        <p:spPr>
          <a:xfrm>
            <a:off x="7643834" y="1428736"/>
            <a:ext cx="1285916" cy="114300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116" name="AutoShape 4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14282" y="285728"/>
            <a:ext cx="1643074" cy="5715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Таблица</a:t>
            </a:r>
          </a:p>
          <a:p>
            <a:pPr algn="ctr"/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>
                <a:latin typeface="Comic Sans MS" pitchFamily="66" charset="0"/>
              </a:rPr>
              <a:t>умножения</a:t>
            </a:r>
          </a:p>
        </p:txBody>
      </p:sp>
      <p:sp>
        <p:nvSpPr>
          <p:cNvPr id="3117" name="AutoShape 4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00232" y="214290"/>
            <a:ext cx="1820845" cy="73499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</a:rPr>
              <a:t>Таблица 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деления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118" name="AutoShape 4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56550" y="6237288"/>
            <a:ext cx="936625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latin typeface="Comic Sans MS" pitchFamily="66" charset="0"/>
              </a:rPr>
              <a:t>Конец</a:t>
            </a:r>
          </a:p>
        </p:txBody>
      </p:sp>
      <p:sp>
        <p:nvSpPr>
          <p:cNvPr id="3168" name="AutoShape 9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215206" y="214290"/>
            <a:ext cx="1571604" cy="50006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  <a:hlinkClick r:id="" action="ppaction://hlinkshowjump?jump=nextslide"/>
              </a:rPr>
              <a:t>Ещё</a:t>
            </a:r>
            <a:r>
              <a:rPr lang="ru-RU" b="1" dirty="0">
                <a:latin typeface="Comic Sans MS" pitchFamily="66" charset="0"/>
              </a:rPr>
              <a:t> играть</a:t>
            </a:r>
          </a:p>
        </p:txBody>
      </p:sp>
      <p:sp>
        <p:nvSpPr>
          <p:cNvPr id="31" name="7-конечная звезда 30"/>
          <p:cNvSpPr/>
          <p:nvPr/>
        </p:nvSpPr>
        <p:spPr>
          <a:xfrm>
            <a:off x="7286644" y="2643182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2" name="7-конечная звезда 31"/>
          <p:cNvSpPr/>
          <p:nvPr/>
        </p:nvSpPr>
        <p:spPr>
          <a:xfrm>
            <a:off x="6215074" y="385762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3" name="7-конечная звезда 32"/>
          <p:cNvSpPr/>
          <p:nvPr/>
        </p:nvSpPr>
        <p:spPr>
          <a:xfrm>
            <a:off x="4714876" y="492919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4" name="7-конечная звезда 33"/>
          <p:cNvSpPr/>
          <p:nvPr/>
        </p:nvSpPr>
        <p:spPr>
          <a:xfrm>
            <a:off x="3071802" y="400050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5" name="7-конечная звезда 34"/>
          <p:cNvSpPr/>
          <p:nvPr/>
        </p:nvSpPr>
        <p:spPr>
          <a:xfrm>
            <a:off x="4786314" y="285749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6" name="7-конечная звезда 35"/>
          <p:cNvSpPr/>
          <p:nvPr/>
        </p:nvSpPr>
        <p:spPr>
          <a:xfrm>
            <a:off x="3071802" y="257174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7" name="7-конечная звезда 36"/>
          <p:cNvSpPr/>
          <p:nvPr/>
        </p:nvSpPr>
        <p:spPr>
          <a:xfrm>
            <a:off x="6072198" y="1643050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8" name="7-конечная звезда 37"/>
          <p:cNvSpPr/>
          <p:nvPr/>
        </p:nvSpPr>
        <p:spPr>
          <a:xfrm>
            <a:off x="4929190" y="71435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9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9" name="7-конечная звезда 38"/>
          <p:cNvSpPr/>
          <p:nvPr/>
        </p:nvSpPr>
        <p:spPr>
          <a:xfrm>
            <a:off x="3286116" y="107154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3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0" name="7-конечная звезда 39"/>
          <p:cNvSpPr/>
          <p:nvPr/>
        </p:nvSpPr>
        <p:spPr>
          <a:xfrm>
            <a:off x="3214678" y="1000108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1" name="7-конечная звезда 40"/>
          <p:cNvSpPr/>
          <p:nvPr/>
        </p:nvSpPr>
        <p:spPr>
          <a:xfrm>
            <a:off x="4857752" y="642918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18:2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2" name="7-конечная звезда 41"/>
          <p:cNvSpPr/>
          <p:nvPr/>
        </p:nvSpPr>
        <p:spPr>
          <a:xfrm>
            <a:off x="6000760" y="164305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3" name="7-конечная звезда 42"/>
          <p:cNvSpPr/>
          <p:nvPr/>
        </p:nvSpPr>
        <p:spPr>
          <a:xfrm>
            <a:off x="2857488" y="2500306"/>
            <a:ext cx="1928826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4" name="7-конечная звезда 43"/>
          <p:cNvSpPr/>
          <p:nvPr/>
        </p:nvSpPr>
        <p:spPr>
          <a:xfrm>
            <a:off x="3000364" y="392906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5" name="7-конечная звезда 44"/>
          <p:cNvSpPr/>
          <p:nvPr/>
        </p:nvSpPr>
        <p:spPr>
          <a:xfrm>
            <a:off x="4643438" y="485776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2х4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6" name="7-конечная звезда 45"/>
          <p:cNvSpPr/>
          <p:nvPr/>
        </p:nvSpPr>
        <p:spPr>
          <a:xfrm>
            <a:off x="4572000" y="2786058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5х2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7" name="7-конечная звезда 46"/>
          <p:cNvSpPr/>
          <p:nvPr/>
        </p:nvSpPr>
        <p:spPr>
          <a:xfrm>
            <a:off x="6072198" y="3714752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16:2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8" name="7-конечная звезда 47"/>
          <p:cNvSpPr/>
          <p:nvPr/>
        </p:nvSpPr>
        <p:spPr>
          <a:xfrm>
            <a:off x="7215206" y="2643182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9" name="7-конечная звезда 48"/>
          <p:cNvSpPr/>
          <p:nvPr/>
        </p:nvSpPr>
        <p:spPr>
          <a:xfrm>
            <a:off x="7500926" y="1357298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7х2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20" y="285728"/>
            <a:ext cx="2178035" cy="88263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Таблица</a:t>
            </a:r>
          </a:p>
          <a:p>
            <a:pPr algn="ctr"/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>
                <a:latin typeface="Comic Sans MS" pitchFamily="66" charset="0"/>
              </a:rPr>
              <a:t>умножения</a:t>
            </a:r>
          </a:p>
        </p:txBody>
      </p:sp>
      <p:sp>
        <p:nvSpPr>
          <p:cNvPr id="19459" name="AutoShap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000892" y="214290"/>
            <a:ext cx="1892283" cy="8778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Comic Sans MS" pitchFamily="66" charset="0"/>
              </a:rPr>
              <a:t>Таблица </a:t>
            </a:r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деления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7" name="7-конечная звезда 46"/>
          <p:cNvSpPr/>
          <p:nvPr/>
        </p:nvSpPr>
        <p:spPr>
          <a:xfrm>
            <a:off x="7643738" y="1857364"/>
            <a:ext cx="1285916" cy="1143008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7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1" name="7-конечная звезда 50"/>
          <p:cNvSpPr/>
          <p:nvPr/>
        </p:nvSpPr>
        <p:spPr>
          <a:xfrm>
            <a:off x="7286644" y="328612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16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2" name="7-конечная звезда 51"/>
          <p:cNvSpPr/>
          <p:nvPr/>
        </p:nvSpPr>
        <p:spPr>
          <a:xfrm>
            <a:off x="6214978" y="428625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3" name="7-конечная звезда 52"/>
          <p:cNvSpPr/>
          <p:nvPr/>
        </p:nvSpPr>
        <p:spPr>
          <a:xfrm>
            <a:off x="4929126" y="5357826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4" name="7-конечная звезда 53"/>
          <p:cNvSpPr/>
          <p:nvPr/>
        </p:nvSpPr>
        <p:spPr>
          <a:xfrm>
            <a:off x="3071706" y="4429132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5" name="7-конечная звезда 54"/>
          <p:cNvSpPr/>
          <p:nvPr/>
        </p:nvSpPr>
        <p:spPr>
          <a:xfrm>
            <a:off x="4786218" y="328612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5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6" name="7-конечная звезда 55"/>
          <p:cNvSpPr/>
          <p:nvPr/>
        </p:nvSpPr>
        <p:spPr>
          <a:xfrm>
            <a:off x="3071706" y="3000372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7" name="7-конечная звезда 56"/>
          <p:cNvSpPr/>
          <p:nvPr/>
        </p:nvSpPr>
        <p:spPr>
          <a:xfrm>
            <a:off x="6072102" y="2071678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3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8" name="7-конечная звезда 57"/>
          <p:cNvSpPr/>
          <p:nvPr/>
        </p:nvSpPr>
        <p:spPr>
          <a:xfrm>
            <a:off x="5072066" y="1214422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18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9" name="7-конечная звезда 58"/>
          <p:cNvSpPr/>
          <p:nvPr/>
        </p:nvSpPr>
        <p:spPr>
          <a:xfrm>
            <a:off x="3286020" y="1500174"/>
            <a:ext cx="1500198" cy="121444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0" name="7-конечная звезда 59"/>
          <p:cNvSpPr/>
          <p:nvPr/>
        </p:nvSpPr>
        <p:spPr>
          <a:xfrm>
            <a:off x="3214678" y="142873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1" name="7-конечная звезда 60"/>
          <p:cNvSpPr/>
          <p:nvPr/>
        </p:nvSpPr>
        <p:spPr>
          <a:xfrm>
            <a:off x="4929190" y="1071546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9х2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2" name="7-конечная звезда 61"/>
          <p:cNvSpPr/>
          <p:nvPr/>
        </p:nvSpPr>
        <p:spPr>
          <a:xfrm>
            <a:off x="6000760" y="2000240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6:2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3" name="7-конечная звезда 62"/>
          <p:cNvSpPr/>
          <p:nvPr/>
        </p:nvSpPr>
        <p:spPr>
          <a:xfrm>
            <a:off x="2857392" y="2928934"/>
            <a:ext cx="1928826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5х2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4" name="7-конечная звезда 63"/>
          <p:cNvSpPr/>
          <p:nvPr/>
        </p:nvSpPr>
        <p:spPr>
          <a:xfrm>
            <a:off x="3071706" y="4357694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4:2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5" name="7-конечная звезда 64"/>
          <p:cNvSpPr/>
          <p:nvPr/>
        </p:nvSpPr>
        <p:spPr>
          <a:xfrm>
            <a:off x="4786314" y="5286388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2:2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6" name="7-конечная звезда 65"/>
          <p:cNvSpPr/>
          <p:nvPr/>
        </p:nvSpPr>
        <p:spPr>
          <a:xfrm>
            <a:off x="4643438" y="3214686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10:2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7" name="7-конечная звезда 66"/>
          <p:cNvSpPr/>
          <p:nvPr/>
        </p:nvSpPr>
        <p:spPr>
          <a:xfrm>
            <a:off x="6143636" y="4214818"/>
            <a:ext cx="1785950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9х2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8" name="7-конечная звезда 67"/>
          <p:cNvSpPr/>
          <p:nvPr/>
        </p:nvSpPr>
        <p:spPr>
          <a:xfrm>
            <a:off x="7215206" y="3214686"/>
            <a:ext cx="1643074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8х2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9" name="7-конечная звезда 68"/>
          <p:cNvSpPr/>
          <p:nvPr/>
        </p:nvSpPr>
        <p:spPr>
          <a:xfrm>
            <a:off x="7358082" y="1785926"/>
            <a:ext cx="1785918" cy="1357322"/>
          </a:xfrm>
          <a:prstGeom prst="star7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14:2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0" name="AutoShape 9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56550" y="6237288"/>
            <a:ext cx="936625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300"/>
              </a:gs>
              <a:gs pos="50000">
                <a:schemeClr val="bg1"/>
              </a:gs>
              <a:gs pos="100000">
                <a:srgbClr val="003300"/>
              </a:gs>
            </a:gsLst>
            <a:lin ang="5400000" scaled="1"/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latin typeface="Comic Sans MS" pitchFamily="66" charset="0"/>
              </a:rPr>
              <a:t>Конец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2843213" y="836613"/>
            <a:ext cx="304800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100000">
                <a:srgbClr val="FF66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>
              <a:latin typeface="Monotype Corsiva" pitchFamily="66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929190" y="1214422"/>
            <a:ext cx="1871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latin typeface="Comic Sans MS" pitchFamily="66" charset="0"/>
              </a:rPr>
              <a:t>ссылки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idx="1"/>
          </p:nvPr>
        </p:nvSpPr>
        <p:spPr>
          <a:xfrm>
            <a:off x="3000364" y="1928802"/>
            <a:ext cx="5929354" cy="24288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 dirty="0">
                <a:latin typeface="Comic Sans MS" pitchFamily="66" charset="0"/>
              </a:rPr>
              <a:t>     </a:t>
            </a:r>
            <a:endParaRPr lang="ru-RU" sz="18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Фон 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mic Sans MS" pitchFamily="66" charset="0"/>
                <a:hlinkClick r:id="rId2"/>
              </a:rPr>
              <a:t>http://im6-tub-ru.yandex.net/i?id=300924497-54-72</a:t>
            </a:r>
            <a:endParaRPr lang="ru-RU" sz="18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    </a:t>
            </a:r>
            <a:r>
              <a:rPr lang="ru-RU" sz="1800" dirty="0">
                <a:latin typeface="Comic Sans MS" pitchFamily="66" charset="0"/>
              </a:rPr>
              <a:t>Технологический прием анимированной </a:t>
            </a:r>
            <a:r>
              <a:rPr lang="ru-RU" sz="1800" dirty="0" err="1">
                <a:latin typeface="Comic Sans MS" pitchFamily="66" charset="0"/>
              </a:rPr>
              <a:t>сорбонки</a:t>
            </a:r>
            <a:r>
              <a:rPr lang="ru-RU" sz="1800" dirty="0">
                <a:latin typeface="Comic Sans MS" pitchFamily="66" charset="0"/>
              </a:rPr>
              <a:t> </a:t>
            </a:r>
            <a:r>
              <a:rPr lang="ru-RU" sz="1800" dirty="0" err="1">
                <a:latin typeface="Comic Sans MS" pitchFamily="66" charset="0"/>
              </a:rPr>
              <a:t>Г.О.Аствацатурова</a:t>
            </a:r>
            <a:r>
              <a:rPr lang="ru-RU" sz="1800" dirty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</a:rPr>
              <a:t>–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dirty="0" smtClean="0">
                <a:latin typeface="Comic Sans MS" pitchFamily="66" charset="0"/>
                <a:hlinkClick r:id="rId3"/>
              </a:rPr>
              <a:t>http</a:t>
            </a:r>
            <a:r>
              <a:rPr lang="ru-RU" sz="1800" dirty="0">
                <a:latin typeface="Comic Sans MS" pitchFamily="66" charset="0"/>
                <a:hlinkClick r:id="rId3"/>
              </a:rPr>
              <a:t>://didaktor.ru/texnologicheskij-priyom-sorbonka/</a:t>
            </a:r>
            <a:r>
              <a:rPr lang="ru-RU" sz="1800" dirty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Презентация14</Template>
  <TotalTime>152</TotalTime>
  <Words>151</Words>
  <Application>Microsoft Office PowerPoint</Application>
  <PresentationFormat>Экран (4:3)</PresentationFormat>
  <Paragraphs>116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Презентация14</vt:lpstr>
      <vt:lpstr>Таблица  умножения   и деления на 2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 умножения   и деления на 2</dc:title>
  <dc:creator>Admin</dc:creator>
  <cp:lastModifiedBy>пк</cp:lastModifiedBy>
  <cp:revision>18</cp:revision>
  <dcterms:created xsi:type="dcterms:W3CDTF">2012-02-15T15:20:18Z</dcterms:created>
  <dcterms:modified xsi:type="dcterms:W3CDTF">2014-03-18T17:31:28Z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775948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