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335" r:id="rId2"/>
    <p:sldId id="336" r:id="rId3"/>
    <p:sldId id="331" r:id="rId4"/>
    <p:sldId id="332" r:id="rId5"/>
    <p:sldId id="333" r:id="rId6"/>
    <p:sldId id="334" r:id="rId7"/>
    <p:sldId id="308" r:id="rId8"/>
    <p:sldId id="309" r:id="rId9"/>
    <p:sldId id="337" r:id="rId10"/>
    <p:sldId id="311" r:id="rId11"/>
    <p:sldId id="312" r:id="rId12"/>
    <p:sldId id="351" r:id="rId13"/>
    <p:sldId id="321" r:id="rId14"/>
    <p:sldId id="313" r:id="rId15"/>
    <p:sldId id="310" r:id="rId16"/>
    <p:sldId id="328" r:id="rId17"/>
    <p:sldId id="326" r:id="rId18"/>
    <p:sldId id="345" r:id="rId19"/>
    <p:sldId id="346" r:id="rId20"/>
    <p:sldId id="353" r:id="rId21"/>
    <p:sldId id="347" r:id="rId22"/>
    <p:sldId id="348" r:id="rId23"/>
    <p:sldId id="338" r:id="rId24"/>
    <p:sldId id="324" r:id="rId25"/>
    <p:sldId id="349" r:id="rId26"/>
    <p:sldId id="314" r:id="rId27"/>
    <p:sldId id="329" r:id="rId28"/>
    <p:sldId id="343" r:id="rId29"/>
    <p:sldId id="344" r:id="rId30"/>
    <p:sldId id="341" r:id="rId31"/>
    <p:sldId id="366" r:id="rId32"/>
    <p:sldId id="350" r:id="rId33"/>
    <p:sldId id="363" r:id="rId34"/>
    <p:sldId id="364" r:id="rId35"/>
    <p:sldId id="358" r:id="rId36"/>
    <p:sldId id="359" r:id="rId37"/>
    <p:sldId id="360" r:id="rId38"/>
    <p:sldId id="361" r:id="rId39"/>
    <p:sldId id="362" r:id="rId40"/>
    <p:sldId id="340" r:id="rId41"/>
    <p:sldId id="316" r:id="rId4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9900"/>
    <a:srgbClr val="CC6600"/>
    <a:srgbClr val="990000"/>
    <a:srgbClr val="FF66FF"/>
    <a:srgbClr val="CC0066"/>
    <a:srgbClr val="FF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697" autoAdjust="0"/>
    <p:restoredTop sz="97439" autoAdjust="0"/>
  </p:normalViewPr>
  <p:slideViewPr>
    <p:cSldViewPr>
      <p:cViewPr varScale="1">
        <p:scale>
          <a:sx n="58" d="100"/>
          <a:sy n="58" d="100"/>
        </p:scale>
        <p:origin x="-714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1" y="0"/>
            <a:ext cx="9143999" cy="385157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8" y="0"/>
            <a:ext cx="2514601" cy="51435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05980"/>
            <a:ext cx="1905000" cy="4388644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4783095"/>
            <a:ext cx="3836404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93954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195189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1951890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89154"/>
            <a:ext cx="8013192" cy="1227582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371600"/>
            <a:ext cx="8022336" cy="51435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0452"/>
            <a:ext cx="4038600" cy="3467862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0452"/>
            <a:ext cx="4038600" cy="3467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4241"/>
            <a:ext cx="4040188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3713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4241"/>
            <a:ext cx="4041775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3713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14300"/>
            <a:ext cx="2523744" cy="733806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8" y="1307350"/>
            <a:ext cx="5920641" cy="34191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297514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16586"/>
            <a:ext cx="2525150" cy="733806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6" y="1113606"/>
            <a:ext cx="6247397" cy="4029894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296162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877824"/>
            <a:ext cx="2523744" cy="150876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877824"/>
            <a:ext cx="5193792" cy="150876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877824"/>
            <a:ext cx="733864" cy="1508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07692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1" y="0"/>
            <a:ext cx="9143999" cy="10753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38297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1394"/>
            <a:ext cx="8229600" cy="346920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857749"/>
            <a:ext cx="2133600" cy="20574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7" y="4857749"/>
            <a:ext cx="5507719" cy="20574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4857749"/>
            <a:ext cx="733864" cy="20574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2\&#1056;&#1072;&#1073;&#1086;&#1095;&#1080;&#1081;%20&#1089;&#1090;&#1086;&#1083;\&#1055;&#1077;&#1088;&#1077;&#1085;&#1086;&#1089;%20&#1089;&#1083;&#1086;&#1074;\Luntik_%5btfile.ru%5d\1101.&#1051;&#1091;&#1085;&#1085;&#1099;&#1081;%20&#1075;&#1086;&#1089;&#1090;&#1100;.avi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72;&#1073;&#1080;&#1085;&#1077;&#1090;%2017\Desktop\&#1087;&#1077;&#1088;&#1077;&#1085;&#1086;&#1089;_&#1089;&#1083;&#1086;&#1074;\Luntik-Tema-iz-mul_tfil_ma(muzofon.com).mp3" TargetMode="Externa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395764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УРОК РУССКОГО ЯЗЫКА</a:t>
            </a:r>
            <a:br>
              <a:rPr lang="ru-RU" sz="5400" dirty="0" smtClean="0"/>
            </a:br>
            <a:r>
              <a:rPr lang="ru-RU" sz="5400" dirty="0" smtClean="0"/>
              <a:t>1 КЛАСС</a:t>
            </a:r>
            <a:endParaRPr lang="ru-RU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5250"/>
            <a:ext cx="8286808" cy="4953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071684"/>
            <a:ext cx="8429684" cy="2714644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ПЕРЕНОС  СЛОВ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48"/>
            <a:ext cx="8262966" cy="142876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 </a:t>
            </a:r>
            <a:endParaRPr lang="ru-RU" sz="6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8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ПЕРЕНОС  СЛОВ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28596" y="1214428"/>
            <a:ext cx="6858048" cy="3754959"/>
          </a:xfrm>
        </p:spPr>
        <p:txBody>
          <a:bodyPr>
            <a:normAutofit fontScale="92500" lnSpcReduction="20000"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Узнаем правила переноса.</a:t>
            </a:r>
          </a:p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Будем учиться применять новые знания при письме.</a:t>
            </a:r>
          </a:p>
          <a:p>
            <a:endParaRPr lang="ru-RU" sz="6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1500180"/>
            <a:ext cx="1928826" cy="2425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Работа в парах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400" b="1" dirty="0"/>
              <a:t>У </a:t>
            </a:r>
            <a:r>
              <a:rPr lang="uk-UA" sz="4400" b="1" dirty="0" smtClean="0"/>
              <a:t> </a:t>
            </a:r>
            <a:r>
              <a:rPr lang="uk-UA" sz="4400" b="1" dirty="0" err="1" smtClean="0"/>
              <a:t>ро-зы</a:t>
            </a:r>
            <a:r>
              <a:rPr lang="uk-UA" sz="4400" b="1" dirty="0" smtClean="0"/>
              <a:t>   </a:t>
            </a:r>
            <a:r>
              <a:rPr lang="ru-RU" sz="4400" b="1" dirty="0" err="1" smtClean="0"/>
              <a:t>ост-рые</a:t>
            </a:r>
            <a:r>
              <a:rPr lang="ru-RU" sz="4400" b="1" dirty="0" smtClean="0"/>
              <a:t>   </a:t>
            </a:r>
            <a:r>
              <a:rPr lang="uk-UA" sz="4400" b="1" dirty="0" err="1" smtClean="0"/>
              <a:t>ши-пы</a:t>
            </a:r>
            <a:r>
              <a:rPr lang="uk-UA" sz="4400" b="1" dirty="0" smtClean="0"/>
              <a:t>.</a:t>
            </a:r>
          </a:p>
          <a:p>
            <a:pPr marL="118872" indent="0">
              <a:buNone/>
            </a:pPr>
            <a:endParaRPr lang="ru-RU" sz="4400" b="1" dirty="0"/>
          </a:p>
          <a:p>
            <a:r>
              <a:rPr lang="ru-RU" sz="4400" b="1" dirty="0" err="1" smtClean="0"/>
              <a:t>Бро-дит</a:t>
            </a:r>
            <a:r>
              <a:rPr lang="ru-RU" sz="4400" b="1" dirty="0" smtClean="0"/>
              <a:t>   </a:t>
            </a:r>
            <a:r>
              <a:rPr lang="ru-RU" sz="4400" b="1" dirty="0" err="1" smtClean="0"/>
              <a:t>ста-до</a:t>
            </a:r>
            <a:r>
              <a:rPr lang="ru-RU" sz="4400" b="1" dirty="0" smtClean="0"/>
              <a:t>  по   </a:t>
            </a:r>
            <a:r>
              <a:rPr lang="ru-RU" sz="4400" b="1" dirty="0" err="1" smtClean="0"/>
              <a:t>лу-гам</a:t>
            </a:r>
            <a:r>
              <a:rPr lang="ru-RU" sz="4400" b="1" dirty="0"/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71905532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785932"/>
            <a:ext cx="8072494" cy="307776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порядок очень строгий.</a:t>
            </a:r>
          </a:p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Делим все слова на слоги,</a:t>
            </a:r>
          </a:p>
          <a:p>
            <a:r>
              <a:rPr lang="ru-R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Переносим по слогам:</a:t>
            </a:r>
          </a:p>
          <a:p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</a:t>
            </a:r>
            <a:r>
              <a:rPr lang="ru-RU" sz="44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-д</a:t>
            </a:r>
            <a:r>
              <a:rPr lang="ru-RU" sz="44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ст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-д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по  </a:t>
            </a:r>
            <a:r>
              <a:rPr lang="ru-RU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44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-г</a:t>
            </a:r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11715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правило.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Слово переносится по слогам.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785800"/>
            <a:ext cx="62151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  Л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К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 - Л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6200000">
            <a:off x="5929322" y="1285866"/>
            <a:ext cx="1357322" cy="7143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4429124" y="1357304"/>
            <a:ext cx="1357322" cy="7143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642924"/>
            <a:ext cx="3105411" cy="37862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4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5857884" y="2500312"/>
            <a:ext cx="2214578" cy="857256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221456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По  синему  небу плывут  об-</a:t>
            </a:r>
            <a:br>
              <a:rPr lang="ru-RU" sz="5400" dirty="0" smtClean="0">
                <a:solidFill>
                  <a:srgbClr val="002060"/>
                </a:solidFill>
              </a:rPr>
            </a:br>
            <a:r>
              <a:rPr lang="ru-RU" sz="5400" dirty="0" smtClean="0">
                <a:solidFill>
                  <a:srgbClr val="002060"/>
                </a:solidFill>
              </a:rPr>
              <a:t>лака.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1357290" y="2714626"/>
            <a:ext cx="1928826" cy="78581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3286116" y="2928940"/>
            <a:ext cx="3571900" cy="157160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32.jpg"/>
          <p:cNvPicPr>
            <a:picLocks noChangeAspect="1"/>
          </p:cNvPicPr>
          <p:nvPr/>
        </p:nvPicPr>
        <p:blipFill>
          <a:blip r:embed="rId2"/>
          <a:srcRect l="3125" r="3125"/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10"/>
            <a:ext cx="2396223" cy="27955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5959 C 0.01563 -0.06792 0.03473 -0.08089 0.05174 -0.08305 C 0.09375 -0.08799 0.13594 -0.09077 0.17795 -0.09448 C 0.47952 -0.09015 0.3099 -0.13492 0.39427 -0.0741 C 0.40122 -0.06175 0.40851 -0.05094 0.41407 -0.03643 C 0.41667 -0.02161 0.41424 -0.0318 0.42049 -0.01606 C 0.42275 -0.01019 0.42709 0.00154 0.42709 0.00185 C 0.42761 0.00648 0.42795 0.01142 0.42882 0.01605 C 0.42969 0.02007 0.4316 0.02346 0.43212 0.02778 C 0.43368 0.03921 0.43368 0.05125 0.43525 0.06267 C 0.43473 0.08799 0.43594 0.11361 0.43368 0.13862 C 0.43177 0.15962 0.41424 0.17166 0.40573 0.17937 C 0.4007 0.19358 0.39306 0.19512 0.38611 0.20562 C 0.3783 0.21735 0.37136 0.23371 0.3632 0.24359 C 0.36111 0.25409 0.35816 0.26181 0.3566 0.27261 C 0.35556 0.28033 0.3533 0.29608 0.3533 0.29639 C 0.35486 0.31707 0.3566 0.33652 0.3632 0.35443 C 0.36771 0.3782 0.36823 0.38314 0.38282 0.38932 C 0.39462 0.4029 0.41198 0.40815 0.42552 0.41556 C 0.46493 0.41463 0.50417 0.41463 0.54358 0.41278 C 0.55 0.41247 0.5566 0.40475 0.5632 0.40383 C 0.5757 0.40228 0.58837 0.40197 0.60087 0.40105 C 0.61007 0.39518 0.6191 0.38962 0.62882 0.38654 C 0.63924 0.37697 0.64879 0.37264 0.65834 0.36029 C 0.66025 0.34949 0.6599 0.35443 0.6599 0.34547 " pathEditMode="relative" rAng="0" ptsTypes="ffffffffffffffffffffffff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00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Правила работы в группе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071552"/>
            <a:ext cx="5829312" cy="3714776"/>
          </a:xfrm>
          <a:ln w="76200"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говорить спокойно и ясно, только по делу;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говорить по очереди, а не всем сразу;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обращаться друг к другу по имени.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357304"/>
            <a:ext cx="2571768" cy="2464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000114"/>
            <a:ext cx="8215370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7200" b="1" dirty="0"/>
              <a:t>м</a:t>
            </a:r>
            <a:r>
              <a:rPr lang="ru-RU" sz="7200" b="1" dirty="0" smtClean="0">
                <a:solidFill>
                  <a:srgbClr val="C00000"/>
                </a:solidFill>
              </a:rPr>
              <a:t>и</a:t>
            </a:r>
            <a:r>
              <a:rPr lang="ru-RU" sz="7200" b="1" dirty="0" smtClean="0"/>
              <a:t>р</a:t>
            </a:r>
          </a:p>
          <a:p>
            <a:pPr algn="ctr"/>
            <a:r>
              <a:rPr lang="ru-RU" sz="7200" b="1" dirty="0" smtClean="0"/>
              <a:t>др</a:t>
            </a:r>
            <a:r>
              <a:rPr lang="ru-RU" sz="7200" b="1" dirty="0" smtClean="0">
                <a:solidFill>
                  <a:srgbClr val="C00000"/>
                </a:solidFill>
              </a:rPr>
              <a:t>у</a:t>
            </a:r>
            <a:r>
              <a:rPr lang="ru-RU" sz="7200" b="1" dirty="0" smtClean="0"/>
              <a:t>г</a:t>
            </a:r>
            <a:endParaRPr lang="en-US" sz="7200" b="1" dirty="0"/>
          </a:p>
          <a:p>
            <a:pPr algn="ctr"/>
            <a:r>
              <a:rPr lang="en-US" sz="7200" b="1" dirty="0" err="1" smtClean="0"/>
              <a:t>к</a:t>
            </a:r>
            <a:r>
              <a:rPr lang="en-US" sz="7200" b="1" dirty="0" err="1" smtClean="0">
                <a:solidFill>
                  <a:srgbClr val="FF3300"/>
                </a:solidFill>
              </a:rPr>
              <a:t>о</a:t>
            </a:r>
            <a:r>
              <a:rPr lang="en-US" sz="7200" b="1" dirty="0" err="1" smtClean="0"/>
              <a:t>нь</a:t>
            </a:r>
            <a:endParaRPr lang="en-US" sz="7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465403" y="138562"/>
            <a:ext cx="23118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1</a:t>
            </a:r>
            <a:r>
              <a:rPr lang="ru-RU" sz="4400" b="1" dirty="0" smtClean="0"/>
              <a:t> группа</a:t>
            </a:r>
            <a:endParaRPr lang="ru-RU" sz="4400" b="1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000114"/>
            <a:ext cx="8215370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й-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</a:t>
            </a:r>
          </a:p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7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</a:t>
            </a:r>
            <a:r>
              <a:rPr lang="ru-RU" sz="7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</a:t>
            </a:r>
          </a:p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мураве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й-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 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47864" y="45250"/>
            <a:ext cx="281270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2</a:t>
            </a:r>
            <a:r>
              <a:rPr lang="ru-RU" sz="4400" b="1" dirty="0" smtClean="0"/>
              <a:t> </a:t>
            </a:r>
            <a:r>
              <a:rPr lang="ru-RU" sz="4400" b="1" dirty="0"/>
              <a:t>группа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4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101.Лунный гость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59632" y="0"/>
            <a:ext cx="6656411" cy="51435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87475"/>
            <a:ext cx="6096676" cy="4572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20)">
                                      <p:cBhvr>
                                        <p:cTn id="6" dur="2548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000114"/>
            <a:ext cx="8215370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ден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ь-</a:t>
            </a:r>
            <a:r>
              <a:rPr lang="ru-RU" sz="7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</a:t>
            </a:r>
            <a:endParaRPr lang="ru-RU" sz="7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7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</a:t>
            </a:r>
            <a:r>
              <a:rPr lang="ru-RU" sz="7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ь-</a:t>
            </a:r>
            <a:r>
              <a:rPr lang="ru-RU" sz="7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7200" dirty="0" smtClean="0"/>
              <a:t> </a:t>
            </a:r>
            <a:r>
              <a:rPr lang="en-US" sz="7200" b="1" dirty="0" err="1" smtClean="0"/>
              <a:t>под</a:t>
            </a:r>
            <a:r>
              <a:rPr lang="en-US" sz="7200" b="1" dirty="0" err="1" smtClean="0">
                <a:solidFill>
                  <a:srgbClr val="FF3300"/>
                </a:solidFill>
              </a:rPr>
              <a:t>ъ</a:t>
            </a:r>
            <a:r>
              <a:rPr lang="en-US" sz="7200" b="1" dirty="0" smtClean="0"/>
              <a:t>-е</a:t>
            </a:r>
            <a:r>
              <a:rPr lang="ru-RU" sz="7200" b="1" dirty="0" smtClean="0"/>
              <a:t>л</a:t>
            </a:r>
            <a:endParaRPr lang="en-US" sz="7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465403" y="138562"/>
            <a:ext cx="23086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3</a:t>
            </a:r>
            <a:r>
              <a:rPr lang="ru-RU" sz="4400" b="1" dirty="0" smtClean="0"/>
              <a:t> группа</a:t>
            </a:r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124632273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74630" y="1078746"/>
            <a:ext cx="6715172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бед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лов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77894" y="32306"/>
            <a:ext cx="233108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4</a:t>
            </a:r>
            <a:r>
              <a:rPr lang="ru-RU" sz="4400" b="1" dirty="0" smtClean="0"/>
              <a:t> </a:t>
            </a:r>
            <a:r>
              <a:rPr lang="ru-RU" sz="4400" b="1" dirty="0"/>
              <a:t>группа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915566"/>
            <a:ext cx="6572296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бель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лини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47864" y="0"/>
            <a:ext cx="230864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5</a:t>
            </a:r>
            <a:r>
              <a:rPr lang="ru-RU" sz="4400" b="1" dirty="0" smtClean="0"/>
              <a:t> </a:t>
            </a:r>
            <a:r>
              <a:rPr lang="ru-RU" sz="4400" b="1" dirty="0"/>
              <a:t>группа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500034" y="557776"/>
            <a:ext cx="8286808" cy="4585724"/>
          </a:xfrm>
          <a:prstGeom prst="horizontalScroll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00100" y="987574"/>
            <a:ext cx="7572428" cy="381074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Прочитать слова.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Обратить внимание на выделенные буквы.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Посмотреть, где стоит знак переноса.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Сделать вывод о переносе слов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0"/>
            <a:ext cx="5958491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 РАБОТЫ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067694"/>
            <a:ext cx="7143800" cy="295465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 в  слове  один  слог, Не  дели  его,  дружок!</a:t>
            </a:r>
          </a:p>
          <a:p>
            <a:pPr>
              <a:spcBef>
                <a:spcPct val="50000"/>
              </a:spcBef>
              <a:defRPr/>
            </a:pPr>
            <a:endParaRPr lang="ru-RU" sz="4800" b="1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2036"/>
            <a:ext cx="8229600" cy="23860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 правило.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Слова из одного слога не переносятся.</a:t>
            </a:r>
            <a:b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51566" y="3545021"/>
            <a:ext cx="134440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/>
              <a:t>м</a:t>
            </a:r>
            <a:r>
              <a:rPr lang="ru-RU" sz="4400" b="1" dirty="0" smtClean="0">
                <a:solidFill>
                  <a:srgbClr val="800000"/>
                </a:solidFill>
              </a:rPr>
              <a:t>и</a:t>
            </a:r>
            <a:r>
              <a:rPr lang="ru-RU" sz="4400" b="1" dirty="0" smtClean="0"/>
              <a:t>р</a:t>
            </a:r>
          </a:p>
          <a:p>
            <a:pPr algn="ctr"/>
            <a:r>
              <a:rPr lang="ru-RU" sz="4400" b="1" dirty="0" smtClean="0"/>
              <a:t>др</a:t>
            </a:r>
            <a:r>
              <a:rPr lang="ru-RU" sz="4400" b="1" dirty="0" smtClean="0">
                <a:solidFill>
                  <a:srgbClr val="800000"/>
                </a:solidFill>
              </a:rPr>
              <a:t>у</a:t>
            </a:r>
            <a:r>
              <a:rPr lang="ru-RU" sz="4400" b="1" dirty="0" smtClean="0"/>
              <a:t>г</a:t>
            </a:r>
            <a:endParaRPr lang="en-US" sz="4400" b="1" dirty="0"/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571750"/>
            <a:ext cx="6715172" cy="221599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Мягкий, твёрдый знак и букву Й</a:t>
            </a:r>
          </a:p>
          <a:p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слога отрывать не смей</a:t>
            </a:r>
            <a:r>
              <a:rPr lang="ru-RU" sz="40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472518" cy="20288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 правило.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Буквы  Ь,Ъ,Й нельзя отрывать от предыдущего слога.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2211710"/>
            <a:ext cx="6444208" cy="283154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слове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слога два,               Переносить его нельзя.           Одну букву оторвёшь-                    И в ловушку попадешь</a:t>
            </a: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238601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4</a:t>
            </a:r>
            <a:r>
              <a:rPr lang="ru-RU" dirty="0" smtClean="0">
                <a:solidFill>
                  <a:srgbClr val="FF0000"/>
                </a:solidFill>
              </a:rPr>
              <a:t> правило.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Одну букву нельзя оставлять на строчке или переносить на другую строку. 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унтик 3.jpg"/>
          <p:cNvPicPr>
            <a:picLocks noChangeAspect="1"/>
          </p:cNvPicPr>
          <p:nvPr/>
        </p:nvPicPr>
        <p:blipFill>
          <a:blip r:embed="rId2"/>
          <a:srcRect t="9624" b="1098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3520" y="3147814"/>
            <a:ext cx="52284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узелки на </a:t>
            </a:r>
            <a:endParaRPr lang="ru-RU" sz="4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400" b="1" dirty="0" smtClean="0">
                <a:solidFill>
                  <a:srgbClr val="C00000"/>
                </a:solidFill>
              </a:rPr>
              <a:t>память </a:t>
            </a:r>
          </a:p>
          <a:p>
            <a:r>
              <a:rPr lang="ru-RU" sz="4400" b="1" dirty="0" smtClean="0"/>
              <a:t>(</a:t>
            </a:r>
            <a:r>
              <a:rPr lang="ru-RU" sz="4400" b="1" dirty="0"/>
              <a:t>учебник с. 67) 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19" name="Picture 3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468314" y="0"/>
            <a:ext cx="2332037" cy="2213373"/>
          </a:xfrm>
          <a:prstGeom prst="rect">
            <a:avLst/>
          </a:prstGeom>
          <a:noFill/>
        </p:spPr>
      </p:pic>
      <p:pic>
        <p:nvPicPr>
          <p:cNvPr id="9220" name="Picture 4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6516689" y="2714627"/>
            <a:ext cx="2332037" cy="2252662"/>
          </a:xfrm>
          <a:prstGeom prst="rect">
            <a:avLst/>
          </a:prstGeom>
          <a:noFill/>
        </p:spPr>
      </p:pic>
      <p:pic>
        <p:nvPicPr>
          <p:cNvPr id="9221" name="Picture 5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6516689" y="1"/>
            <a:ext cx="2332037" cy="2159794"/>
          </a:xfrm>
          <a:prstGeom prst="rect">
            <a:avLst/>
          </a:prstGeom>
          <a:noFill/>
        </p:spPr>
      </p:pic>
      <p:pic>
        <p:nvPicPr>
          <p:cNvPr id="9222" name="Picture 6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468314" y="2571751"/>
            <a:ext cx="2332037" cy="2288382"/>
          </a:xfrm>
          <a:prstGeom prst="rect">
            <a:avLst/>
          </a:prstGeom>
          <a:noFill/>
        </p:spPr>
      </p:pic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1619251" y="2031206"/>
            <a:ext cx="1152525" cy="810816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4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Лунтик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75688" y="4786313"/>
            <a:ext cx="304800" cy="228600"/>
          </a:xfrm>
          <a:prstGeom prst="rect">
            <a:avLst/>
          </a:prstGeom>
          <a:noFill/>
        </p:spPr>
      </p:pic>
      <p:pic>
        <p:nvPicPr>
          <p:cNvPr id="9225" name="Picture 9" descr="j043259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0"/>
            <a:ext cx="2514600" cy="2358627"/>
          </a:xfrm>
          <a:prstGeom prst="rect">
            <a:avLst/>
          </a:prstGeom>
          <a:noFill/>
        </p:spPr>
      </p:pic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611188" y="1383507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8243888" y="1437085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2843213" y="250032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>
            <a:off x="5292725" y="250032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2771775" y="1653778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5795963" y="1653778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179388" y="2301478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8316913" y="2356247"/>
            <a:ext cx="647700" cy="432197"/>
          </a:xfrm>
          <a:prstGeom prst="star5">
            <a:avLst/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34" name="Picture 18" descr="bluemarble2k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65" t="3896" r="4340" b="61507"/>
          <a:stretch>
            <a:fillRect/>
          </a:stretch>
        </p:blipFill>
        <p:spPr bwMode="auto">
          <a:xfrm>
            <a:off x="684214" y="3143254"/>
            <a:ext cx="7920037" cy="2000247"/>
          </a:xfrm>
          <a:prstGeom prst="rect">
            <a:avLst/>
          </a:prstGeom>
          <a:noFill/>
        </p:spPr>
      </p:pic>
      <p:pic>
        <p:nvPicPr>
          <p:cNvPr id="9235" name="Picture 19" descr="V32292-27AS19-(48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28" t="5055" r="8028"/>
          <a:stretch>
            <a:fillRect/>
          </a:stretch>
        </p:blipFill>
        <p:spPr bwMode="auto">
          <a:xfrm>
            <a:off x="3635375" y="2625328"/>
            <a:ext cx="2332038" cy="2518172"/>
          </a:xfrm>
          <a:prstGeom prst="rect">
            <a:avLst/>
          </a:prstGeom>
          <a:noFill/>
        </p:spPr>
      </p:pic>
      <p:sp>
        <p:nvSpPr>
          <p:cNvPr id="9236" name="AutoShape 20"/>
          <p:cNvSpPr>
            <a:spLocks noChangeArrowheads="1"/>
          </p:cNvSpPr>
          <p:nvPr/>
        </p:nvSpPr>
        <p:spPr bwMode="auto">
          <a:xfrm>
            <a:off x="5940426" y="1977629"/>
            <a:ext cx="1152525" cy="810815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7" name="AutoShape 21"/>
          <p:cNvSpPr>
            <a:spLocks noChangeArrowheads="1"/>
          </p:cNvSpPr>
          <p:nvPr/>
        </p:nvSpPr>
        <p:spPr bwMode="auto">
          <a:xfrm>
            <a:off x="3924301" y="573881"/>
            <a:ext cx="1152525" cy="810816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8" name="AutoShape 2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8351837" y="4731544"/>
            <a:ext cx="792163" cy="411956"/>
          </a:xfrm>
          <a:prstGeom prst="leftArrow">
            <a:avLst>
              <a:gd name="adj1" fmla="val 50000"/>
              <a:gd name="adj2" fmla="val 36055"/>
            </a:avLst>
          </a:prstGeom>
          <a:gradFill rotWithShape="1">
            <a:gsLst>
              <a:gs pos="0">
                <a:srgbClr val="CC00FF"/>
              </a:gs>
              <a:gs pos="50000">
                <a:srgbClr val="CC3399"/>
              </a:gs>
              <a:gs pos="100000">
                <a:srgbClr val="CC00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500"/>
                            </p:stCondLst>
                            <p:childTnLst>
                              <p:par>
                                <p:cTn id="5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500"/>
                            </p:stCondLst>
                            <p:childTnLst>
                              <p:par>
                                <p:cTn id="6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500"/>
                            </p:stCondLst>
                            <p:childTnLst>
                              <p:par>
                                <p:cTn id="6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500"/>
                            </p:stCondLst>
                            <p:childTnLst>
                              <p:par>
                                <p:cTn id="7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500"/>
                            </p:stCondLst>
                            <p:childTnLst>
                              <p:par>
                                <p:cTn id="75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500"/>
                            </p:stCondLst>
                            <p:childTnLst>
                              <p:par>
                                <p:cTn id="78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1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3500"/>
                            </p:stCondLst>
                            <p:childTnLst>
                              <p:par>
                                <p:cTn id="81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6500"/>
                            </p:stCondLst>
                            <p:childTnLst>
                              <p:par>
                                <p:cTn id="84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5" dur="1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500"/>
                            </p:stCondLst>
                            <p:childTnLst>
                              <p:par>
                                <p:cTn id="8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8500"/>
                            </p:stCondLst>
                            <p:childTnLst>
                              <p:par>
                                <p:cTn id="90" presetID="1" presetClass="path" presetSubtype="0" repeatCount="300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91" dur="2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4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5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6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7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9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1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2500"/>
                            </p:stCondLst>
                            <p:childTnLst>
                              <p:par>
                                <p:cTn id="12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-0.00139 -0.21712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3500"/>
                            </p:stCondLst>
                            <p:childTnLst>
                              <p:par>
                                <p:cTn id="1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21712 L -0.00139 -0.00717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4500"/>
                            </p:stCondLst>
                            <p:childTnLst>
                              <p:par>
                                <p:cTn id="13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718 L -0.00278 -0.20324 " pathEditMode="relative" rAng="0" ptsTypes="AA">
                                      <p:cBhvr>
                                        <p:cTn id="132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5500"/>
                            </p:stCondLst>
                            <p:childTnLst>
                              <p:par>
                                <p:cTn id="13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21712 L -0.00139 -0.01759 " pathEditMode="relative" rAng="0" ptsTypes="AA">
                                      <p:cBhvr>
                                        <p:cTn id="135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6500"/>
                            </p:stCondLst>
                            <p:childTnLst>
                              <p:par>
                                <p:cTn id="13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718 L -0.00278 -0.20324 " pathEditMode="relative" rAng="0" ptsTypes="AA">
                                      <p:cBhvr>
                                        <p:cTn id="138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7500"/>
                            </p:stCondLst>
                            <p:childTnLst>
                              <p:par>
                                <p:cTn id="1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21712 L -0.00139 -0.00717 " pathEditMode="relative" rAng="0" ptsTypes="AA">
                                      <p:cBhvr>
                                        <p:cTn id="141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8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4"/>
                </p:tgtEl>
              </p:cMediaNode>
            </p:audio>
          </p:childTnLst>
        </p:cTn>
      </p:par>
    </p:tnLst>
    <p:bldLst>
      <p:bldP spid="9218" grpId="0" animBg="1"/>
      <p:bldP spid="9223" grpId="0" animBg="1"/>
      <p:bldP spid="9223" grpId="1" animBg="1"/>
      <p:bldP spid="9223" grpId="2" animBg="1"/>
      <p:bldP spid="9226" grpId="0" animBg="1"/>
      <p:bldP spid="9227" grpId="0" animBg="1"/>
      <p:bldP spid="9228" grpId="0" animBg="1"/>
      <p:bldP spid="9229" grpId="0" animBg="1"/>
      <p:bldP spid="9230" grpId="0" animBg="1"/>
      <p:bldP spid="9231" grpId="0" animBg="1"/>
      <p:bldP spid="9232" grpId="0" animBg="1"/>
      <p:bldP spid="9233" grpId="0" animBg="1"/>
      <p:bldP spid="9236" grpId="0" animBg="1"/>
      <p:bldP spid="9236" grpId="1" animBg="1"/>
      <p:bldP spid="9236" grpId="2" animBg="1"/>
      <p:bldP spid="9237" grpId="0" animBg="1"/>
      <p:bldP spid="9237" grpId="1" animBg="1"/>
      <p:bldP spid="9237" grpId="2" animBg="1"/>
      <p:bldP spid="923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зя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71486"/>
            <a:ext cx="3086122" cy="3857652"/>
          </a:xfrm>
          <a:prstGeom prst="rect">
            <a:avLst/>
          </a:prstGeom>
        </p:spPr>
      </p:pic>
      <p:sp>
        <p:nvSpPr>
          <p:cNvPr id="4" name="Выноска-облако 3"/>
          <p:cNvSpPr/>
          <p:nvPr/>
        </p:nvSpPr>
        <p:spPr>
          <a:xfrm>
            <a:off x="4000496" y="714362"/>
            <a:ext cx="4714908" cy="2714644"/>
          </a:xfrm>
          <a:prstGeom prst="cloudCallout">
            <a:avLst>
              <a:gd name="adj1" fmla="val -73184"/>
              <a:gd name="adj2" fmla="val 370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14810" y="1428742"/>
            <a:ext cx="43577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Ребята, как вы думаете,</a:t>
            </a: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есть ли ещё правила </a:t>
            </a: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переноса слов?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" y="0"/>
            <a:ext cx="9144032" cy="5143500"/>
          </a:xfrm>
          <a:prstGeom prst="rect">
            <a:avLst/>
          </a:prstGeom>
        </p:spPr>
      </p:pic>
      <p:pic>
        <p:nvPicPr>
          <p:cNvPr id="4" name="Luntik-Tema-iz-mul_tfil_m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457201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Рисунок 86" descr="Пчелёно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785932"/>
            <a:ext cx="2500331" cy="3125414"/>
          </a:xfrm>
          <a:prstGeom prst="rect">
            <a:avLst/>
          </a:prstGeom>
        </p:spPr>
      </p:pic>
      <p:sp>
        <p:nvSpPr>
          <p:cNvPr id="88" name="Выноска-облако 87"/>
          <p:cNvSpPr/>
          <p:nvPr/>
        </p:nvSpPr>
        <p:spPr>
          <a:xfrm>
            <a:off x="1643042" y="214296"/>
            <a:ext cx="3786214" cy="1857388"/>
          </a:xfrm>
          <a:prstGeom prst="cloudCallout">
            <a:avLst>
              <a:gd name="adj1" fmla="val -37224"/>
              <a:gd name="adj2" fmla="val 693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21" name="Line 77"/>
          <p:cNvSpPr>
            <a:spLocks noChangeShapeType="1"/>
          </p:cNvSpPr>
          <p:nvPr/>
        </p:nvSpPr>
        <p:spPr bwMode="auto">
          <a:xfrm flipH="1">
            <a:off x="3214678" y="642924"/>
            <a:ext cx="1447800" cy="7429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22" name="Text Box 78"/>
          <p:cNvSpPr txBox="1">
            <a:spLocks noChangeArrowheads="1"/>
          </p:cNvSpPr>
          <p:nvPr/>
        </p:nvSpPr>
        <p:spPr bwMode="auto">
          <a:xfrm>
            <a:off x="3857620" y="1000114"/>
            <a:ext cx="609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dirty="0">
                <a:solidFill>
                  <a:srgbClr val="FF0000"/>
                </a:solidFill>
                <a:latin typeface="Albertus Extra Bold" pitchFamily="34" charset="0"/>
              </a:rPr>
              <a:t>2</a:t>
            </a:r>
          </a:p>
        </p:txBody>
      </p:sp>
      <p:sp>
        <p:nvSpPr>
          <p:cNvPr id="6229" name="Text Box 85"/>
          <p:cNvSpPr txBox="1">
            <a:spLocks noChangeArrowheads="1"/>
          </p:cNvSpPr>
          <p:nvPr/>
        </p:nvSpPr>
        <p:spPr bwMode="auto">
          <a:xfrm>
            <a:off x="2143108" y="357172"/>
            <a:ext cx="1219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Е-два</a:t>
            </a:r>
            <a:endParaRPr lang="ru-RU" sz="3600" b="1" dirty="0">
              <a:effectLst>
                <a:outerShdw blurRad="38100" dist="38100" dir="2700000" algn="tl">
                  <a:srgbClr val="C0C0C0"/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89" name="Выноска-облако 88"/>
          <p:cNvSpPr/>
          <p:nvPr/>
        </p:nvSpPr>
        <p:spPr>
          <a:xfrm>
            <a:off x="4429124" y="2643188"/>
            <a:ext cx="3857652" cy="2000264"/>
          </a:xfrm>
          <a:prstGeom prst="cloudCallout">
            <a:avLst>
              <a:gd name="adj1" fmla="val -100882"/>
              <a:gd name="adj2" fmla="val -1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Выноска-облако 89"/>
          <p:cNvSpPr/>
          <p:nvPr/>
        </p:nvSpPr>
        <p:spPr>
          <a:xfrm>
            <a:off x="5072034" y="857238"/>
            <a:ext cx="4071966" cy="1714512"/>
          </a:xfrm>
          <a:prstGeom prst="cloudCallout">
            <a:avLst>
              <a:gd name="adj1" fmla="val -113234"/>
              <a:gd name="adj2" fmla="val 723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23" name="Text Box 79"/>
          <p:cNvSpPr txBox="1">
            <a:spLocks noChangeArrowheads="1"/>
          </p:cNvSpPr>
          <p:nvPr/>
        </p:nvSpPr>
        <p:spPr bwMode="auto">
          <a:xfrm>
            <a:off x="5857884" y="785800"/>
            <a:ext cx="1981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у- </a:t>
            </a:r>
            <a:endParaRPr lang="ru-RU" sz="3600" b="1" dirty="0">
              <a:effectLst>
                <a:outerShdw blurRad="38100" dist="38100" dir="2700000" algn="tl">
                  <a:srgbClr val="C0C0C0"/>
                </a:outerShdw>
              </a:effectLst>
              <a:latin typeface="Albertus Extra Bold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lbertus Extra Bold" pitchFamily="34" charset="0"/>
              </a:rPr>
              <a:t>кол</a:t>
            </a:r>
          </a:p>
        </p:txBody>
      </p:sp>
      <p:sp>
        <p:nvSpPr>
          <p:cNvPr id="6224" name="Line 80"/>
          <p:cNvSpPr>
            <a:spLocks noChangeShapeType="1"/>
          </p:cNvSpPr>
          <p:nvPr/>
        </p:nvSpPr>
        <p:spPr bwMode="auto">
          <a:xfrm flipH="1">
            <a:off x="6215074" y="3143254"/>
            <a:ext cx="12954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25" name="Text Box 81"/>
          <p:cNvSpPr txBox="1">
            <a:spLocks noChangeArrowheads="1"/>
          </p:cNvSpPr>
          <p:nvPr/>
        </p:nvSpPr>
        <p:spPr bwMode="auto">
          <a:xfrm>
            <a:off x="7786710" y="1428742"/>
            <a:ext cx="60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solidFill>
                  <a:srgbClr val="FF0000"/>
                </a:solidFill>
                <a:latin typeface="Albertus Extra Bold" pitchFamily="34" charset="0"/>
              </a:rPr>
              <a:t>1</a:t>
            </a:r>
          </a:p>
        </p:txBody>
      </p:sp>
      <p:sp>
        <p:nvSpPr>
          <p:cNvPr id="6227" name="Line 83"/>
          <p:cNvSpPr>
            <a:spLocks noChangeShapeType="1"/>
          </p:cNvSpPr>
          <p:nvPr/>
        </p:nvSpPr>
        <p:spPr bwMode="auto">
          <a:xfrm flipH="1">
            <a:off x="7072330" y="1071552"/>
            <a:ext cx="1214446" cy="88582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26" name="Text Box 82"/>
          <p:cNvSpPr txBox="1">
            <a:spLocks noChangeArrowheads="1"/>
          </p:cNvSpPr>
          <p:nvPr/>
        </p:nvSpPr>
        <p:spPr bwMode="auto">
          <a:xfrm>
            <a:off x="4929190" y="2928940"/>
            <a:ext cx="152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latin typeface="Albertus Extra Bold" pitchFamily="34" charset="0"/>
              </a:rPr>
              <a:t>о-</a:t>
            </a:r>
          </a:p>
          <a:p>
            <a:pPr>
              <a:spcBef>
                <a:spcPct val="50000"/>
              </a:spcBef>
            </a:pPr>
            <a:r>
              <a:rPr lang="ru-RU" sz="3600" b="1" dirty="0">
                <a:latin typeface="Albertus Extra Bold" pitchFamily="34" charset="0"/>
              </a:rPr>
              <a:t>пять</a:t>
            </a:r>
          </a:p>
        </p:txBody>
      </p:sp>
      <p:sp>
        <p:nvSpPr>
          <p:cNvPr id="6228" name="Text Box 84"/>
          <p:cNvSpPr txBox="1">
            <a:spLocks noChangeArrowheads="1"/>
          </p:cNvSpPr>
          <p:nvPr/>
        </p:nvSpPr>
        <p:spPr bwMode="auto">
          <a:xfrm>
            <a:off x="7000892" y="3357568"/>
            <a:ext cx="533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dirty="0">
                <a:solidFill>
                  <a:srgbClr val="FF0000"/>
                </a:solidFill>
                <a:latin typeface="Albertus Extra Bold" pitchFamily="34" charset="0"/>
              </a:rPr>
              <a:t>?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6221" grpId="0" animBg="1"/>
      <p:bldP spid="6222" grpId="0"/>
      <p:bldP spid="6229" grpId="0"/>
      <p:bldP spid="89" grpId="0" animBg="1"/>
      <p:bldP spid="90" grpId="0" animBg="1"/>
      <p:bldP spid="6223" grpId="0"/>
      <p:bldP spid="6224" grpId="0" animBg="1"/>
      <p:bldP spid="6225" grpId="0"/>
      <p:bldP spid="6227" grpId="0" animBg="1"/>
      <p:bldP spid="6226" grpId="0"/>
      <p:bldP spid="622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89154"/>
            <a:ext cx="8013192" cy="982398"/>
          </a:xfrm>
        </p:spPr>
        <p:txBody>
          <a:bodyPr/>
          <a:lstStyle/>
          <a:p>
            <a:pPr algn="ctr"/>
            <a:r>
              <a:rPr lang="ru-RU" dirty="0" smtClean="0"/>
              <a:t>РАБОТА В ПАРАХ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85866"/>
            <a:ext cx="9144000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Помоги найти ошибку Ане и Ване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14612" y="2214560"/>
            <a:ext cx="3273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С. 68 упр. 124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89154"/>
            <a:ext cx="8013192" cy="982398"/>
          </a:xfrm>
        </p:spPr>
        <p:txBody>
          <a:bodyPr/>
          <a:lstStyle/>
          <a:p>
            <a:r>
              <a:rPr lang="ru-RU" dirty="0" smtClean="0"/>
              <a:t>                  Самопроверка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85866"/>
            <a:ext cx="9144000" cy="31085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Аня </a:t>
            </a:r>
          </a:p>
          <a:p>
            <a:pPr algn="ctr"/>
            <a:r>
              <a:rPr lang="ru-RU" sz="4400" dirty="0"/>
              <a:t>ч</a:t>
            </a:r>
            <a:r>
              <a:rPr lang="ru-RU" sz="4400" dirty="0" smtClean="0"/>
              <a:t>ай-ка</a:t>
            </a:r>
          </a:p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Ваня</a:t>
            </a:r>
          </a:p>
          <a:p>
            <a:pPr algn="ctr"/>
            <a:r>
              <a:rPr lang="ru-RU" sz="4400" dirty="0"/>
              <a:t>у</a:t>
            </a:r>
            <a:r>
              <a:rPr lang="ru-RU" sz="4400" dirty="0" smtClean="0"/>
              <a:t>чи-</a:t>
            </a:r>
            <a:r>
              <a:rPr lang="ru-RU" sz="4400" dirty="0" err="1" smtClean="0"/>
              <a:t>тель</a:t>
            </a:r>
            <a:endParaRPr lang="ru-RU" sz="4400" dirty="0" smtClean="0"/>
          </a:p>
          <a:p>
            <a:pPr algn="ctr"/>
            <a:r>
              <a:rPr lang="ru-RU" sz="4400" dirty="0" smtClean="0"/>
              <a:t>язык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Самоконтроль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211710"/>
            <a:ext cx="8526392" cy="2280270"/>
          </a:xfrm>
        </p:spPr>
        <p:txBody>
          <a:bodyPr>
            <a:normAutofit fontScale="92500"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Запишите </a:t>
            </a:r>
            <a:r>
              <a:rPr lang="ru-RU" sz="3600" b="1" dirty="0">
                <a:solidFill>
                  <a:schemeClr val="bg1"/>
                </a:solidFill>
              </a:rPr>
              <a:t>слова, разделив их для переноса</a:t>
            </a:r>
            <a:r>
              <a:rPr lang="ru-RU" sz="3600" b="1" dirty="0" smtClean="0">
                <a:solidFill>
                  <a:schemeClr val="bg1"/>
                </a:solidFill>
              </a:rPr>
              <a:t>.</a:t>
            </a:r>
          </a:p>
          <a:p>
            <a:endParaRPr lang="ru-RU" sz="3600" b="1" dirty="0">
              <a:solidFill>
                <a:schemeClr val="bg1"/>
              </a:solidFill>
            </a:endParaRPr>
          </a:p>
          <a:p>
            <a:r>
              <a:rPr lang="ru-RU" sz="4000" dirty="0">
                <a:solidFill>
                  <a:schemeClr val="bg1"/>
                </a:solidFill>
              </a:rPr>
              <a:t>Класс, мальчик, оса, лайка, ученик, хвоя.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6149646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Самопроверка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643758"/>
            <a:ext cx="8957424" cy="514350"/>
          </a:xfrm>
        </p:spPr>
        <p:txBody>
          <a:bodyPr>
            <a:normAutofit lnSpcReduction="10000"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Класс, </a:t>
            </a:r>
            <a:r>
              <a:rPr lang="ru-RU" sz="3600" dirty="0" err="1" smtClean="0">
                <a:solidFill>
                  <a:schemeClr val="bg1"/>
                </a:solidFill>
              </a:rPr>
              <a:t>маль</a:t>
            </a:r>
            <a:r>
              <a:rPr lang="ru-RU" sz="3600" dirty="0" smtClean="0">
                <a:solidFill>
                  <a:schemeClr val="bg1"/>
                </a:solidFill>
              </a:rPr>
              <a:t>-чик</a:t>
            </a:r>
            <a:r>
              <a:rPr lang="ru-RU" sz="3600" dirty="0">
                <a:solidFill>
                  <a:schemeClr val="bg1"/>
                </a:solidFill>
              </a:rPr>
              <a:t>, оса, </a:t>
            </a:r>
            <a:r>
              <a:rPr lang="ru-RU" sz="3600" dirty="0" smtClean="0">
                <a:solidFill>
                  <a:schemeClr val="bg1"/>
                </a:solidFill>
              </a:rPr>
              <a:t>лай-ка</a:t>
            </a:r>
            <a:r>
              <a:rPr lang="ru-RU" sz="3600" dirty="0">
                <a:solidFill>
                  <a:schemeClr val="bg1"/>
                </a:solidFill>
              </a:rPr>
              <a:t>, </a:t>
            </a:r>
            <a:r>
              <a:rPr lang="ru-RU" sz="3600" dirty="0" err="1" smtClean="0">
                <a:solidFill>
                  <a:schemeClr val="bg1"/>
                </a:solidFill>
              </a:rPr>
              <a:t>уче</a:t>
            </a:r>
            <a:r>
              <a:rPr lang="ru-RU" sz="3600" dirty="0" smtClean="0">
                <a:solidFill>
                  <a:schemeClr val="bg1"/>
                </a:solidFill>
              </a:rPr>
              <a:t>-ник</a:t>
            </a:r>
            <a:r>
              <a:rPr lang="ru-RU" sz="3600" dirty="0">
                <a:solidFill>
                  <a:schemeClr val="bg1"/>
                </a:solidFill>
              </a:rPr>
              <a:t>, хвоя.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5915773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3" name="Picture 3" descr="25-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526728" y="1140590"/>
            <a:ext cx="8090548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6000" dirty="0" err="1"/>
              <a:t>Как</a:t>
            </a:r>
            <a:r>
              <a:rPr lang="en-US" sz="6000" dirty="0"/>
              <a:t> </a:t>
            </a:r>
            <a:r>
              <a:rPr lang="en-US" sz="6000" dirty="0" err="1"/>
              <a:t>переносятся</a:t>
            </a:r>
            <a:r>
              <a:rPr lang="en-US" sz="6000" dirty="0"/>
              <a:t> </a:t>
            </a:r>
            <a:r>
              <a:rPr lang="en-US" sz="6000" dirty="0" err="1" smtClean="0"/>
              <a:t>слова</a:t>
            </a:r>
            <a:r>
              <a:rPr lang="en-US" sz="6000" dirty="0" smtClean="0"/>
              <a:t>?</a:t>
            </a:r>
          </a:p>
          <a:p>
            <a:pPr algn="ctr"/>
            <a:r>
              <a:rPr lang="en-US" sz="6000" dirty="0" smtClean="0"/>
              <a:t>а) </a:t>
            </a:r>
            <a:r>
              <a:rPr lang="en-US" sz="6000" dirty="0" err="1" smtClean="0"/>
              <a:t>по</a:t>
            </a:r>
            <a:r>
              <a:rPr lang="en-US" sz="6000" dirty="0" smtClean="0"/>
              <a:t> </a:t>
            </a:r>
            <a:r>
              <a:rPr lang="en-US" sz="6000" dirty="0" err="1" smtClean="0"/>
              <a:t>слогам</a:t>
            </a:r>
            <a:r>
              <a:rPr lang="en-US" sz="6000" dirty="0" smtClean="0"/>
              <a:t>;</a:t>
            </a:r>
          </a:p>
          <a:p>
            <a:pPr algn="ctr"/>
            <a:r>
              <a:rPr lang="ru-RU" sz="6000" dirty="0" smtClean="0"/>
              <a:t>           </a:t>
            </a:r>
            <a:r>
              <a:rPr lang="en-US" sz="6000" dirty="0" smtClean="0"/>
              <a:t>б</a:t>
            </a:r>
            <a:r>
              <a:rPr lang="en-US" sz="6000" dirty="0"/>
              <a:t>) </a:t>
            </a:r>
            <a:r>
              <a:rPr lang="en-US" sz="6000" dirty="0" err="1"/>
              <a:t>как</a:t>
            </a:r>
            <a:r>
              <a:rPr lang="en-US" sz="6000" dirty="0"/>
              <a:t> </a:t>
            </a:r>
            <a:r>
              <a:rPr lang="en-US" sz="6000" dirty="0" err="1"/>
              <a:t>поместятся</a:t>
            </a:r>
            <a:r>
              <a:rPr lang="en-US" sz="60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63888" y="279092"/>
            <a:ext cx="13991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Тест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9999311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7" name="Picture 3" descr="25-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-1211263" y="99389"/>
            <a:ext cx="11566526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6000" dirty="0" err="1"/>
              <a:t>Можно</a:t>
            </a:r>
            <a:r>
              <a:rPr lang="en-US" sz="6000" dirty="0"/>
              <a:t> </a:t>
            </a:r>
            <a:r>
              <a:rPr lang="en-US" sz="6000" dirty="0" err="1"/>
              <a:t>ли</a:t>
            </a:r>
            <a:r>
              <a:rPr lang="en-US" sz="6000" dirty="0"/>
              <a:t> </a:t>
            </a:r>
            <a:r>
              <a:rPr lang="en-US" sz="6000" dirty="0" err="1"/>
              <a:t>переносить</a:t>
            </a:r>
            <a:endParaRPr lang="ru-RU" sz="6000" dirty="0"/>
          </a:p>
          <a:p>
            <a:pPr algn="ctr"/>
            <a:r>
              <a:rPr lang="ru-RU" sz="6000" dirty="0" smtClean="0"/>
              <a:t>или </a:t>
            </a:r>
            <a:r>
              <a:rPr lang="en-US" sz="6000" dirty="0" smtClean="0"/>
              <a:t> </a:t>
            </a:r>
            <a:r>
              <a:rPr lang="en-US" sz="6000" dirty="0" err="1"/>
              <a:t>оставлять</a:t>
            </a:r>
            <a:endParaRPr lang="en-US" sz="6000" dirty="0"/>
          </a:p>
          <a:p>
            <a:pPr algn="ctr"/>
            <a:r>
              <a:rPr lang="en-US" sz="6000" dirty="0"/>
              <a:t> </a:t>
            </a:r>
            <a:r>
              <a:rPr lang="en-US" sz="6000" dirty="0" err="1"/>
              <a:t>одну</a:t>
            </a:r>
            <a:r>
              <a:rPr lang="en-US" sz="6000" dirty="0"/>
              <a:t> </a:t>
            </a:r>
            <a:r>
              <a:rPr lang="en-US" sz="6000" dirty="0" err="1"/>
              <a:t>букву</a:t>
            </a:r>
            <a:r>
              <a:rPr lang="en-US" sz="6000" dirty="0"/>
              <a:t> </a:t>
            </a:r>
            <a:r>
              <a:rPr lang="en-US" sz="6000" dirty="0" err="1"/>
              <a:t>на</a:t>
            </a:r>
            <a:r>
              <a:rPr lang="en-US" sz="6000" dirty="0"/>
              <a:t> </a:t>
            </a:r>
            <a:r>
              <a:rPr lang="en-US" sz="6000" dirty="0" err="1"/>
              <a:t>строке</a:t>
            </a:r>
            <a:r>
              <a:rPr lang="en-US" sz="6000" dirty="0" smtClean="0"/>
              <a:t>?</a:t>
            </a:r>
            <a:endParaRPr lang="en-US" sz="6000" dirty="0"/>
          </a:p>
          <a:p>
            <a:pPr algn="ctr"/>
            <a:r>
              <a:rPr lang="en-US" sz="6000" dirty="0"/>
              <a:t>а) </a:t>
            </a:r>
            <a:r>
              <a:rPr lang="en-US" sz="6000" dirty="0" err="1"/>
              <a:t>да</a:t>
            </a:r>
            <a:r>
              <a:rPr lang="en-US" sz="6000" dirty="0"/>
              <a:t>;</a:t>
            </a:r>
          </a:p>
          <a:p>
            <a:pPr algn="ctr"/>
            <a:r>
              <a:rPr lang="en-US" sz="6000" dirty="0"/>
              <a:t>б) </a:t>
            </a:r>
            <a:r>
              <a:rPr lang="en-US" sz="6000" dirty="0" err="1"/>
              <a:t>нет</a:t>
            </a:r>
            <a:r>
              <a:rPr lang="en-US" sz="6000" dirty="0"/>
              <a:t>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99056234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1" name="Picture 3" descr="25-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04297" y="678926"/>
            <a:ext cx="8494570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6000" dirty="0" smtClean="0"/>
              <a:t> Можно </a:t>
            </a:r>
            <a:r>
              <a:rPr lang="ru-RU" sz="6000" dirty="0"/>
              <a:t>ли при переносе </a:t>
            </a:r>
            <a:endParaRPr lang="ru-RU" sz="6000" dirty="0" smtClean="0"/>
          </a:p>
          <a:p>
            <a:r>
              <a:rPr lang="ru-RU" sz="6000" dirty="0" smtClean="0"/>
              <a:t> отделять буквы </a:t>
            </a:r>
            <a:r>
              <a:rPr lang="ru-RU" sz="6000" b="1" dirty="0"/>
              <a:t>ь, ъ, й</a:t>
            </a:r>
            <a:r>
              <a:rPr lang="ru-RU" sz="6000" dirty="0"/>
              <a:t>?</a:t>
            </a:r>
          </a:p>
          <a:p>
            <a:pPr algn="ctr"/>
            <a:r>
              <a:rPr lang="en-US" sz="6000" dirty="0" smtClean="0"/>
              <a:t>а</a:t>
            </a:r>
            <a:r>
              <a:rPr lang="en-US" sz="6000" dirty="0"/>
              <a:t>) </a:t>
            </a:r>
            <a:r>
              <a:rPr lang="en-US" sz="6000" dirty="0" err="1"/>
              <a:t>да</a:t>
            </a:r>
            <a:r>
              <a:rPr lang="en-US" sz="6000" dirty="0"/>
              <a:t>;</a:t>
            </a:r>
          </a:p>
          <a:p>
            <a:pPr algn="ctr"/>
            <a:r>
              <a:rPr lang="en-US" sz="6000" dirty="0"/>
              <a:t>б) </a:t>
            </a:r>
            <a:r>
              <a:rPr lang="en-US" sz="6000" dirty="0" err="1"/>
              <a:t>нет</a:t>
            </a:r>
            <a:r>
              <a:rPr lang="en-US" sz="6000" dirty="0"/>
              <a:t>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05795379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Picture 3" descr="25-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46697" y="678925"/>
            <a:ext cx="7852213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sz="6000" dirty="0" smtClean="0"/>
              <a:t>Можно ли переносить </a:t>
            </a:r>
          </a:p>
          <a:p>
            <a:pPr algn="ctr"/>
            <a:r>
              <a:rPr lang="ru-RU" sz="6000" dirty="0" smtClean="0"/>
              <a:t>слова из одного слога</a:t>
            </a:r>
            <a:r>
              <a:rPr lang="en-US" sz="6000" dirty="0" smtClean="0"/>
              <a:t>?</a:t>
            </a:r>
            <a:endParaRPr lang="en-US" sz="6000" dirty="0"/>
          </a:p>
          <a:p>
            <a:pPr algn="ctr"/>
            <a:r>
              <a:rPr lang="en-US" sz="6000" dirty="0"/>
              <a:t>а) </a:t>
            </a:r>
            <a:r>
              <a:rPr lang="en-US" sz="6000" dirty="0" err="1"/>
              <a:t>да</a:t>
            </a:r>
            <a:r>
              <a:rPr lang="en-US" sz="6000" dirty="0"/>
              <a:t>;</a:t>
            </a:r>
          </a:p>
          <a:p>
            <a:pPr algn="ctr"/>
            <a:r>
              <a:rPr lang="en-US" sz="6000" dirty="0"/>
              <a:t>б) </a:t>
            </a:r>
            <a:r>
              <a:rPr lang="en-US" sz="6000" dirty="0" err="1"/>
              <a:t>нет</a:t>
            </a:r>
            <a:r>
              <a:rPr lang="en-US" sz="6000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70588055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Picture 3" descr="25-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80975" y="0"/>
            <a:ext cx="9324975" cy="51435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843213" y="1466524"/>
            <a:ext cx="381635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6000" u="sng" dirty="0"/>
              <a:t>Проверка:</a:t>
            </a:r>
          </a:p>
          <a:p>
            <a:pPr algn="ctr"/>
            <a:r>
              <a:rPr lang="en-US" sz="6000" dirty="0"/>
              <a:t>а, б, б, </a:t>
            </a:r>
            <a:r>
              <a:rPr lang="ru-RU" sz="6000" dirty="0" smtClean="0"/>
              <a:t>б</a:t>
            </a:r>
            <a:endParaRPr lang="en-US" sz="6000" dirty="0"/>
          </a:p>
        </p:txBody>
      </p:sp>
    </p:spTree>
    <p:extLst>
      <p:ext uri="{BB962C8B-B14F-4D97-AF65-F5344CB8AC3E}">
        <p14:creationId xmlns="" xmlns:p14="http://schemas.microsoft.com/office/powerpoint/2010/main" val="311450517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221.jpg"/>
          <p:cNvPicPr>
            <a:picLocks noChangeAspect="1"/>
          </p:cNvPicPr>
          <p:nvPr/>
        </p:nvPicPr>
        <p:blipFill>
          <a:blip r:embed="rId3"/>
          <a:srcRect t="10257" b="769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3929058" y="785800"/>
            <a:ext cx="1214446" cy="13573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3108" y="500048"/>
            <a:ext cx="4643470" cy="193899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WordArt 14" descr="22"/>
          <p:cNvSpPr>
            <a:spLocks noChangeArrowheads="1" noChangeShapeType="1" noTextEdit="1"/>
          </p:cNvSpPr>
          <p:nvPr/>
        </p:nvSpPr>
        <p:spPr bwMode="auto">
          <a:xfrm>
            <a:off x="3571868" y="571486"/>
            <a:ext cx="4967287" cy="4321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Образная рефлексия</a:t>
            </a:r>
          </a:p>
        </p:txBody>
      </p:sp>
      <p:sp>
        <p:nvSpPr>
          <p:cNvPr id="59398" name="Rectangle 18"/>
          <p:cNvSpPr>
            <a:spLocks noChangeArrowheads="1"/>
          </p:cNvSpPr>
          <p:nvPr/>
        </p:nvSpPr>
        <p:spPr bwMode="auto">
          <a:xfrm>
            <a:off x="2627314" y="1275160"/>
            <a:ext cx="61928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latin typeface="Bookman Old Style" pitchFamily="18" charset="0"/>
              </a:rPr>
              <a:t>Вы считаете, что урок прошёл для вас плодотворно, с пользой. Вы научились и можете помочь другим.</a:t>
            </a:r>
          </a:p>
        </p:txBody>
      </p:sp>
      <p:sp>
        <p:nvSpPr>
          <p:cNvPr id="59399" name="Rectangle 19"/>
          <p:cNvSpPr>
            <a:spLocks noChangeArrowheads="1"/>
          </p:cNvSpPr>
          <p:nvPr/>
        </p:nvSpPr>
        <p:spPr bwMode="auto">
          <a:xfrm>
            <a:off x="2627314" y="2518172"/>
            <a:ext cx="5959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Вы считаете, что научились, но вам ещё нужна помощь.</a:t>
            </a:r>
          </a:p>
        </p:txBody>
      </p:sp>
      <p:sp>
        <p:nvSpPr>
          <p:cNvPr id="59400" name="Rectangle 20"/>
          <p:cNvSpPr>
            <a:spLocks noChangeArrowheads="1"/>
          </p:cNvSpPr>
          <p:nvPr/>
        </p:nvSpPr>
        <p:spPr bwMode="auto">
          <a:xfrm>
            <a:off x="2643188" y="3761185"/>
            <a:ext cx="59293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Вы считаете, что было трудно на уроке.</a:t>
            </a:r>
          </a:p>
        </p:txBody>
      </p:sp>
      <p:sp>
        <p:nvSpPr>
          <p:cNvPr id="9" name="Овал 8"/>
          <p:cNvSpPr/>
          <p:nvPr/>
        </p:nvSpPr>
        <p:spPr>
          <a:xfrm>
            <a:off x="857224" y="1878619"/>
            <a:ext cx="1285884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57224" y="501940"/>
            <a:ext cx="1285884" cy="128588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57224" y="3429006"/>
            <a:ext cx="1285884" cy="12858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714626"/>
            <a:ext cx="2092761" cy="2214562"/>
          </a:xfrm>
          <a:prstGeom prst="rect">
            <a:avLst/>
          </a:prstGeom>
        </p:spPr>
      </p:pic>
      <p:sp>
        <p:nvSpPr>
          <p:cNvPr id="60420" name="Rectangle 4"/>
          <p:cNvSpPr>
            <a:spLocks noChangeArrowheads="1"/>
          </p:cNvSpPr>
          <p:nvPr/>
        </p:nvSpPr>
        <p:spPr bwMode="auto">
          <a:xfrm rot="21186414">
            <a:off x="1394584" y="1703787"/>
            <a:ext cx="5832475" cy="97274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853" name="WordArt 5"/>
          <p:cNvSpPr>
            <a:spLocks noChangeArrowheads="1" noChangeShapeType="1" noTextEdit="1"/>
          </p:cNvSpPr>
          <p:nvPr/>
        </p:nvSpPr>
        <p:spPr bwMode="auto">
          <a:xfrm rot="21218396">
            <a:off x="1882776" y="1166813"/>
            <a:ext cx="4786313" cy="19085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219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молодцы</a:t>
            </a:r>
          </a:p>
        </p:txBody>
      </p:sp>
      <p:pic>
        <p:nvPicPr>
          <p:cNvPr id="206851" name="Picture 3" descr="SNOWBRD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 flipH="1">
            <a:off x="6357939" y="0"/>
            <a:ext cx="2528887" cy="2083594"/>
          </a:xfrm>
          <a:noFill/>
        </p:spPr>
      </p:pic>
      <p:pic>
        <p:nvPicPr>
          <p:cNvPr id="206850" name="Picture 2" descr="SNOWBRD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428625"/>
            <a:ext cx="2413000" cy="2083594"/>
          </a:xfrm>
          <a:noFill/>
        </p:spPr>
      </p:pic>
      <p:pic>
        <p:nvPicPr>
          <p:cNvPr id="7" name="Рисунок 6" descr="2125_72f81b035743b24147fd991256f606a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1857370"/>
            <a:ext cx="3000396" cy="3044184"/>
          </a:xfrm>
          <a:prstGeom prst="rect">
            <a:avLst/>
          </a:prstGeom>
        </p:spPr>
      </p:pic>
    </p:spTree>
  </p:cSld>
  <p:clrMapOvr>
    <a:masterClrMapping/>
  </p:clrMapOvr>
  <p:transition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6" dur="2000" spd="-100000" fill="hold"/>
                                        <p:tgtEl>
                                          <p:spTgt spid="20685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68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85" decel="100000"/>
                                        <p:tgtEl>
                                          <p:spTgt spid="2068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385" decel="100000"/>
                                        <p:tgtEl>
                                          <p:spTgt spid="2068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385" fill="hold"/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385" fill="hold"/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3" grpId="0" animBg="1"/>
      <p:bldP spid="206851" grpId="0" build="p"/>
      <p:bldP spid="20685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6"/>
            <a:ext cx="8643998" cy="3857652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0070C0"/>
                </a:solidFill>
              </a:rPr>
              <a:t>В . РОНА      ЗА . Ц    </a:t>
            </a:r>
            <a:br>
              <a:rPr lang="ru-RU" sz="7200" dirty="0" smtClean="0">
                <a:solidFill>
                  <a:srgbClr val="0070C0"/>
                </a:solidFill>
              </a:rPr>
            </a:br>
            <a:r>
              <a:rPr lang="ru-RU" sz="7200" dirty="0" smtClean="0">
                <a:solidFill>
                  <a:srgbClr val="0070C0"/>
                </a:solidFill>
              </a:rPr>
              <a:t>В . Р . БЕЙ     П . ТУХ</a:t>
            </a:r>
            <a:r>
              <a:rPr lang="ru-RU" sz="6600" dirty="0" smtClean="0"/>
              <a:t/>
            </a:r>
            <a:br>
              <a:rPr lang="ru-RU" sz="6600" dirty="0" smtClean="0"/>
            </a:br>
            <a:endParaRPr lang="ru-RU" sz="6600" dirty="0"/>
          </a:p>
        </p:txBody>
      </p:sp>
      <p:pic>
        <p:nvPicPr>
          <p:cNvPr id="3" name="Рисунок 2" descr="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2714624"/>
            <a:ext cx="2295288" cy="24288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428728" y="500048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6429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1571618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1571618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16" y="500048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5074" y="1571618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572398" y="1070758"/>
            <a:ext cx="1285884" cy="158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786844" y="1070758"/>
            <a:ext cx="1285884" cy="158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287306" y="1142196"/>
            <a:ext cx="1285884" cy="158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143770" y="2142328"/>
            <a:ext cx="1285884" cy="158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429654" y="2213766"/>
            <a:ext cx="1285884" cy="158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215868" y="2213766"/>
            <a:ext cx="1285884" cy="158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untik4.jpg"/>
          <p:cNvPicPr>
            <a:picLocks noChangeAspect="1"/>
          </p:cNvPicPr>
          <p:nvPr/>
        </p:nvPicPr>
        <p:blipFill>
          <a:blip r:embed="rId2"/>
          <a:srcRect t="24760" b="5555"/>
          <a:stretch>
            <a:fillRect/>
          </a:stretch>
        </p:blipFill>
        <p:spPr>
          <a:xfrm>
            <a:off x="0" y="214296"/>
            <a:ext cx="9144000" cy="4929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лако 3"/>
          <p:cNvSpPr/>
          <p:nvPr/>
        </p:nvSpPr>
        <p:spPr>
          <a:xfrm>
            <a:off x="4643438" y="0"/>
            <a:ext cx="3571900" cy="157160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2357422" y="500048"/>
            <a:ext cx="1928826" cy="78581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6286512" y="785800"/>
            <a:ext cx="2214578" cy="857256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928676"/>
            <a:ext cx="9144000" cy="3500462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ПЛЫВУТ, НЕБУ, СИНЕМУ, ПО, ОБЛАКА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928676"/>
            <a:ext cx="9144000" cy="3500462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ПО  СИНЕМУ  НЕБУ ПЛЫВУТ  ОБЛАКА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untik4.jpg"/>
          <p:cNvPicPr>
            <a:picLocks noChangeAspect="1"/>
          </p:cNvPicPr>
          <p:nvPr/>
        </p:nvPicPr>
        <p:blipFill>
          <a:blip r:embed="rId2"/>
          <a:srcRect t="24219" b="3906"/>
          <a:stretch>
            <a:fillRect/>
          </a:stretch>
        </p:blipFill>
        <p:spPr>
          <a:xfrm>
            <a:off x="1" y="0"/>
            <a:ext cx="9144030" cy="5143500"/>
          </a:xfrm>
          <a:prstGeom prst="rect">
            <a:avLst/>
          </a:prstGeom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285720" y="214296"/>
            <a:ext cx="8572560" cy="107157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  синему  небу плывут   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1698</TotalTime>
  <Words>443</Words>
  <Application>Microsoft Office PowerPoint</Application>
  <PresentationFormat>Экран (16:9)</PresentationFormat>
  <Paragraphs>121</Paragraphs>
  <Slides>41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Модульная</vt:lpstr>
      <vt:lpstr>УРОК РУССКОГО ЯЗЫКА 1 КЛАСС</vt:lpstr>
      <vt:lpstr>Слайд 2</vt:lpstr>
      <vt:lpstr>Слайд 3</vt:lpstr>
      <vt:lpstr>Слайд 4</vt:lpstr>
      <vt:lpstr>В . РОНА      ЗА . Ц     В . Р . БЕЙ     П . ТУХ </vt:lpstr>
      <vt:lpstr>Слайд 6</vt:lpstr>
      <vt:lpstr>ПЛЫВУТ, НЕБУ, СИНЕМУ, ПО, ОБЛАКА</vt:lpstr>
      <vt:lpstr>ПО  СИНЕМУ  НЕБУ ПЛЫВУТ  ОБЛАКА</vt:lpstr>
      <vt:lpstr>Слайд 9</vt:lpstr>
      <vt:lpstr>ПЕРЕНОС  СЛОВ </vt:lpstr>
      <vt:lpstr>ПЕРЕНОС  СЛОВ </vt:lpstr>
      <vt:lpstr>Работа в парах</vt:lpstr>
      <vt:lpstr>1 правило. Слово переносится по слогам. </vt:lpstr>
      <vt:lpstr>Слайд 14</vt:lpstr>
      <vt:lpstr>По  синему  небу плывут  об- лака.</vt:lpstr>
      <vt:lpstr>Слайд 16</vt:lpstr>
      <vt:lpstr>Правила работы в группе</vt:lpstr>
      <vt:lpstr>Слайд 18</vt:lpstr>
      <vt:lpstr>Слайд 19</vt:lpstr>
      <vt:lpstr>Слайд 20</vt:lpstr>
      <vt:lpstr>Слайд 21</vt:lpstr>
      <vt:lpstr>Слайд 22</vt:lpstr>
      <vt:lpstr>Слайд 23</vt:lpstr>
      <vt:lpstr>2 правило. Слова из одного слога не переносятся. </vt:lpstr>
      <vt:lpstr>3 правило. Буквы  Ь,Ъ,Й нельзя отрывать от предыдущего слога.</vt:lpstr>
      <vt:lpstr>4 правило. Одну букву нельзя оставлять на строчке или переносить на другую строку.  </vt:lpstr>
      <vt:lpstr>Слайд 27</vt:lpstr>
      <vt:lpstr>Слайд 28</vt:lpstr>
      <vt:lpstr>Слайд 29</vt:lpstr>
      <vt:lpstr>Слайд 30</vt:lpstr>
      <vt:lpstr>РАБОТА В ПАРАХ</vt:lpstr>
      <vt:lpstr>                  Самопроверка </vt:lpstr>
      <vt:lpstr>Самоконтроль</vt:lpstr>
      <vt:lpstr>Самопроверка 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Кабинет 17</cp:lastModifiedBy>
  <cp:revision>181</cp:revision>
  <dcterms:created xsi:type="dcterms:W3CDTF">2009-07-24T22:36:39Z</dcterms:created>
  <dcterms:modified xsi:type="dcterms:W3CDTF">2014-04-16T02:36:32Z</dcterms:modified>
</cp:coreProperties>
</file>