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96B97-C331-4457-996F-C37AD3DDB418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55F2F-6C3D-4987-A74F-A2C09FBF8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4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9EBC5-7A41-40CC-AC5F-6954EE9EF52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8358246" cy="167164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Информационно-исследовательский проект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Тема</a:t>
            </a:r>
            <a:r>
              <a:rPr lang="ru-RU" sz="3600" b="1" dirty="0" smtClean="0"/>
              <a:t>: «Лирический герой поэзии В.Высоцкого»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5000636"/>
            <a:ext cx="2786050" cy="1857364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Галкина Елизавета Николаевна,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ученица 10 класса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Проверила: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Шилова Мария Борисовна,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учитель русского языка и литературы.</a:t>
            </a:r>
          </a:p>
          <a:p>
            <a:endParaRPr lang="ru-RU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214290"/>
            <a:ext cx="6540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</a:t>
            </a:r>
          </a:p>
          <a:p>
            <a:r>
              <a:rPr lang="en-US" dirty="0" smtClean="0"/>
              <a:t>               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/>
              <a:t>средняя общеобразовательная школа №5</a:t>
            </a:r>
          </a:p>
          <a:p>
            <a:r>
              <a:rPr lang="ru-RU" dirty="0" smtClean="0"/>
              <a:t>             </a:t>
            </a:r>
            <a:r>
              <a:rPr lang="en-US" dirty="0" smtClean="0"/>
              <a:t>    </a:t>
            </a:r>
            <a:r>
              <a:rPr lang="ru-RU" dirty="0" smtClean="0"/>
              <a:t> г. Николаевска-на-Амуре Хабаровского края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65502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2012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857232"/>
            <a:ext cx="4000496" cy="542928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/>
                </a:solidFill>
              </a:rPr>
              <a:t>В июле </a:t>
            </a:r>
            <a:r>
              <a:rPr lang="ru-RU" sz="3000" u="sng" dirty="0" smtClean="0">
                <a:solidFill>
                  <a:schemeClr val="tx1"/>
                </a:solidFill>
              </a:rPr>
              <a:t>1967</a:t>
            </a:r>
            <a:r>
              <a:rPr lang="ru-RU" sz="3000" dirty="0" smtClean="0">
                <a:solidFill>
                  <a:schemeClr val="tx1"/>
                </a:solidFill>
              </a:rPr>
              <a:t> Владимир Высоцкий познакомился с Мариной </a:t>
            </a:r>
            <a:r>
              <a:rPr lang="ru-RU" sz="3000" dirty="0" err="1" smtClean="0">
                <a:solidFill>
                  <a:schemeClr val="tx1"/>
                </a:solidFill>
              </a:rPr>
              <a:t>Влади</a:t>
            </a:r>
            <a:r>
              <a:rPr lang="ru-RU" sz="30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В ноябре </a:t>
            </a:r>
            <a:r>
              <a:rPr lang="ru-RU" sz="3000" u="sng" dirty="0" smtClean="0">
                <a:solidFill>
                  <a:schemeClr val="tx1"/>
                </a:solidFill>
              </a:rPr>
              <a:t>1971</a:t>
            </a:r>
            <a:r>
              <a:rPr lang="ru-RU" sz="3000" dirty="0" smtClean="0">
                <a:solidFill>
                  <a:schemeClr val="tx1"/>
                </a:solidFill>
              </a:rPr>
              <a:t> - премьера спектакля «Гамлет» ;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В </a:t>
            </a:r>
            <a:r>
              <a:rPr lang="ru-RU" sz="3000" u="sng" dirty="0" smtClean="0">
                <a:solidFill>
                  <a:schemeClr val="tx1"/>
                </a:solidFill>
              </a:rPr>
              <a:t>1975</a:t>
            </a:r>
            <a:r>
              <a:rPr lang="ru-RU" sz="3000" dirty="0" smtClean="0">
                <a:solidFill>
                  <a:schemeClr val="tx1"/>
                </a:solidFill>
              </a:rPr>
              <a:t> -опубликовано стихотворение Высоцкого.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007-11-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0"/>
            <a:ext cx="385222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3500462" cy="550070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13 февраля </a:t>
            </a:r>
            <a:r>
              <a:rPr lang="ru-RU" u="sng" dirty="0" smtClean="0">
                <a:solidFill>
                  <a:schemeClr val="tx1"/>
                </a:solidFill>
              </a:rPr>
              <a:t>1978</a:t>
            </a:r>
            <a:r>
              <a:rPr lang="ru-RU" dirty="0" smtClean="0">
                <a:solidFill>
                  <a:schemeClr val="tx1"/>
                </a:solidFill>
              </a:rPr>
              <a:t> - Владимиру Высоцкому была присвоена высшая категория вокалиста-солиста эстрады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25 июля </a:t>
            </a:r>
            <a:r>
              <a:rPr lang="ru-RU" u="sng" dirty="0" smtClean="0">
                <a:solidFill>
                  <a:schemeClr val="tx1"/>
                </a:solidFill>
              </a:rPr>
              <a:t>1980</a:t>
            </a:r>
            <a:r>
              <a:rPr lang="ru-RU" dirty="0" smtClean="0">
                <a:solidFill>
                  <a:schemeClr val="tx1"/>
                </a:solidFill>
              </a:rPr>
              <a:t> года Высоцкий скончался во сне в своей московской квартире.</a:t>
            </a:r>
          </a:p>
          <a:p>
            <a:endParaRPr lang="ru-RU" dirty="0"/>
          </a:p>
        </p:txBody>
      </p:sp>
      <p:pic>
        <p:nvPicPr>
          <p:cNvPr id="4" name="Рисунок 3" descr="9628269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0036" y="404664"/>
            <a:ext cx="4373964" cy="6567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42984"/>
            <a:ext cx="3672408" cy="528641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«Высоцкий </a:t>
            </a:r>
            <a:r>
              <a:rPr lang="ru-RU" sz="2800" dirty="0">
                <a:solidFill>
                  <a:schemeClr val="tx1"/>
                </a:solidFill>
              </a:rPr>
              <a:t>настолько уважал слово, что не мог проборматывать, слова округлые, точные, внятные, ясные, договоренные до </a:t>
            </a:r>
            <a:r>
              <a:rPr lang="ru-RU" sz="2800" dirty="0" smtClean="0">
                <a:solidFill>
                  <a:schemeClr val="tx1"/>
                </a:solidFill>
              </a:rPr>
              <a:t>конца»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Л.Филатов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69722769_15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6881" y="692696"/>
            <a:ext cx="4947118" cy="551723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80517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105400"/>
            <a:ext cx="8964488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«Для </a:t>
            </a:r>
            <a:r>
              <a:rPr lang="ru-RU" sz="2800" dirty="0">
                <a:solidFill>
                  <a:schemeClr val="tx1"/>
                </a:solidFill>
              </a:rPr>
              <a:t>него гул друзей, набившихся в комнату вокруг накрытого стола, был таким же естественным компонентом творчества, как ночная тишина его пустой </a:t>
            </a:r>
            <a:r>
              <a:rPr lang="ru-RU" sz="2800" dirty="0" smtClean="0">
                <a:solidFill>
                  <a:schemeClr val="tx1"/>
                </a:solidFill>
              </a:rPr>
              <a:t>комнаты…»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						Александр </a:t>
            </a:r>
            <a:r>
              <a:rPr lang="ru-RU" dirty="0" err="1" smtClean="0">
                <a:solidFill>
                  <a:schemeClr val="tx1"/>
                </a:solidFill>
              </a:rPr>
              <a:t>Митта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wpapers_ru_Высоц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620688"/>
            <a:ext cx="6660232" cy="3746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24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2987824" cy="484177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«На правах его истинного друга я могу сказать, что Высоцкий - не в своих актерских работах, а в своих совершенно гениальных песнях».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А.Тарковский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01201-24-v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-49034"/>
            <a:ext cx="5143536" cy="690703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5136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0649" y="928670"/>
            <a:ext cx="3223351" cy="3811666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«Песня </a:t>
            </a:r>
            <a:r>
              <a:rPr lang="ru-RU" sz="2800" dirty="0">
                <a:solidFill>
                  <a:schemeClr val="tx1"/>
                </a:solidFill>
              </a:rPr>
              <a:t>расходилась мгновенно сама собой только потому, что ее автором был </a:t>
            </a:r>
            <a:r>
              <a:rPr lang="ru-RU" sz="2800" dirty="0" smtClean="0">
                <a:solidFill>
                  <a:schemeClr val="tx1"/>
                </a:solidFill>
              </a:rPr>
              <a:t>Высоцкий».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Марина </a:t>
            </a:r>
            <a:r>
              <a:rPr lang="ru-RU" dirty="0" err="1" smtClean="0">
                <a:solidFill>
                  <a:schemeClr val="tx1"/>
                </a:solidFill>
              </a:rPr>
              <a:t>Влади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866f287416d62f8e6490f5c5ebbf50f02f31446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5229200" cy="52292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9760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6480048" cy="1091572"/>
          </a:xfrm>
        </p:spPr>
        <p:txBody>
          <a:bodyPr/>
          <a:lstStyle/>
          <a:p>
            <a:r>
              <a:rPr lang="ru-RU" dirty="0" smtClean="0"/>
              <a:t>Стиль и тематика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43050"/>
            <a:ext cx="2692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«Блатные» песни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571744"/>
            <a:ext cx="15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Баллады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1357298"/>
            <a:ext cx="272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Любовная лирика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2143116"/>
            <a:ext cx="2976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Политическая тема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4214818"/>
            <a:ext cx="2874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«Песни-монологи</a:t>
            </a:r>
            <a:r>
              <a:rPr lang="ru-RU" sz="2400" dirty="0"/>
              <a:t>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6215082"/>
            <a:ext cx="2946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«Песни-спектакли</a:t>
            </a:r>
            <a:r>
              <a:rPr lang="ru-RU" sz="2400" dirty="0"/>
              <a:t>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5572140"/>
            <a:ext cx="49006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 </a:t>
            </a:r>
            <a:r>
              <a:rPr lang="ru-RU" sz="2400" dirty="0"/>
              <a:t>Великой Отечественной войне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00628" y="4714884"/>
            <a:ext cx="3467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 </a:t>
            </a:r>
            <a:r>
              <a:rPr lang="ru-RU" sz="2400" dirty="0"/>
              <a:t>повседневной жизни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3357562"/>
            <a:ext cx="5373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 </a:t>
            </a:r>
            <a:r>
              <a:rPr lang="ru-RU" sz="2400" dirty="0"/>
              <a:t>жизни рабочих и судьбах народов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0"/>
            <a:ext cx="8387422" cy="1800200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«Я настраивал ему гитару. Очень старался, а он взял инструмент в руки и все струны немножко приспустил. «Я люблю, чтобы она гудела…»</a:t>
            </a:r>
          </a:p>
          <a:p>
            <a:endParaRPr lang="ru-RU" dirty="0"/>
          </a:p>
        </p:txBody>
      </p:sp>
      <p:pic>
        <p:nvPicPr>
          <p:cNvPr id="4" name="Рисунок 3" descr="gallery_promo19185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6399484" cy="457314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6939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00240"/>
            <a:ext cx="3571868" cy="373301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1987 году ему посмертно присуждена Государственная премия СССР.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gosprem9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196752"/>
            <a:ext cx="3190722" cy="465313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80920" cy="1459592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Лирический герой поэзии В.Высоцкого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1714488"/>
            <a:ext cx="2392224" cy="314327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«Главное </a:t>
            </a:r>
            <a:r>
              <a:rPr lang="ru-RU" sz="3600" dirty="0">
                <a:solidFill>
                  <a:schemeClr val="tx1"/>
                </a:solidFill>
              </a:rPr>
              <a:t>в моих песнях – это человек</a:t>
            </a:r>
            <a:r>
              <a:rPr lang="ru-RU" sz="3600" dirty="0" smtClean="0">
                <a:solidFill>
                  <a:schemeClr val="tx1"/>
                </a:solidFill>
              </a:rPr>
              <a:t>»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734fa36e5efea9305572827c47d691ac_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5134496" cy="44371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4857760"/>
            <a:ext cx="3429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БУНТАРЬ</a:t>
            </a:r>
          </a:p>
          <a:p>
            <a:r>
              <a:rPr lang="ru-RU" sz="3200" b="1" i="1" dirty="0" smtClean="0"/>
              <a:t>       МЯТЕЖНИК                                  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5356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6772300" cy="3781436"/>
          </a:xfrm>
        </p:spPr>
        <p:txBody>
          <a:bodyPr>
            <a:normAutofit fontScale="85000" lnSpcReduction="10000"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1. Введение.  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2. Основная часть.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    2.1 Биография поэта.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    2.2 Современники о поэте.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    2.3 Краткая характеристика творчества.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    2.4 Лирический герой поэзии В.Высоцкого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3. Заключение.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ПРИЁМЫ, ПОМОГАЮЩИЕ ВЫЯВИТЬ ЛИРИЧЕСКОГО ГЕРОЯ: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7467600" cy="3697295"/>
          </a:xfrm>
        </p:spPr>
        <p:txBody>
          <a:bodyPr/>
          <a:lstStyle/>
          <a:p>
            <a:r>
              <a:rPr lang="ru-RU" b="1" dirty="0" smtClean="0"/>
              <a:t>НАЗВАНИЕ СТИХОТВОРЕНИЯ;</a:t>
            </a:r>
          </a:p>
          <a:p>
            <a:r>
              <a:rPr lang="ru-RU" b="1" dirty="0" smtClean="0"/>
              <a:t>ФОРМА МОНОЛОГА;</a:t>
            </a:r>
          </a:p>
          <a:p>
            <a:r>
              <a:rPr lang="ru-RU" b="1" dirty="0" smtClean="0"/>
              <a:t>ХАРАКТЕР РЕЧИ ГЕРОЯ;</a:t>
            </a:r>
          </a:p>
          <a:p>
            <a:r>
              <a:rPr lang="ru-RU" b="1" dirty="0" smtClean="0"/>
              <a:t>ХАРАКТЕР СИТУАЦИИ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500654" cy="114298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«Я не люблю…»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6000760" cy="64294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 чем никогда не сможет смириться лирический герой стихотворения?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307181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Какие </a:t>
            </a:r>
            <a:r>
              <a:rPr lang="ru-RU" sz="2400" dirty="0" smtClean="0"/>
              <a:t>жизненные </a:t>
            </a:r>
            <a:r>
              <a:rPr lang="ru-RU" sz="2400" dirty="0"/>
              <a:t>явления отрицает он с такой силой?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643578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 какой справедливости </a:t>
            </a:r>
            <a:r>
              <a:rPr lang="ru-RU" sz="2400" dirty="0" smtClean="0"/>
              <a:t>можно говорить</a:t>
            </a:r>
            <a:r>
              <a:rPr lang="ru-RU" sz="2400" dirty="0"/>
              <a:t>? </a:t>
            </a:r>
          </a:p>
        </p:txBody>
      </p:sp>
      <p:pic>
        <p:nvPicPr>
          <p:cNvPr id="6" name="Рисунок 5" descr="734fa36e5efea9305572827c47d691ac_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214554"/>
            <a:ext cx="3668712" cy="3170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b="1" i="1" dirty="0" smtClean="0"/>
              <a:t>«Песня о друге»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3336" y="1643050"/>
            <a:ext cx="5200664" cy="6858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Кто настоящий друг?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2857496"/>
            <a:ext cx="4517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 кого можно положиться?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5572140"/>
            <a:ext cx="609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чем сущность настоящего мужчины?</a:t>
            </a:r>
            <a:endParaRPr lang="ru-RU" sz="2800" dirty="0"/>
          </a:p>
        </p:txBody>
      </p:sp>
      <p:pic>
        <p:nvPicPr>
          <p:cNvPr id="6" name="Рисунок 5" descr="0416-01-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2143116"/>
            <a:ext cx="4824415" cy="370317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928693"/>
          </a:xfrm>
        </p:spPr>
        <p:txBody>
          <a:bodyPr/>
          <a:lstStyle/>
          <a:p>
            <a:r>
              <a:rPr lang="ru-RU" b="1" i="1" dirty="0" smtClean="0"/>
              <a:t>«Охота на волков»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786454"/>
            <a:ext cx="2271706" cy="54293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 смирение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928934"/>
            <a:ext cx="2490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Свободолюбие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714744" y="1357298"/>
            <a:ext cx="1890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Решимость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215074" y="3286124"/>
            <a:ext cx="2367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Безрассудство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643578"/>
            <a:ext cx="1989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Бесстрашие</a:t>
            </a:r>
            <a:endParaRPr lang="ru-RU" sz="2800" dirty="0"/>
          </a:p>
        </p:txBody>
      </p:sp>
      <p:pic>
        <p:nvPicPr>
          <p:cNvPr id="8" name="Рисунок 7" descr="8438557b838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785926"/>
            <a:ext cx="3262318" cy="4015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88640"/>
            <a:ext cx="5865504" cy="109955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«Банька </a:t>
            </a:r>
            <a:r>
              <a:rPr lang="ru-RU" b="1" i="1" dirty="0" err="1" smtClean="0"/>
              <a:t>по-белому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000372"/>
            <a:ext cx="2623356" cy="887697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chemeClr val="tx1"/>
                </a:solidFill>
              </a:rPr>
              <a:t>Кто </a:t>
            </a:r>
            <a:r>
              <a:rPr lang="ru-RU" sz="5400" dirty="0" smtClean="0">
                <a:solidFill>
                  <a:schemeClr val="tx1"/>
                </a:solidFill>
              </a:rPr>
              <a:t>он?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469" y="2568899"/>
            <a:ext cx="1597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надрыв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0312" y="2780928"/>
            <a:ext cx="1120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боль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1500174"/>
            <a:ext cx="2695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растерянность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86512" y="4786322"/>
            <a:ext cx="1560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желание выжить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9469" y="5013902"/>
            <a:ext cx="23837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преодоление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142852"/>
            <a:ext cx="3478768" cy="970888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8643998" cy="20002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В.С. Высоцкому в полной мере удалось выразить национальный характер. Он создал образ мятежника. Говоря словами Лермонтова, «а он мятежник просит бури, как будто в бурях есть покой». Несмотря на драматизм многих стихотворений поэта, на мой взгляд, у читателя создается оптимистичное настроение, хочется  хоть в немногом походить на лирического героя В. Высоцкого.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6282" y="2857472"/>
            <a:ext cx="4357718" cy="400052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Итоги опроса ВЦИОМ (2009—2010)на тему «Кого вы считаете русскими кумирами ХХ века»:</a:t>
            </a:r>
            <a:br>
              <a:rPr lang="ru-RU" sz="2800" dirty="0" smtClean="0"/>
            </a:br>
            <a:r>
              <a:rPr lang="ru-RU" sz="2800" dirty="0" smtClean="0"/>
              <a:t>1. Юрий Гагарин – 35%</a:t>
            </a:r>
            <a:br>
              <a:rPr lang="ru-RU" sz="2800" dirty="0" smtClean="0"/>
            </a:br>
            <a:r>
              <a:rPr lang="ru-RU" sz="2800" dirty="0" smtClean="0"/>
              <a:t>2. Владимир Высоцкий -31 % </a:t>
            </a:r>
            <a:br>
              <a:rPr lang="ru-RU" sz="2800" dirty="0" smtClean="0"/>
            </a:br>
            <a:r>
              <a:rPr lang="ru-RU" sz="2800" smtClean="0"/>
              <a:t>3. Л</a:t>
            </a:r>
            <a:r>
              <a:rPr lang="ru-RU" sz="2800" dirty="0" smtClean="0"/>
              <a:t>. Н. Толстой — 17 %</a:t>
            </a:r>
            <a:br>
              <a:rPr lang="ru-RU" sz="2800" dirty="0" smtClean="0"/>
            </a:br>
            <a:r>
              <a:rPr lang="ru-RU" sz="2800" dirty="0" smtClean="0"/>
              <a:t>4. А. И. Солженицын — 14 %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0"/>
            <a:ext cx="7786742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 работы</a:t>
            </a:r>
            <a:r>
              <a:rPr lang="ru-RU" dirty="0" smtClean="0">
                <a:solidFill>
                  <a:schemeClr val="tx1"/>
                </a:solidFill>
              </a:rPr>
              <a:t> – исследование  поэтики создания лирического героя в поэзии В.С. Высоцкого.</a:t>
            </a:r>
          </a:p>
        </p:txBody>
      </p:sp>
      <p:pic>
        <p:nvPicPr>
          <p:cNvPr id="4" name="Рисунок 3" descr="25-Vyisotskiy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04864"/>
            <a:ext cx="4889131" cy="372796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3214710" cy="1071569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pic>
        <p:nvPicPr>
          <p:cNvPr id="4" name="Рисунок 3" descr="62640109_z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484784"/>
            <a:ext cx="3141770" cy="407194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Прямоугольник с одним скругленным углом 5"/>
          <p:cNvSpPr/>
          <p:nvPr/>
        </p:nvSpPr>
        <p:spPr>
          <a:xfrm>
            <a:off x="285720" y="1214422"/>
            <a:ext cx="2000264" cy="1357322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изучить биографию поэта</a:t>
            </a:r>
            <a:endParaRPr lang="ru-RU" dirty="0"/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6929454" y="1357298"/>
            <a:ext cx="2071702" cy="1500198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охарактеризовать творчество Высоцкого</a:t>
            </a:r>
            <a:endParaRPr lang="ru-RU" dirty="0"/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142844" y="4500570"/>
            <a:ext cx="2143140" cy="1500198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проанализировать высказывания современников о поэте</a:t>
            </a:r>
            <a:endParaRPr lang="ru-RU" dirty="0"/>
          </a:p>
        </p:txBody>
      </p:sp>
      <p:sp>
        <p:nvSpPr>
          <p:cNvPr id="9" name="Прямоугольник с одним скругленным углом 8"/>
          <p:cNvSpPr/>
          <p:nvPr/>
        </p:nvSpPr>
        <p:spPr>
          <a:xfrm>
            <a:off x="6715140" y="4572008"/>
            <a:ext cx="2285984" cy="1428760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рассмотреть поэтическую систему в создании лирического героя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391128"/>
            <a:ext cx="8501122" cy="146687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Объектом исследования</a:t>
            </a:r>
            <a:r>
              <a:rPr lang="ru-RU" dirty="0" smtClean="0">
                <a:solidFill>
                  <a:schemeClr val="tx1"/>
                </a:solidFill>
              </a:rPr>
              <a:t> - творчество В.С.Высоцкого.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редмет исследования - </a:t>
            </a:r>
            <a:r>
              <a:rPr lang="ru-RU" dirty="0" smtClean="0">
                <a:solidFill>
                  <a:schemeClr val="tx1"/>
                </a:solidFill>
              </a:rPr>
              <a:t> поэтика создания образов лирического героя в творчестве В.С. Высоцкого.</a:t>
            </a:r>
          </a:p>
        </p:txBody>
      </p:sp>
      <p:pic>
        <p:nvPicPr>
          <p:cNvPr id="5" name="Рисунок 4" descr="591d2d9dbb54a995f108d38b201_pr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692696"/>
            <a:ext cx="6663082" cy="447217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0"/>
            <a:ext cx="3714776" cy="67151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Актуальность темы</a:t>
            </a:r>
            <a:r>
              <a:rPr lang="ru-RU" dirty="0" smtClean="0">
                <a:solidFill>
                  <a:schemeClr val="tx1"/>
                </a:solidFill>
              </a:rPr>
              <a:t> заключается в том, что без исследования поэтики образа лирического героя в творчестве Высоцкого невозможно понять мировоззрение поэта, его жизненную позицию.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52"/>
            <a:ext cx="9001156" cy="15668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25 января </a:t>
            </a:r>
            <a:r>
              <a:rPr lang="ru-RU" u="sng" dirty="0" smtClean="0">
                <a:solidFill>
                  <a:schemeClr val="tx1"/>
                </a:solidFill>
              </a:rPr>
              <a:t>1938</a:t>
            </a:r>
            <a:r>
              <a:rPr lang="ru-RU" dirty="0" smtClean="0">
                <a:solidFill>
                  <a:schemeClr val="tx1"/>
                </a:solidFill>
              </a:rPr>
              <a:t> -родился В.Высоцкий</a:t>
            </a:r>
          </a:p>
          <a:p>
            <a:r>
              <a:rPr lang="ru-RU" u="sng" dirty="0" smtClean="0">
                <a:solidFill>
                  <a:schemeClr val="tx1"/>
                </a:solidFill>
              </a:rPr>
              <a:t>1947-1949</a:t>
            </a:r>
            <a:r>
              <a:rPr lang="ru-RU" dirty="0" smtClean="0">
                <a:solidFill>
                  <a:schemeClr val="tx1"/>
                </a:solidFill>
              </a:rPr>
              <a:t> годах они проживали в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</a:t>
            </a:r>
            <a:r>
              <a:rPr lang="ru-RU" dirty="0" err="1" smtClean="0">
                <a:solidFill>
                  <a:schemeClr val="tx1"/>
                </a:solidFill>
              </a:rPr>
              <a:t>Эберсвальде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0_3fe5b_dade6d3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132856"/>
            <a:ext cx="6882209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143512"/>
            <a:ext cx="8572528" cy="17144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8 марта </a:t>
            </a:r>
            <a:r>
              <a:rPr lang="ru-RU" u="sng" dirty="0" smtClean="0">
                <a:solidFill>
                  <a:schemeClr val="tx1"/>
                </a:solidFill>
              </a:rPr>
              <a:t>1953</a:t>
            </a:r>
            <a:r>
              <a:rPr lang="ru-RU" dirty="0" smtClean="0">
                <a:solidFill>
                  <a:schemeClr val="tx1"/>
                </a:solidFill>
              </a:rPr>
              <a:t> - первое стихотворение;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начале </a:t>
            </a:r>
            <a:r>
              <a:rPr lang="ru-RU" u="sng" dirty="0" smtClean="0">
                <a:solidFill>
                  <a:schemeClr val="tx1"/>
                </a:solidFill>
              </a:rPr>
              <a:t>1960-х</a:t>
            </a:r>
            <a:r>
              <a:rPr lang="ru-RU" dirty="0" smtClean="0">
                <a:solidFill>
                  <a:schemeClr val="tx1"/>
                </a:solidFill>
              </a:rPr>
              <a:t> годов появились первые песни Высоцкого.</a:t>
            </a:r>
          </a:p>
        </p:txBody>
      </p:sp>
      <p:pic>
        <p:nvPicPr>
          <p:cNvPr id="4" name="Рисунок 3" descr="5843203_13216386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0"/>
            <a:ext cx="6143668" cy="524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582</Words>
  <Application>Microsoft Office PowerPoint</Application>
  <PresentationFormat>Экран (4:3)</PresentationFormat>
  <Paragraphs>92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Информационно-исследовательский проект Тема: «Лирический герой поэзии В.Высоцкого» </vt:lpstr>
      <vt:lpstr>Содержание</vt:lpstr>
      <vt:lpstr>Итоги опроса ВЦИОМ (2009—2010)на тему «Кого вы считаете русскими кумирами ХХ века»: 1. Юрий Гагарин – 35% 2. Владимир Высоцкий -31 %  3. Л. Н. Толстой — 17 % 4. А. И. Солженицын — 14 % 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Стиль и тематика</vt:lpstr>
      <vt:lpstr>Презентация PowerPoint</vt:lpstr>
      <vt:lpstr>Презентация PowerPoint</vt:lpstr>
      <vt:lpstr>Лирический герой поэзии В.Высоцкого </vt:lpstr>
      <vt:lpstr>ПРИЁМЫ, ПОМОГАЮЩИЕ ВЫЯВИТЬ ЛИРИЧЕСКОГО ГЕРОЯ:</vt:lpstr>
      <vt:lpstr>«Я не люблю…»</vt:lpstr>
      <vt:lpstr>«Песня о друге»</vt:lpstr>
      <vt:lpstr>«Охота на волков»</vt:lpstr>
      <vt:lpstr>«Банька по-белому»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Информационно-исследовательский проект Тема: «Лирический герой поэзии В.Высоцкого» </dc:title>
  <cp:lastModifiedBy>Admin</cp:lastModifiedBy>
  <cp:revision>16</cp:revision>
  <dcterms:modified xsi:type="dcterms:W3CDTF">2013-05-03T13:14:13Z</dcterms:modified>
</cp:coreProperties>
</file>