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70" r:id="rId2"/>
    <p:sldId id="267" r:id="rId3"/>
    <p:sldId id="257" r:id="rId4"/>
    <p:sldId id="260" r:id="rId5"/>
    <p:sldId id="266" r:id="rId6"/>
    <p:sldId id="264" r:id="rId7"/>
    <p:sldId id="265" r:id="rId8"/>
    <p:sldId id="269" r:id="rId9"/>
    <p:sldId id="258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EB5387-060C-42C1-BF9F-E15FA80F3F5C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1A683F-594C-4AC1-9717-641D3CEFA0C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1A683F-594C-4AC1-9717-641D3CEFA0C4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A9B59A-CD26-4346-84D0-D94527C1A066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E67C5-97C9-46F9-A093-1D4F28874F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A9B59A-CD26-4346-84D0-D94527C1A066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E67C5-97C9-46F9-A093-1D4F28874F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A9B59A-CD26-4346-84D0-D94527C1A066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E67C5-97C9-46F9-A093-1D4F28874F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A9B59A-CD26-4346-84D0-D94527C1A066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E67C5-97C9-46F9-A093-1D4F28874F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A9B59A-CD26-4346-84D0-D94527C1A066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E67C5-97C9-46F9-A093-1D4F28874F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A9B59A-CD26-4346-84D0-D94527C1A066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E67C5-97C9-46F9-A093-1D4F28874F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A9B59A-CD26-4346-84D0-D94527C1A066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E67C5-97C9-46F9-A093-1D4F28874F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A9B59A-CD26-4346-84D0-D94527C1A066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E67C5-97C9-46F9-A093-1D4F28874F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A9B59A-CD26-4346-84D0-D94527C1A066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E67C5-97C9-46F9-A093-1D4F28874F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A9B59A-CD26-4346-84D0-D94527C1A066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E67C5-97C9-46F9-A093-1D4F28874F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A9B59A-CD26-4346-84D0-D94527C1A066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E67C5-97C9-46F9-A093-1D4F28874F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A9B59A-CD26-4346-84D0-D94527C1A066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3E67C5-97C9-46F9-A093-1D4F28874FB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3528" y="908720"/>
            <a:ext cx="3744416" cy="5040560"/>
          </a:xfrm>
          <a:prstGeom prst="rect">
            <a:avLst/>
          </a:prstGeom>
          <a:noFill/>
          <a:ln w="38100">
            <a:solidFill>
              <a:schemeClr val="accent4">
                <a:lumMod val="50000"/>
              </a:schemeClr>
            </a:solidFill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4283968" y="332656"/>
            <a:ext cx="47256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i="1" dirty="0" smtClean="0">
                <a:solidFill>
                  <a:schemeClr val="accent2">
                    <a:lumMod val="50000"/>
                  </a:schemeClr>
                </a:solidFill>
              </a:rPr>
              <a:t>Презентация к учебнику М.А. </a:t>
            </a:r>
            <a:r>
              <a:rPr lang="ru-RU" sz="2000" i="1" dirty="0" err="1" smtClean="0">
                <a:solidFill>
                  <a:schemeClr val="accent2">
                    <a:lumMod val="50000"/>
                  </a:schemeClr>
                </a:solidFill>
              </a:rPr>
              <a:t>Гацкевич</a:t>
            </a:r>
            <a:endParaRPr lang="ru-RU" sz="2000" i="1" dirty="0" smtClean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44008" y="5589240"/>
            <a:ext cx="432048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i="1" dirty="0" smtClean="0">
                <a:solidFill>
                  <a:schemeClr val="accent2">
                    <a:lumMod val="50000"/>
                  </a:schemeClr>
                </a:solidFill>
              </a:rPr>
              <a:t>Учитель английского языка</a:t>
            </a:r>
          </a:p>
          <a:p>
            <a:r>
              <a:rPr lang="ru-RU" sz="2000" i="1" dirty="0" smtClean="0">
                <a:solidFill>
                  <a:schemeClr val="accent2">
                    <a:lumMod val="50000"/>
                  </a:schemeClr>
                </a:solidFill>
              </a:rPr>
              <a:t>ГОУ СОШ № 180 г.Санкт-Петербург</a:t>
            </a:r>
          </a:p>
          <a:p>
            <a:r>
              <a:rPr lang="ru-RU" sz="2000" i="1" dirty="0" smtClean="0">
                <a:solidFill>
                  <a:schemeClr val="accent2">
                    <a:lumMod val="50000"/>
                  </a:schemeClr>
                </a:solidFill>
              </a:rPr>
              <a:t>                 Белоброва Е.Д.</a:t>
            </a:r>
            <a:endParaRPr lang="ru-RU" sz="20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364088" y="2924944"/>
            <a:ext cx="37799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The</a:t>
            </a:r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32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Admiralty</a:t>
            </a:r>
            <a:endParaRPr lang="ru-RU" sz="3200" dirty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2" y="692696"/>
            <a:ext cx="8784976" cy="5544616"/>
          </a:xfrm>
          <a:prstGeom prst="rect">
            <a:avLst/>
          </a:prstGeom>
          <a:noFill/>
          <a:ln w="28575">
            <a:solidFill>
              <a:srgbClr val="002060"/>
            </a:solidFill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251520" y="0"/>
            <a:ext cx="886781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accent2">
                    <a:lumMod val="50000"/>
                  </a:schemeClr>
                </a:solidFill>
                <a:latin typeface="Arial Narrow" pitchFamily="34" charset="0"/>
              </a:rPr>
              <a:t>The present building was constructed after the design of the architect </a:t>
            </a:r>
            <a:r>
              <a:rPr lang="en-US" sz="2000" dirty="0" err="1" smtClean="0">
                <a:solidFill>
                  <a:schemeClr val="accent2">
                    <a:lumMod val="50000"/>
                  </a:schemeClr>
                </a:solidFill>
                <a:latin typeface="Arial Narrow" pitchFamily="34" charset="0"/>
              </a:rPr>
              <a:t>Andreyan</a:t>
            </a:r>
            <a:r>
              <a:rPr lang="en-US" sz="2000" dirty="0" smtClean="0">
                <a:solidFill>
                  <a:schemeClr val="accent2">
                    <a:lumMod val="50000"/>
                  </a:schemeClr>
                </a:solidFill>
                <a:latin typeface="Arial Narrow" pitchFamily="34" charset="0"/>
              </a:rPr>
              <a:t> </a:t>
            </a:r>
            <a:r>
              <a:rPr lang="en-US" sz="2000" dirty="0" err="1" smtClean="0">
                <a:solidFill>
                  <a:schemeClr val="accent2">
                    <a:lumMod val="50000"/>
                  </a:schemeClr>
                </a:solidFill>
                <a:latin typeface="Arial Narrow" pitchFamily="34" charset="0"/>
              </a:rPr>
              <a:t>Zakharov</a:t>
            </a:r>
            <a:endParaRPr lang="ru-RU" sz="2000" dirty="0">
              <a:solidFill>
                <a:schemeClr val="accent2">
                  <a:lumMod val="50000"/>
                </a:schemeClr>
              </a:solidFill>
              <a:latin typeface="Arial Narrow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339752" y="6381328"/>
            <a:ext cx="49685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accent2">
                    <a:lumMod val="50000"/>
                  </a:schemeClr>
                </a:solidFill>
                <a:cs typeface="Arial" pitchFamily="34" charset="0"/>
              </a:rPr>
              <a:t>The main façade is 407 meters wide.</a:t>
            </a:r>
            <a:endParaRPr lang="ru-RU" sz="2000" dirty="0">
              <a:solidFill>
                <a:schemeClr val="accent2">
                  <a:lumMod val="50000"/>
                </a:schemeClr>
              </a:solidFill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5536" y="188640"/>
            <a:ext cx="8352928" cy="5953844"/>
          </a:xfrm>
          <a:prstGeom prst="rect">
            <a:avLst/>
          </a:prstGeom>
          <a:noFill/>
          <a:ln w="28575">
            <a:solidFill>
              <a:srgbClr val="002060"/>
            </a:solidFill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043608" y="6309320"/>
            <a:ext cx="73448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accent2">
                    <a:lumMod val="50000"/>
                  </a:schemeClr>
                </a:solidFill>
              </a:rPr>
              <a:t>In the centre of the façade there is a tower with an entrance arch.</a:t>
            </a:r>
            <a:endParaRPr lang="ru-RU" sz="20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9552" y="188640"/>
            <a:ext cx="8208912" cy="5616624"/>
          </a:xfrm>
          <a:prstGeom prst="rect">
            <a:avLst/>
          </a:prstGeom>
          <a:noFill/>
          <a:ln w="28575">
            <a:solidFill>
              <a:srgbClr val="7030A0"/>
            </a:solidFill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0" y="6093296"/>
            <a:ext cx="923027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accent2">
                    <a:lumMod val="50000"/>
                  </a:schemeClr>
                </a:solidFill>
              </a:rPr>
              <a:t>The tower is adorned with a colonnade and crowned with a cupola and a gilded spire.  </a:t>
            </a:r>
            <a:endParaRPr lang="ru-RU" sz="20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11560" y="260648"/>
            <a:ext cx="4248472" cy="6336704"/>
          </a:xfrm>
          <a:prstGeom prst="rect">
            <a:avLst/>
          </a:prstGeom>
          <a:noFill/>
          <a:ln w="28575">
            <a:solidFill>
              <a:srgbClr val="002060"/>
            </a:solidFill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5004048" y="1340768"/>
            <a:ext cx="405727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accent2">
                    <a:lumMod val="50000"/>
                  </a:schemeClr>
                </a:solidFill>
              </a:rPr>
              <a:t>On both sides of the arch</a:t>
            </a:r>
          </a:p>
          <a:p>
            <a:r>
              <a:rPr lang="en-US" sz="2400" dirty="0" smtClean="0">
                <a:solidFill>
                  <a:schemeClr val="accent2">
                    <a:lumMod val="50000"/>
                  </a:schemeClr>
                </a:solidFill>
              </a:rPr>
              <a:t> there are nymphs carrying</a:t>
            </a:r>
          </a:p>
          <a:p>
            <a:r>
              <a:rPr lang="en-US" sz="2400" dirty="0" smtClean="0">
                <a:solidFill>
                  <a:schemeClr val="accent2">
                    <a:lumMod val="50000"/>
                  </a:schemeClr>
                </a:solidFill>
              </a:rPr>
              <a:t>the terrestrial and celestial spheres.</a:t>
            </a:r>
            <a:endParaRPr lang="ru-RU" sz="24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11560" y="404664"/>
            <a:ext cx="7992888" cy="5400599"/>
          </a:xfrm>
          <a:prstGeom prst="rect">
            <a:avLst/>
          </a:prstGeom>
          <a:noFill/>
          <a:ln w="28575">
            <a:solidFill>
              <a:schemeClr val="accent6">
                <a:lumMod val="50000"/>
              </a:schemeClr>
            </a:solidFill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619672" y="6165304"/>
            <a:ext cx="62646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accent2">
                    <a:lumMod val="50000"/>
                  </a:schemeClr>
                </a:solidFill>
              </a:rPr>
              <a:t>Two Geniuses of Glory are above the arch.</a:t>
            </a:r>
            <a:endParaRPr lang="ru-RU" sz="24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9552" y="332656"/>
            <a:ext cx="7992888" cy="5616624"/>
          </a:xfrm>
          <a:prstGeom prst="rect">
            <a:avLst/>
          </a:prstGeom>
          <a:noFill/>
          <a:ln w="28575">
            <a:solidFill>
              <a:srgbClr val="002060"/>
            </a:solidFill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683568" y="6237312"/>
            <a:ext cx="79928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accent2">
                    <a:lumMod val="50000"/>
                  </a:schemeClr>
                </a:solidFill>
              </a:rPr>
              <a:t>The colonnade circling the base of the spire is decorated with 28 statues. </a:t>
            </a:r>
            <a:endParaRPr lang="ru-RU" sz="20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39552" y="476672"/>
            <a:ext cx="8064896" cy="5544616"/>
          </a:xfrm>
          <a:prstGeom prst="rect">
            <a:avLst/>
          </a:prstGeom>
          <a:noFill/>
          <a:ln w="28575">
            <a:solidFill>
              <a:schemeClr val="bg2">
                <a:lumMod val="50000"/>
              </a:schemeClr>
            </a:solidFill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899592" y="6165304"/>
            <a:ext cx="73448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>
                <a:solidFill>
                  <a:schemeClr val="accent2">
                    <a:lumMod val="50000"/>
                  </a:schemeClr>
                </a:solidFill>
              </a:rPr>
              <a:t>Th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у </a:t>
            </a:r>
            <a:r>
              <a:rPr lang="en-US" sz="2400" dirty="0" smtClean="0">
                <a:solidFill>
                  <a:schemeClr val="accent2">
                    <a:lumMod val="50000"/>
                  </a:schemeClr>
                </a:solidFill>
              </a:rPr>
              <a:t>grandiose building consists of two U-shaped wings.</a:t>
            </a:r>
            <a:endParaRPr lang="ru-RU" sz="24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908721"/>
            <a:ext cx="79928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http://forum.vgd.ru/file.php?fid=9604&amp;IB2XPforum_=6adfad981cbf71f244df81ad91ea6319</a:t>
            </a:r>
            <a:endParaRPr lang="ru-RU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1628800"/>
            <a:ext cx="619720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</a:rPr>
              <a:t>http://www.spb-guide.ru/img/7915/325.jpg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2060849"/>
            <a:ext cx="63184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</a:rPr>
              <a:t>http://lifeglobe.net/media/entry/456/1310645_3.jpg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39552" y="2492897"/>
            <a:ext cx="828092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</a:rPr>
              <a:t>http://findmapplaces.com/bphoto/33/vostochnaya-arka-admiralteystva_335646.jpg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39552" y="2924945"/>
            <a:ext cx="63184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</a:rPr>
              <a:t>http://files.germany.ru/wwwthreads/files/1880-5504945-10.jpg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39552" y="3284984"/>
            <a:ext cx="83529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</a:rPr>
              <a:t>http://domensever.net/images/photos/medium/4863d21e5506cd37d8cd6a595bf90c5e.jpg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39552" y="3861048"/>
            <a:ext cx="63184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</a:rPr>
              <a:t>http://www.zayavka.org/files/images/00005.jpg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39552" y="4221088"/>
            <a:ext cx="63184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</a:rPr>
              <a:t>http://www.echo.msk.ru/att/element-633163-misc-ad1.jpg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39552" y="4509120"/>
            <a:ext cx="82809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</a:rPr>
              <a:t>http://www.ilovepetersburg.ru/sites/default/files/arhitector_pamytnik/admiralteystvo/admiralteystvo_2.jpg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39552" y="5085184"/>
            <a:ext cx="63184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</a:rPr>
              <a:t>http://deva-sova.spb.ru/img-afina/afina_admiralteistvo_5.jpg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39553" y="5460326"/>
            <a:ext cx="632631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</a:rPr>
              <a:t>http://russel.narod.ru/SPB/BIG/admiral_2b.jpg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907704" y="260648"/>
            <a:ext cx="51125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i="1" dirty="0" smtClean="0">
                <a:solidFill>
                  <a:schemeClr val="accent2">
                    <a:lumMod val="50000"/>
                  </a:schemeClr>
                </a:solidFill>
              </a:rPr>
              <a:t>Использованные интернет-ресурсы</a:t>
            </a:r>
            <a:endParaRPr lang="ru-RU" sz="2000" i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130</TotalTime>
  <Words>161</Words>
  <Application>Microsoft Office PowerPoint</Application>
  <PresentationFormat>Экран (4:3)</PresentationFormat>
  <Paragraphs>28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Пользователь</cp:lastModifiedBy>
  <cp:revision>19</cp:revision>
  <dcterms:created xsi:type="dcterms:W3CDTF">2013-01-14T14:50:58Z</dcterms:created>
  <dcterms:modified xsi:type="dcterms:W3CDTF">2013-03-29T14:30:49Z</dcterms:modified>
</cp:coreProperties>
</file>