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8" r:id="rId1"/>
  </p:sldMasterIdLst>
  <p:sldIdLst>
    <p:sldId id="278" r:id="rId2"/>
    <p:sldId id="279" r:id="rId3"/>
    <p:sldId id="281" r:id="rId4"/>
    <p:sldId id="285" r:id="rId5"/>
    <p:sldId id="306" r:id="rId6"/>
    <p:sldId id="307" r:id="rId7"/>
    <p:sldId id="284" r:id="rId8"/>
    <p:sldId id="286" r:id="rId9"/>
    <p:sldId id="287" r:id="rId10"/>
    <p:sldId id="289" r:id="rId11"/>
    <p:sldId id="290" r:id="rId12"/>
    <p:sldId id="297" r:id="rId13"/>
    <p:sldId id="304" r:id="rId14"/>
    <p:sldId id="291" r:id="rId15"/>
    <p:sldId id="298" r:id="rId16"/>
    <p:sldId id="258" r:id="rId17"/>
    <p:sldId id="299" r:id="rId18"/>
    <p:sldId id="300" r:id="rId19"/>
    <p:sldId id="305" r:id="rId20"/>
    <p:sldId id="301" r:id="rId21"/>
    <p:sldId id="302" r:id="rId22"/>
    <p:sldId id="303" r:id="rId23"/>
    <p:sldId id="277" r:id="rId24"/>
    <p:sldId id="282" r:id="rId25"/>
    <p:sldId id="308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45309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65" autoAdjust="0"/>
    <p:restoredTop sz="94660"/>
  </p:normalViewPr>
  <p:slideViewPr>
    <p:cSldViewPr>
      <p:cViewPr varScale="1">
        <p:scale>
          <a:sx n="67" d="100"/>
          <a:sy n="67" d="100"/>
        </p:scale>
        <p:origin x="-15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000" i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Внимание</a:t>
            </a:r>
            <a:r>
              <a:rPr lang="ru-RU" sz="2000" i="1" baseline="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на уроке</a:t>
            </a:r>
            <a:endParaRPr lang="ru-RU" sz="2000" i="1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c:rich>
      </c:tx>
      <c:layout>
        <c:manualLayout>
          <c:xMode val="edge"/>
          <c:yMode val="edge"/>
          <c:x val="0.28164256863548581"/>
          <c:y val="1.933327172824998E-2"/>
        </c:manualLayout>
      </c:layout>
    </c:title>
    <c:plotArea>
      <c:layout>
        <c:manualLayout>
          <c:layoutTarget val="inner"/>
          <c:xMode val="edge"/>
          <c:yMode val="edge"/>
          <c:x val="9.9402660666973772E-2"/>
          <c:y val="0.13917797853724051"/>
          <c:w val="0.89090043750588943"/>
          <c:h val="0.67166458064113632"/>
        </c:manualLayout>
      </c:layout>
      <c:lineChart>
        <c:grouping val="standard"/>
        <c:ser>
          <c:idx val="0"/>
          <c:order val="0"/>
          <c:spPr>
            <a:ln w="57150"/>
          </c:spPr>
          <c:marker>
            <c:symbol val="none"/>
          </c:marker>
          <c:cat>
            <c:numRef>
              <c:f>Лист1!$A$3:$H$3</c:f>
              <c:numCache>
                <c:formatCode>General</c:formatCode>
                <c:ptCount val="8"/>
                <c:pt idx="0">
                  <c:v>13</c:v>
                </c:pt>
                <c:pt idx="1">
                  <c:v>16</c:v>
                </c:pt>
                <c:pt idx="2">
                  <c:v>19.5</c:v>
                </c:pt>
                <c:pt idx="3">
                  <c:v>25</c:v>
                </c:pt>
                <c:pt idx="4">
                  <c:v>29</c:v>
                </c:pt>
                <c:pt idx="5">
                  <c:v>34</c:v>
                </c:pt>
                <c:pt idx="6">
                  <c:v>38</c:v>
                </c:pt>
                <c:pt idx="7">
                  <c:v>42</c:v>
                </c:pt>
              </c:numCache>
            </c:numRef>
          </c:cat>
          <c:val>
            <c:numRef>
              <c:f>Лист1!$A$2:$H$2</c:f>
              <c:numCache>
                <c:formatCode>General</c:formatCode>
                <c:ptCount val="8"/>
                <c:pt idx="0">
                  <c:v>60</c:v>
                </c:pt>
                <c:pt idx="1">
                  <c:v>0</c:v>
                </c:pt>
                <c:pt idx="2">
                  <c:v>80</c:v>
                </c:pt>
                <c:pt idx="3">
                  <c:v>0</c:v>
                </c:pt>
                <c:pt idx="4">
                  <c:v>50</c:v>
                </c:pt>
                <c:pt idx="5">
                  <c:v>0</c:v>
                </c:pt>
                <c:pt idx="6">
                  <c:v>8</c:v>
                </c:pt>
                <c:pt idx="7">
                  <c:v>0</c:v>
                </c:pt>
              </c:numCache>
            </c:numRef>
          </c:val>
        </c:ser>
        <c:marker val="1"/>
        <c:axId val="252864384"/>
        <c:axId val="257607936"/>
      </c:lineChart>
      <c:catAx>
        <c:axId val="2528643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400" b="1">
                    <a:solidFill>
                      <a:srgbClr val="7030A0"/>
                    </a:solidFill>
                  </a:rPr>
                  <a:t>Время от начала урока</a:t>
                </a:r>
              </a:p>
            </c:rich>
          </c:tx>
          <c:layout/>
        </c:title>
        <c:numFmt formatCode="General" sourceLinked="1"/>
        <c:tickLblPos val="nextTo"/>
        <c:crossAx val="257607936"/>
        <c:crosses val="autoZero"/>
        <c:auto val="1"/>
        <c:lblAlgn val="ctr"/>
        <c:lblOffset val="100"/>
      </c:catAx>
      <c:valAx>
        <c:axId val="2576079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sz="1400">
                    <a:solidFill>
                      <a:srgbClr val="7030A0"/>
                    </a:solidFill>
                  </a:rPr>
                  <a:t>Процент усвоения материала</a:t>
                </a:r>
              </a:p>
            </c:rich>
          </c:tx>
          <c:layout>
            <c:manualLayout>
              <c:xMode val="edge"/>
              <c:yMode val="edge"/>
              <c:x val="3.5087719298245612E-2"/>
              <c:y val="0.19661367169868063"/>
            </c:manualLayout>
          </c:layout>
        </c:title>
        <c:numFmt formatCode="General" sourceLinked="1"/>
        <c:tickLblPos val="nextTo"/>
        <c:crossAx val="252864384"/>
        <c:crosses val="autoZero"/>
        <c:crossBetween val="between"/>
      </c:valAx>
    </c:plotArea>
    <c:plotVisOnly val="1"/>
  </c:chart>
  <c:spPr>
    <a:solidFill>
      <a:schemeClr val="accent2">
        <a:lumMod val="20000"/>
        <a:lumOff val="80000"/>
      </a:schemeClr>
    </a:solidFill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6BD52B-0ED5-4E9A-B626-F918F0FFAF4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87430EFB-BDCC-47F7-B5F4-A9DBE1006EC1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bg1"/>
              </a:solidFill>
            </a:rPr>
            <a:t>четко следовать образовательной теме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9D420264-0560-4ACC-8D43-D9A0BF9CA26C}" type="parTrans" cxnId="{5AC110F4-C152-4F23-AD2A-9090A5E824A0}">
      <dgm:prSet/>
      <dgm:spPr/>
      <dgm:t>
        <a:bodyPr/>
        <a:lstStyle/>
        <a:p>
          <a:endParaRPr lang="ru-RU"/>
        </a:p>
      </dgm:t>
    </dgm:pt>
    <dgm:pt modelId="{A6D33524-631A-450B-B585-50DD667EBC80}" type="sibTrans" cxnId="{5AC110F4-C152-4F23-AD2A-9090A5E824A0}">
      <dgm:prSet/>
      <dgm:spPr/>
      <dgm:t>
        <a:bodyPr/>
        <a:lstStyle/>
        <a:p>
          <a:endParaRPr lang="ru-RU"/>
        </a:p>
      </dgm:t>
    </dgm:pt>
    <dgm:pt modelId="{944CEA54-5A42-494B-B8B6-0150A1657834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000" b="1" dirty="0" smtClean="0">
            <a:solidFill>
              <a:schemeClr val="bg1"/>
            </a:solidFill>
          </a:endParaRP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bg1"/>
              </a:solidFill>
            </a:rPr>
            <a:t>распределить блоки по степени сложности по схеме «от простого к сложному»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534A45C6-4558-4D32-865E-5C3D17877133}" type="parTrans" cxnId="{B59B3642-7449-48BD-89F1-7910C306DD73}">
      <dgm:prSet/>
      <dgm:spPr/>
      <dgm:t>
        <a:bodyPr/>
        <a:lstStyle/>
        <a:p>
          <a:endParaRPr lang="ru-RU"/>
        </a:p>
      </dgm:t>
    </dgm:pt>
    <dgm:pt modelId="{679B8636-2630-48A0-B0D4-0B5CFDBD70CC}" type="sibTrans" cxnId="{B59B3642-7449-48BD-89F1-7910C306DD73}">
      <dgm:prSet/>
      <dgm:spPr/>
      <dgm:t>
        <a:bodyPr/>
        <a:lstStyle/>
        <a:p>
          <a:endParaRPr lang="ru-RU"/>
        </a:p>
      </dgm:t>
    </dgm:pt>
    <dgm:pt modelId="{AB1FCF6A-742E-4266-B5D1-DE26D1125F7F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000" b="1" dirty="0" smtClean="0">
            <a:solidFill>
              <a:schemeClr val="bg1"/>
            </a:solidFill>
          </a:endParaRP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bg1"/>
              </a:solidFill>
            </a:rPr>
            <a:t>продумать логическую связь между блоками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2FCB7B24-5E8B-40BE-A452-DBEE2307A8D6}" type="parTrans" cxnId="{7F6DB9B9-835F-4430-A38C-B36EDF4FCCEE}">
      <dgm:prSet/>
      <dgm:spPr/>
      <dgm:t>
        <a:bodyPr/>
        <a:lstStyle/>
        <a:p>
          <a:endParaRPr lang="ru-RU"/>
        </a:p>
      </dgm:t>
    </dgm:pt>
    <dgm:pt modelId="{A16BE0AE-4682-4537-B4B1-014A0EDA8665}" type="sibTrans" cxnId="{7F6DB9B9-835F-4430-A38C-B36EDF4FCCEE}">
      <dgm:prSet/>
      <dgm:spPr/>
      <dgm:t>
        <a:bodyPr/>
        <a:lstStyle/>
        <a:p>
          <a:endParaRPr lang="ru-RU"/>
        </a:p>
      </dgm:t>
    </dgm:pt>
    <dgm:pt modelId="{DD7F638F-7ADC-42C2-B5E5-DE332A750502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000" b="1" dirty="0" smtClean="0">
            <a:solidFill>
              <a:schemeClr val="bg1"/>
            </a:solidFill>
          </a:endParaRP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bg1"/>
              </a:solidFill>
            </a:rPr>
            <a:t>разбить изучаемый материал на смысловые блоки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12F04481-C79B-4DDD-99AD-D1B3C9FAD366}" type="parTrans" cxnId="{16AAC2B7-FFF4-4A1C-8A81-BB157DA8BDFB}">
      <dgm:prSet/>
      <dgm:spPr/>
      <dgm:t>
        <a:bodyPr/>
        <a:lstStyle/>
        <a:p>
          <a:endParaRPr lang="ru-RU"/>
        </a:p>
      </dgm:t>
    </dgm:pt>
    <dgm:pt modelId="{43E61AB9-0850-4277-B2D2-B7DD4B0E086D}" type="sibTrans" cxnId="{16AAC2B7-FFF4-4A1C-8A81-BB157DA8BDFB}">
      <dgm:prSet/>
      <dgm:spPr/>
      <dgm:t>
        <a:bodyPr/>
        <a:lstStyle/>
        <a:p>
          <a:endParaRPr lang="ru-RU"/>
        </a:p>
      </dgm:t>
    </dgm:pt>
    <dgm:pt modelId="{DAA86771-2C05-4F66-934B-5EE7E01F60C7}" type="pres">
      <dgm:prSet presAssocID="{526BD52B-0ED5-4E9A-B626-F918F0FFAF49}" presName="compositeShape" presStyleCnt="0">
        <dgm:presLayoutVars>
          <dgm:dir/>
          <dgm:resizeHandles/>
        </dgm:presLayoutVars>
      </dgm:prSet>
      <dgm:spPr/>
    </dgm:pt>
    <dgm:pt modelId="{375027CD-8EB5-4593-8F9A-B5F94127B166}" type="pres">
      <dgm:prSet presAssocID="{526BD52B-0ED5-4E9A-B626-F918F0FFAF49}" presName="pyramid" presStyleLbl="node1" presStyleIdx="0" presStyleCn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ln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 extrusionH="76200" contourW="12700">
          <a:bevelT w="127000" h="127000"/>
          <a:bevelB w="127000" h="133350"/>
          <a:extrusionClr>
            <a:schemeClr val="bg2"/>
          </a:extrusionClr>
          <a:contourClr>
            <a:srgbClr val="C00000"/>
          </a:contourClr>
        </a:sp3d>
      </dgm:spPr>
    </dgm:pt>
    <dgm:pt modelId="{9D6C1B9B-8BCC-4D4B-982F-22D544F21C8D}" type="pres">
      <dgm:prSet presAssocID="{526BD52B-0ED5-4E9A-B626-F918F0FFAF49}" presName="theList" presStyleCnt="0"/>
      <dgm:spPr/>
    </dgm:pt>
    <dgm:pt modelId="{EAE7E856-AB94-41E1-B4B7-AC3C84E1EF00}" type="pres">
      <dgm:prSet presAssocID="{87430EFB-BDCC-47F7-B5F4-A9DBE1006EC1}" presName="aNode" presStyleLbl="fgAcc1" presStyleIdx="0" presStyleCnt="4" custScaleX="191633" custLinFactNeighborX="27365" custLinFactNeighborY="24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3BAD73-3825-43C3-ACD0-052DAC237751}" type="pres">
      <dgm:prSet presAssocID="{87430EFB-BDCC-47F7-B5F4-A9DBE1006EC1}" presName="aSpace" presStyleCnt="0"/>
      <dgm:spPr/>
    </dgm:pt>
    <dgm:pt modelId="{B7206151-1B57-4498-916A-E9C273DDB210}" type="pres">
      <dgm:prSet presAssocID="{DD7F638F-7ADC-42C2-B5E5-DE332A750502}" presName="aNode" presStyleLbl="fgAcc1" presStyleIdx="1" presStyleCnt="4" custScaleX="194217" custLinFactNeighborX="28657" custLinFactNeighborY="736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3174E-A89B-4E82-8C1A-6EFA08D07E21}" type="pres">
      <dgm:prSet presAssocID="{DD7F638F-7ADC-42C2-B5E5-DE332A750502}" presName="aSpace" presStyleCnt="0"/>
      <dgm:spPr/>
    </dgm:pt>
    <dgm:pt modelId="{D313E33B-C353-48FF-9082-3D82C606D0F2}" type="pres">
      <dgm:prSet presAssocID="{944CEA54-5A42-494B-B8B6-0150A1657834}" presName="aNode" presStyleLbl="fgAcc1" presStyleIdx="2" presStyleCnt="4" custScaleX="195925" custLinFactY="2887" custLinFactNeighborX="2930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78F37E-EE1A-43D4-A8E4-03D00AE01005}" type="pres">
      <dgm:prSet presAssocID="{944CEA54-5A42-494B-B8B6-0150A1657834}" presName="aSpace" presStyleCnt="0"/>
      <dgm:spPr/>
    </dgm:pt>
    <dgm:pt modelId="{6A0719FA-75E2-4A87-8664-47C1EED8DFD9}" type="pres">
      <dgm:prSet presAssocID="{AB1FCF6A-742E-4266-B5D1-DE26D1125F7F}" presName="aNode" presStyleLbl="fgAcc1" presStyleIdx="3" presStyleCnt="4" custScaleX="196388" custLinFactY="9069" custLinFactNeighborX="2974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D5FF4D-7EDD-4F60-902F-EF24D1B28810}" type="pres">
      <dgm:prSet presAssocID="{AB1FCF6A-742E-4266-B5D1-DE26D1125F7F}" presName="aSpace" presStyleCnt="0"/>
      <dgm:spPr/>
    </dgm:pt>
  </dgm:ptLst>
  <dgm:cxnLst>
    <dgm:cxn modelId="{B59B3642-7449-48BD-89F1-7910C306DD73}" srcId="{526BD52B-0ED5-4E9A-B626-F918F0FFAF49}" destId="{944CEA54-5A42-494B-B8B6-0150A1657834}" srcOrd="2" destOrd="0" parTransId="{534A45C6-4558-4D32-865E-5C3D17877133}" sibTransId="{679B8636-2630-48A0-B0D4-0B5CFDBD70CC}"/>
    <dgm:cxn modelId="{2DBACA25-E72A-46E9-82C5-FCBACA8795DD}" type="presOf" srcId="{944CEA54-5A42-494B-B8B6-0150A1657834}" destId="{D313E33B-C353-48FF-9082-3D82C606D0F2}" srcOrd="0" destOrd="0" presId="urn:microsoft.com/office/officeart/2005/8/layout/pyramid2"/>
    <dgm:cxn modelId="{1E9B42FF-3751-4645-9320-B082FA2FC8E9}" type="presOf" srcId="{DD7F638F-7ADC-42C2-B5E5-DE332A750502}" destId="{B7206151-1B57-4498-916A-E9C273DDB210}" srcOrd="0" destOrd="0" presId="urn:microsoft.com/office/officeart/2005/8/layout/pyramid2"/>
    <dgm:cxn modelId="{16AAC2B7-FFF4-4A1C-8A81-BB157DA8BDFB}" srcId="{526BD52B-0ED5-4E9A-B626-F918F0FFAF49}" destId="{DD7F638F-7ADC-42C2-B5E5-DE332A750502}" srcOrd="1" destOrd="0" parTransId="{12F04481-C79B-4DDD-99AD-D1B3C9FAD366}" sibTransId="{43E61AB9-0850-4277-B2D2-B7DD4B0E086D}"/>
    <dgm:cxn modelId="{5AC110F4-C152-4F23-AD2A-9090A5E824A0}" srcId="{526BD52B-0ED5-4E9A-B626-F918F0FFAF49}" destId="{87430EFB-BDCC-47F7-B5F4-A9DBE1006EC1}" srcOrd="0" destOrd="0" parTransId="{9D420264-0560-4ACC-8D43-D9A0BF9CA26C}" sibTransId="{A6D33524-631A-450B-B585-50DD667EBC80}"/>
    <dgm:cxn modelId="{C65210EC-462C-45EA-B697-D59550B38BE3}" type="presOf" srcId="{526BD52B-0ED5-4E9A-B626-F918F0FFAF49}" destId="{DAA86771-2C05-4F66-934B-5EE7E01F60C7}" srcOrd="0" destOrd="0" presId="urn:microsoft.com/office/officeart/2005/8/layout/pyramid2"/>
    <dgm:cxn modelId="{6A0D516F-D2B0-4CCE-B5A8-567022D3B6DD}" type="presOf" srcId="{AB1FCF6A-742E-4266-B5D1-DE26D1125F7F}" destId="{6A0719FA-75E2-4A87-8664-47C1EED8DFD9}" srcOrd="0" destOrd="0" presId="urn:microsoft.com/office/officeart/2005/8/layout/pyramid2"/>
    <dgm:cxn modelId="{7F6DB9B9-835F-4430-A38C-B36EDF4FCCEE}" srcId="{526BD52B-0ED5-4E9A-B626-F918F0FFAF49}" destId="{AB1FCF6A-742E-4266-B5D1-DE26D1125F7F}" srcOrd="3" destOrd="0" parTransId="{2FCB7B24-5E8B-40BE-A452-DBEE2307A8D6}" sibTransId="{A16BE0AE-4682-4537-B4B1-014A0EDA8665}"/>
    <dgm:cxn modelId="{356C5C7E-66AC-4661-BF28-A7C38FAD5BAC}" type="presOf" srcId="{87430EFB-BDCC-47F7-B5F4-A9DBE1006EC1}" destId="{EAE7E856-AB94-41E1-B4B7-AC3C84E1EF00}" srcOrd="0" destOrd="0" presId="urn:microsoft.com/office/officeart/2005/8/layout/pyramid2"/>
    <dgm:cxn modelId="{6F313843-A610-4FA0-86CE-DCE84114C763}" type="presParOf" srcId="{DAA86771-2C05-4F66-934B-5EE7E01F60C7}" destId="{375027CD-8EB5-4593-8F9A-B5F94127B166}" srcOrd="0" destOrd="0" presId="urn:microsoft.com/office/officeart/2005/8/layout/pyramid2"/>
    <dgm:cxn modelId="{3883B708-5FED-42C0-97D8-FA48A678001B}" type="presParOf" srcId="{DAA86771-2C05-4F66-934B-5EE7E01F60C7}" destId="{9D6C1B9B-8BCC-4D4B-982F-22D544F21C8D}" srcOrd="1" destOrd="0" presId="urn:microsoft.com/office/officeart/2005/8/layout/pyramid2"/>
    <dgm:cxn modelId="{F6166750-CC16-4273-B99F-285C848A07A7}" type="presParOf" srcId="{9D6C1B9B-8BCC-4D4B-982F-22D544F21C8D}" destId="{EAE7E856-AB94-41E1-B4B7-AC3C84E1EF00}" srcOrd="0" destOrd="0" presId="urn:microsoft.com/office/officeart/2005/8/layout/pyramid2"/>
    <dgm:cxn modelId="{47198769-3F62-4A18-9CB0-5ADF430BEC0A}" type="presParOf" srcId="{9D6C1B9B-8BCC-4D4B-982F-22D544F21C8D}" destId="{663BAD73-3825-43C3-ACD0-052DAC237751}" srcOrd="1" destOrd="0" presId="urn:microsoft.com/office/officeart/2005/8/layout/pyramid2"/>
    <dgm:cxn modelId="{4F9831B7-9FA5-4DCE-AA68-2AD063583825}" type="presParOf" srcId="{9D6C1B9B-8BCC-4D4B-982F-22D544F21C8D}" destId="{B7206151-1B57-4498-916A-E9C273DDB210}" srcOrd="2" destOrd="0" presId="urn:microsoft.com/office/officeart/2005/8/layout/pyramid2"/>
    <dgm:cxn modelId="{010BDC48-605E-4BE3-ADE7-E7C5E93962B6}" type="presParOf" srcId="{9D6C1B9B-8BCC-4D4B-982F-22D544F21C8D}" destId="{66F3174E-A89B-4E82-8C1A-6EFA08D07E21}" srcOrd="3" destOrd="0" presId="urn:microsoft.com/office/officeart/2005/8/layout/pyramid2"/>
    <dgm:cxn modelId="{E4262EDF-802B-4CF2-BC7F-7EE47F4A1DA2}" type="presParOf" srcId="{9D6C1B9B-8BCC-4D4B-982F-22D544F21C8D}" destId="{D313E33B-C353-48FF-9082-3D82C606D0F2}" srcOrd="4" destOrd="0" presId="urn:microsoft.com/office/officeart/2005/8/layout/pyramid2"/>
    <dgm:cxn modelId="{A423D9FC-822D-4758-ABDF-4A66B6485D72}" type="presParOf" srcId="{9D6C1B9B-8BCC-4D4B-982F-22D544F21C8D}" destId="{AD78F37E-EE1A-43D4-A8E4-03D00AE01005}" srcOrd="5" destOrd="0" presId="urn:microsoft.com/office/officeart/2005/8/layout/pyramid2"/>
    <dgm:cxn modelId="{53A6FA1A-F804-4976-93C2-64CC052EF805}" type="presParOf" srcId="{9D6C1B9B-8BCC-4D4B-982F-22D544F21C8D}" destId="{6A0719FA-75E2-4A87-8664-47C1EED8DFD9}" srcOrd="6" destOrd="0" presId="urn:microsoft.com/office/officeart/2005/8/layout/pyramid2"/>
    <dgm:cxn modelId="{7E9748EE-C214-4B05-BF77-9CF44162D0CE}" type="presParOf" srcId="{9D6C1B9B-8BCC-4D4B-982F-22D544F21C8D}" destId="{ABD5FF4D-7EDD-4F60-902F-EF24D1B28810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5027CD-8EB5-4593-8F9A-B5F94127B166}">
      <dsp:nvSpPr>
        <dsp:cNvPr id="0" name=""/>
        <dsp:cNvSpPr/>
      </dsp:nvSpPr>
      <dsp:spPr>
        <a:xfrm>
          <a:off x="884305" y="0"/>
          <a:ext cx="4063999" cy="4063999"/>
        </a:xfrm>
        <a:prstGeom prst="triangle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 extrusionH="76200" contourW="12700">
          <a:bevelT w="127000" h="127000"/>
          <a:bevelB w="127000" h="133350"/>
          <a:extrusionClr>
            <a:schemeClr val="bg2"/>
          </a:extrusionClr>
          <a:contourClr>
            <a:srgbClr val="C00000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EAE7E856-AB94-41E1-B4B7-AC3C84E1EF00}">
      <dsp:nvSpPr>
        <dsp:cNvPr id="0" name=""/>
        <dsp:cNvSpPr/>
      </dsp:nvSpPr>
      <dsp:spPr>
        <a:xfrm>
          <a:off x="2428890" y="428628"/>
          <a:ext cx="5062177" cy="722312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bg1"/>
              </a:solidFill>
            </a:rPr>
            <a:t>четко следовать образовательной теме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2428890" y="428628"/>
        <a:ext cx="5062177" cy="722312"/>
      </dsp:txXfrm>
    </dsp:sp>
    <dsp:sp modelId="{B7206151-1B57-4498-916A-E9C273DDB210}">
      <dsp:nvSpPr>
        <dsp:cNvPr id="0" name=""/>
        <dsp:cNvSpPr/>
      </dsp:nvSpPr>
      <dsp:spPr>
        <a:xfrm>
          <a:off x="2428890" y="1285884"/>
          <a:ext cx="5130436" cy="722312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000" b="1" kern="1200" dirty="0" smtClean="0">
            <a:solidFill>
              <a:schemeClr val="bg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bg1"/>
              </a:solidFill>
            </a:rPr>
            <a:t>разбить изучаемый материал на смысловые блоки</a:t>
          </a:r>
        </a:p>
        <a:p>
          <a:pPr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2428890" y="1285884"/>
        <a:ext cx="5130436" cy="722312"/>
      </dsp:txXfrm>
    </dsp:sp>
    <dsp:sp modelId="{D313E33B-C353-48FF-9082-3D82C606D0F2}">
      <dsp:nvSpPr>
        <dsp:cNvPr id="0" name=""/>
        <dsp:cNvSpPr/>
      </dsp:nvSpPr>
      <dsp:spPr>
        <a:xfrm>
          <a:off x="2423396" y="2143142"/>
          <a:ext cx="5175554" cy="722312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000" b="1" kern="1200" dirty="0" smtClean="0">
            <a:solidFill>
              <a:schemeClr val="bg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bg1"/>
              </a:solidFill>
            </a:rPr>
            <a:t>распределить блоки по степени сложности по схеме «от простого к сложному»</a:t>
          </a:r>
        </a:p>
        <a:p>
          <a:pPr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2423396" y="2143142"/>
        <a:ext cx="5175554" cy="722312"/>
      </dsp:txXfrm>
    </dsp:sp>
    <dsp:sp modelId="{6A0719FA-75E2-4A87-8664-47C1EED8DFD9}">
      <dsp:nvSpPr>
        <dsp:cNvPr id="0" name=""/>
        <dsp:cNvSpPr/>
      </dsp:nvSpPr>
      <dsp:spPr>
        <a:xfrm>
          <a:off x="2428904" y="3000397"/>
          <a:ext cx="5187785" cy="722312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000" b="1" kern="1200" dirty="0" smtClean="0">
            <a:solidFill>
              <a:schemeClr val="bg1"/>
            </a:solidFill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bg1"/>
              </a:solidFill>
            </a:rPr>
            <a:t>продумать логическую связь между блоками</a:t>
          </a:r>
        </a:p>
        <a:p>
          <a:pPr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2428904" y="3000397"/>
        <a:ext cx="5187785" cy="722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E1924-BA03-4363-BD18-60034AC05414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6C07C-6E9D-4AB9-AC8A-3F086CBF6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3E21D-79B2-436C-8A1A-AC0795FBAD38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729AE-B7C2-41A3-8D56-CCFC27C81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189D4-5EB6-4AD4-BFA8-FC9F1AE37FA4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2C06E-7E99-425C-AFFA-6E429E356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599BE-1412-4297-A1AC-8FDC03A51A5E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D0DAA-5184-4C36-9A31-D092D9E0A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1ACE9-647C-4701-8D44-7845D197298E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BEE76-F292-4015-8D4F-5900F76A4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C043-A7A1-4E24-B323-8CD53A2A8217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46662-4A6F-4E1B-89B6-EB800CE7A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D1D90-308E-4FCD-A5EA-755232996F8B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F899C-1ED1-4D6E-9258-A5C635CFC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A315C-A001-4CBA-BE35-8FD45C4E0B6E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B8641-F1D3-47AE-A259-BF9FA805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726-B41E-4A24-8232-3C45174DBEC3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48555-F989-42B4-830F-A8E688C45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925E7-4AF6-4CE6-B60C-13DF106F81FC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A21E0-33C2-4B1A-9AC8-88DD38321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2B02A-C7D2-472D-B861-A56E5E3032CE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6A7A2-02BA-4680-BF31-3C6AA6C4C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528830F-3CFD-4410-BAA2-35EB628D836A}" type="datetimeFigureOut">
              <a:rPr lang="ru-RU"/>
              <a:pPr>
                <a:defRPr/>
              </a:pPr>
              <a:t>23.03.2013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ACBC5CE-2EFC-49D0-8811-BCEDAF56D3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slide" Target="slid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" Target="slide7.xml"/><Relationship Id="rId7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veinternet.ru/users/4387736/rubric/2503228" TargetMode="External"/><Relationship Id="rId13" Type="http://schemas.openxmlformats.org/officeDocument/2006/relationships/hyperlink" Target="http://gallery.darial-online.ru/03.shtml" TargetMode="External"/><Relationship Id="rId3" Type="http://schemas.openxmlformats.org/officeDocument/2006/relationships/hyperlink" Target="http://astouch.com/index.php?newsid=139629" TargetMode="External"/><Relationship Id="rId7" Type="http://schemas.openxmlformats.org/officeDocument/2006/relationships/hyperlink" Target="http://blogs.mail.ru/mail/e.vdovina_55/7B7B298215A13BC6.html" TargetMode="External"/><Relationship Id="rId12" Type="http://schemas.openxmlformats.org/officeDocument/2006/relationships/hyperlink" Target="http://www.serebniti.ru/forum/viewtopic.php?f=14&amp;t=19&amp;start=2775&amp;view=prin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ki.iteach.ru/index.php/" TargetMode="External"/><Relationship Id="rId11" Type="http://schemas.openxmlformats.org/officeDocument/2006/relationships/hyperlink" Target="http://www.school3khmsk.narod.ru/o_shkole/pedagogicheskii_kollektiv/" TargetMode="External"/><Relationship Id="rId5" Type="http://schemas.openxmlformats.org/officeDocument/2006/relationships/hyperlink" Target="http://mirsovetov.ru/a/housing/family/family-education.html" TargetMode="External"/><Relationship Id="rId10" Type="http://schemas.openxmlformats.org/officeDocument/2006/relationships/hyperlink" Target="http://www.proshkolu.ru/user/Elena1020/file/961722/" TargetMode="External"/><Relationship Id="rId4" Type="http://schemas.openxmlformats.org/officeDocument/2006/relationships/hyperlink" Target="http://www.sunhome.ru/cards/16990" TargetMode="External"/><Relationship Id="rId9" Type="http://schemas.openxmlformats.org/officeDocument/2006/relationships/hyperlink" Target="http://www.spletnik.ru:8080/blogs/shtuki_i_fetishi/32991_tyzhuchitel/comments/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slide" Target="slide20.xml"/><Relationship Id="rId5" Type="http://schemas.openxmlformats.org/officeDocument/2006/relationships/slide" Target="slide18.xml"/><Relationship Id="rId4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_Microsoft_Office_Excel1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1214438"/>
            <a:ext cx="50958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85918" y="571480"/>
            <a:ext cx="550072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КРУГЛЫЙ  СТОЛ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4414" y="4214818"/>
            <a:ext cx="68461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Современный урок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Цели урока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2143116"/>
            <a:ext cx="232717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/>
              <a:t>РАЗВИВАЮЩАЯ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7728" y="4396095"/>
            <a:ext cx="1571264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/>
              <a:t>ПРИМЕРЫ</a:t>
            </a:r>
          </a:p>
        </p:txBody>
      </p:sp>
      <p:sp>
        <p:nvSpPr>
          <p:cNvPr id="12298" name="TextBox 13"/>
          <p:cNvSpPr txBox="1">
            <a:spLocks noChangeArrowheads="1"/>
          </p:cNvSpPr>
          <p:nvPr/>
        </p:nvSpPr>
        <p:spPr bwMode="auto">
          <a:xfrm>
            <a:off x="3643313" y="3995738"/>
            <a:ext cx="51435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</a:rPr>
              <a:t>Развивать умение</a:t>
            </a:r>
          </a:p>
          <a:p>
            <a:r>
              <a:rPr lang="ru-RU" b="1">
                <a:solidFill>
                  <a:srgbClr val="0070C0"/>
                </a:solidFill>
              </a:rPr>
              <a:t> - выделять главное в проблеме…</a:t>
            </a:r>
          </a:p>
          <a:p>
            <a:r>
              <a:rPr lang="ru-RU" b="1">
                <a:solidFill>
                  <a:srgbClr val="0070C0"/>
                </a:solidFill>
              </a:rPr>
              <a:t> - анализировать</a:t>
            </a:r>
          </a:p>
          <a:p>
            <a:r>
              <a:rPr lang="ru-RU" b="1">
                <a:solidFill>
                  <a:srgbClr val="0070C0"/>
                </a:solidFill>
              </a:rPr>
              <a:t> - ставить вопросы</a:t>
            </a:r>
          </a:p>
          <a:p>
            <a:r>
              <a:rPr lang="ru-RU" b="1">
                <a:solidFill>
                  <a:srgbClr val="0070C0"/>
                </a:solidFill>
              </a:rPr>
              <a:t> - формулировать задачи и ответы</a:t>
            </a:r>
          </a:p>
          <a:p>
            <a:r>
              <a:rPr lang="ru-RU" b="1">
                <a:solidFill>
                  <a:srgbClr val="0070C0"/>
                </a:solidFill>
              </a:rPr>
              <a:t> - применять знания на практике</a:t>
            </a:r>
          </a:p>
          <a:p>
            <a:r>
              <a:rPr lang="ru-RU" b="1">
                <a:solidFill>
                  <a:srgbClr val="0070C0"/>
                </a:solidFill>
              </a:rPr>
              <a:t> - принимать самостоятельные решения </a:t>
            </a:r>
          </a:p>
          <a:p>
            <a:r>
              <a:rPr lang="ru-RU" b="1">
                <a:solidFill>
                  <a:srgbClr val="0070C0"/>
                </a:solidFill>
              </a:rPr>
              <a:t> - решать проблемные ситуации</a:t>
            </a:r>
          </a:p>
          <a:p>
            <a:r>
              <a:rPr lang="ru-RU" b="1">
                <a:solidFill>
                  <a:srgbClr val="0070C0"/>
                </a:solidFill>
              </a:rPr>
              <a:t>Содействовать развитию личностных качеств…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500438" y="1857375"/>
            <a:ext cx="4857750" cy="214312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6" name="TextBox 15"/>
          <p:cNvSpPr txBox="1">
            <a:spLocks noChangeArrowheads="1"/>
          </p:cNvSpPr>
          <p:nvPr/>
        </p:nvSpPr>
        <p:spPr bwMode="auto">
          <a:xfrm>
            <a:off x="3643313" y="1928813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Подразумевается, что атмосфера занятия, целенаправленная совместная деятельность преподавателя и учащихся образуют благоприятные условия для развития таких качеств, как интеллект, мышление, память и внимание, познавательные умения.</a:t>
            </a:r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1928813"/>
            <a:ext cx="4572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Цели урока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2143116"/>
            <a:ext cx="2571410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/>
              <a:t>Воспитательная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7728" y="4396095"/>
            <a:ext cx="1571264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/>
              <a:t>ПРИМЕРЫ</a:t>
            </a:r>
          </a:p>
        </p:txBody>
      </p:sp>
      <p:sp>
        <p:nvSpPr>
          <p:cNvPr id="13322" name="TextBox 13"/>
          <p:cNvSpPr txBox="1">
            <a:spLocks noChangeArrowheads="1"/>
          </p:cNvSpPr>
          <p:nvPr/>
        </p:nvSpPr>
        <p:spPr bwMode="auto">
          <a:xfrm>
            <a:off x="3500438" y="4143375"/>
            <a:ext cx="5429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b="1">
                <a:solidFill>
                  <a:srgbClr val="0070C0"/>
                </a:solidFill>
              </a:rPr>
              <a:t>Воспитывать ответственность, самостоятельность, критичность мышления,  заинтересованность в… </a:t>
            </a:r>
          </a:p>
          <a:p>
            <a:pPr>
              <a:buFontTx/>
              <a:buChar char="-"/>
            </a:pPr>
            <a:r>
              <a:rPr lang="ru-RU" b="1">
                <a:solidFill>
                  <a:srgbClr val="0070C0"/>
                </a:solidFill>
              </a:rPr>
              <a:t> стремиться к воспитанию чувства гуманизма, коллективизма, уважения к старшим, взаимопомощи, чувства такта, отзывчивости, стремление к физическому здоровью и т.д</a:t>
            </a:r>
            <a:r>
              <a:rPr lang="ru-RU" b="1"/>
              <a:t>.</a:t>
            </a:r>
            <a:endParaRPr lang="ru-RU" b="1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00438" y="1857375"/>
            <a:ext cx="5072062" cy="214312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300" name="TextBox 15"/>
          <p:cNvSpPr txBox="1">
            <a:spLocks noChangeArrowheads="1"/>
          </p:cNvSpPr>
          <p:nvPr/>
        </p:nvSpPr>
        <p:spPr bwMode="auto">
          <a:xfrm>
            <a:off x="3643313" y="1857375"/>
            <a:ext cx="48577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способствует воспитанию положительного отношения к знаниям, к процессу учения; формированию идей, взглядов, убеждений,</a:t>
            </a:r>
            <a:br>
              <a:rPr lang="ru-RU"/>
            </a:br>
            <a:r>
              <a:rPr lang="ru-RU"/>
              <a:t> качеств личности, оценки, самооценки и самостоятельности; приобретению опыта адекватного поведения в любом обществе.</a:t>
            </a: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500034" y="5857892"/>
            <a:ext cx="714380" cy="642942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75" y="1928813"/>
            <a:ext cx="4857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Технологии</a:t>
            </a:r>
          </a:p>
        </p:txBody>
      </p:sp>
      <p:pic>
        <p:nvPicPr>
          <p:cNvPr id="102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857500"/>
            <a:ext cx="27051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2928938"/>
            <a:ext cx="2543175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88" y="2857500"/>
            <a:ext cx="239236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Технологии</a:t>
            </a: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428596" y="1714488"/>
            <a:ext cx="84056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Основные принципы структурирования учебного материала: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1000100" y="2214554"/>
          <a:ext cx="77153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Технологии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714348" y="1857364"/>
          <a:ext cx="7858180" cy="4133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500034" y="5857892"/>
            <a:ext cx="714380" cy="642942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2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Мотивация</a:t>
            </a:r>
          </a:p>
        </p:txBody>
      </p:sp>
      <p:sp>
        <p:nvSpPr>
          <p:cNvPr id="10" name="Капля 9"/>
          <p:cNvSpPr/>
          <p:nvPr/>
        </p:nvSpPr>
        <p:spPr>
          <a:xfrm rot="16200000">
            <a:off x="38197" y="1676291"/>
            <a:ext cx="1175462" cy="1251856"/>
          </a:xfrm>
          <a:prstGeom prst="teardrop">
            <a:avLst>
              <a:gd name="adj" fmla="val 95364"/>
            </a:avLst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142976" y="1785926"/>
            <a:ext cx="4214842" cy="71438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Познавательные интересы</a:t>
            </a:r>
          </a:p>
        </p:txBody>
      </p:sp>
      <p:sp>
        <p:nvSpPr>
          <p:cNvPr id="13" name="Овал 12"/>
          <p:cNvSpPr/>
          <p:nvPr/>
        </p:nvSpPr>
        <p:spPr>
          <a:xfrm rot="1110019">
            <a:off x="990618" y="2785400"/>
            <a:ext cx="3895965" cy="76773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Овладение знаниями</a:t>
            </a:r>
          </a:p>
        </p:txBody>
      </p:sp>
      <p:sp>
        <p:nvSpPr>
          <p:cNvPr id="14" name="Овал 13"/>
          <p:cNvSpPr/>
          <p:nvPr/>
        </p:nvSpPr>
        <p:spPr>
          <a:xfrm rot="2621074">
            <a:off x="200561" y="3723461"/>
            <a:ext cx="3898415" cy="75867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Овладение умениями</a:t>
            </a:r>
          </a:p>
        </p:txBody>
      </p:sp>
      <p:sp>
        <p:nvSpPr>
          <p:cNvPr id="15" name="Овал 14"/>
          <p:cNvSpPr/>
          <p:nvPr/>
        </p:nvSpPr>
        <p:spPr>
          <a:xfrm rot="4506352">
            <a:off x="-960124" y="4114812"/>
            <a:ext cx="3309821" cy="72830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Овладение навыками</a:t>
            </a:r>
          </a:p>
        </p:txBody>
      </p:sp>
      <p:sp>
        <p:nvSpPr>
          <p:cNvPr id="16" name="Капля 15"/>
          <p:cNvSpPr/>
          <p:nvPr/>
        </p:nvSpPr>
        <p:spPr>
          <a:xfrm rot="5400000">
            <a:off x="7930373" y="5613509"/>
            <a:ext cx="1175462" cy="1251856"/>
          </a:xfrm>
          <a:prstGeom prst="teardrop">
            <a:avLst>
              <a:gd name="adj" fmla="val 95364"/>
            </a:avLst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215900" h="95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 rot="4313765">
            <a:off x="6168970" y="3344049"/>
            <a:ext cx="3909006" cy="86940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Положительная оценка</a:t>
            </a:r>
          </a:p>
        </p:txBody>
      </p:sp>
      <p:sp>
        <p:nvSpPr>
          <p:cNvPr id="18" name="Овал 17"/>
          <p:cNvSpPr/>
          <p:nvPr/>
        </p:nvSpPr>
        <p:spPr>
          <a:xfrm rot="788930">
            <a:off x="3601986" y="5267426"/>
            <a:ext cx="4388886" cy="897513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Желание повысить свой престиж</a:t>
            </a:r>
          </a:p>
        </p:txBody>
      </p:sp>
      <p:sp>
        <p:nvSpPr>
          <p:cNvPr id="19" name="Овал 18"/>
          <p:cNvSpPr/>
          <p:nvPr/>
        </p:nvSpPr>
        <p:spPr>
          <a:xfrm rot="2802717">
            <a:off x="4617673" y="3817203"/>
            <a:ext cx="4180752" cy="86827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Одобрение окружающих</a:t>
            </a:r>
          </a:p>
        </p:txBody>
      </p:sp>
      <p:sp>
        <p:nvSpPr>
          <p:cNvPr id="14370" name="TextBox 19"/>
          <p:cNvSpPr txBox="1">
            <a:spLocks noChangeArrowheads="1"/>
          </p:cNvSpPr>
          <p:nvPr/>
        </p:nvSpPr>
        <p:spPr bwMode="auto">
          <a:xfrm>
            <a:off x="-71438" y="2000250"/>
            <a:ext cx="142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>
                <a:solidFill>
                  <a:srgbClr val="C00000"/>
                </a:solidFill>
              </a:rPr>
              <a:t>Учебная </a:t>
            </a:r>
            <a:br>
              <a:rPr lang="ru-RU" sz="1400" b="1">
                <a:solidFill>
                  <a:srgbClr val="C00000"/>
                </a:solidFill>
              </a:rPr>
            </a:br>
            <a:r>
              <a:rPr lang="ru-RU" sz="1400" b="1">
                <a:solidFill>
                  <a:srgbClr val="C00000"/>
                </a:solidFill>
              </a:rPr>
              <a:t>деятельность</a:t>
            </a:r>
          </a:p>
        </p:txBody>
      </p:sp>
      <p:sp>
        <p:nvSpPr>
          <p:cNvPr id="14371" name="TextBox 20"/>
          <p:cNvSpPr txBox="1">
            <a:spLocks noChangeArrowheads="1"/>
          </p:cNvSpPr>
          <p:nvPr/>
        </p:nvSpPr>
        <p:spPr bwMode="auto">
          <a:xfrm>
            <a:off x="7989888" y="6072188"/>
            <a:ext cx="1074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Социум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0" grpId="0"/>
      <p:bldP spid="143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5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1" name="Рисунок 6" descr="буря на море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0"/>
            <a:ext cx="2928938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7" descr="волшебник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3000375"/>
            <a:ext cx="292893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9" descr="пустыня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3600" y="3571875"/>
            <a:ext cx="439896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28688" y="2786063"/>
            <a:ext cx="5270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itchFamily="34" charset="0"/>
                <a:cs typeface="Arial" pitchFamily="34" charset="0"/>
              </a:rPr>
              <a:t>1</a:t>
            </a:r>
          </a:p>
        </p:txBody>
      </p:sp>
      <p:sp>
        <p:nvSpPr>
          <p:cNvPr id="17415" name="TextBox 7"/>
          <p:cNvSpPr txBox="1">
            <a:spLocks noChangeArrowheads="1"/>
          </p:cNvSpPr>
          <p:nvPr/>
        </p:nvSpPr>
        <p:spPr bwMode="auto">
          <a:xfrm>
            <a:off x="7715250" y="2428875"/>
            <a:ext cx="527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92D05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17416" name="TextBox 8"/>
          <p:cNvSpPr txBox="1">
            <a:spLocks noChangeArrowheads="1"/>
          </p:cNvSpPr>
          <p:nvPr/>
        </p:nvSpPr>
        <p:spPr bwMode="auto">
          <a:xfrm>
            <a:off x="1071563" y="5929313"/>
            <a:ext cx="527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FF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17417" name="TextBox 9"/>
          <p:cNvSpPr txBox="1">
            <a:spLocks noChangeArrowheads="1"/>
          </p:cNvSpPr>
          <p:nvPr/>
        </p:nvSpPr>
        <p:spPr bwMode="auto">
          <a:xfrm>
            <a:off x="7715250" y="5929313"/>
            <a:ext cx="527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Arial Black" pitchFamily="34" charset="0"/>
              </a:rPr>
              <a:t>4</a:t>
            </a:r>
          </a:p>
        </p:txBody>
      </p:sp>
      <p:pic>
        <p:nvPicPr>
          <p:cNvPr id="17418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3988" y="0"/>
            <a:ext cx="45370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2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Мотивация обучения</a:t>
            </a:r>
          </a:p>
        </p:txBody>
      </p:sp>
      <p:sp>
        <p:nvSpPr>
          <p:cNvPr id="9" name="Стрелка влево 8">
            <a:hlinkClick r:id="rId3" action="ppaction://hlinksldjump"/>
          </p:cNvPr>
          <p:cNvSpPr/>
          <p:nvPr/>
        </p:nvSpPr>
        <p:spPr>
          <a:xfrm>
            <a:off x="7929586" y="6000768"/>
            <a:ext cx="714380" cy="642942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9" name="TextBox 21"/>
          <p:cNvSpPr txBox="1">
            <a:spLocks noChangeArrowheads="1"/>
          </p:cNvSpPr>
          <p:nvPr/>
        </p:nvSpPr>
        <p:spPr bwMode="auto">
          <a:xfrm>
            <a:off x="6215063" y="1785938"/>
            <a:ext cx="2816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1"/>
                </a:solidFill>
              </a:rPr>
              <a:t>Поощрение учащихся. </a:t>
            </a:r>
          </a:p>
        </p:txBody>
      </p:sp>
      <p:sp>
        <p:nvSpPr>
          <p:cNvPr id="18440" name="TextBox 22"/>
          <p:cNvSpPr txBox="1">
            <a:spLocks noChangeArrowheads="1"/>
          </p:cNvSpPr>
          <p:nvPr/>
        </p:nvSpPr>
        <p:spPr bwMode="auto">
          <a:xfrm>
            <a:off x="0" y="4500563"/>
            <a:ext cx="1785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chemeClr val="accent1"/>
                </a:solidFill>
              </a:rPr>
              <a:t>Проведение опытов </a:t>
            </a:r>
          </a:p>
        </p:txBody>
      </p:sp>
      <p:sp>
        <p:nvSpPr>
          <p:cNvPr id="18441" name="TextBox 23"/>
          <p:cNvSpPr txBox="1">
            <a:spLocks noChangeArrowheads="1"/>
          </p:cNvSpPr>
          <p:nvPr/>
        </p:nvSpPr>
        <p:spPr bwMode="auto">
          <a:xfrm>
            <a:off x="4429125" y="2143125"/>
            <a:ext cx="2714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chemeClr val="accent1"/>
                </a:solidFill>
              </a:rPr>
              <a:t>Экскурсы</a:t>
            </a:r>
            <a:br>
              <a:rPr lang="ru-RU" b="1">
                <a:solidFill>
                  <a:schemeClr val="accent1"/>
                </a:solidFill>
              </a:rPr>
            </a:br>
            <a:r>
              <a:rPr lang="ru-RU" b="1">
                <a:solidFill>
                  <a:schemeClr val="accent1"/>
                </a:solidFill>
              </a:rPr>
              <a:t> в историю явления</a:t>
            </a:r>
          </a:p>
        </p:txBody>
      </p:sp>
      <p:sp>
        <p:nvSpPr>
          <p:cNvPr id="18442" name="TextBox 24"/>
          <p:cNvSpPr txBox="1">
            <a:spLocks noChangeArrowheads="1"/>
          </p:cNvSpPr>
          <p:nvPr/>
        </p:nvSpPr>
        <p:spPr bwMode="auto">
          <a:xfrm>
            <a:off x="928688" y="3357563"/>
            <a:ext cx="3500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chemeClr val="accent1"/>
                </a:solidFill>
              </a:rPr>
              <a:t>Использование интерактивных технологий</a:t>
            </a:r>
          </a:p>
        </p:txBody>
      </p:sp>
      <p:sp>
        <p:nvSpPr>
          <p:cNvPr id="18443" name="TextBox 25"/>
          <p:cNvSpPr txBox="1">
            <a:spLocks noChangeArrowheads="1"/>
          </p:cNvSpPr>
          <p:nvPr/>
        </p:nvSpPr>
        <p:spPr bwMode="auto">
          <a:xfrm>
            <a:off x="0" y="3929063"/>
            <a:ext cx="32146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chemeClr val="accent1"/>
                </a:solidFill>
              </a:rPr>
              <a:t>Распространение своего энтузиазма на учащихся </a:t>
            </a:r>
          </a:p>
        </p:txBody>
      </p:sp>
      <p:sp>
        <p:nvSpPr>
          <p:cNvPr id="18444" name="TextBox 26"/>
          <p:cNvSpPr txBox="1">
            <a:spLocks noChangeArrowheads="1"/>
          </p:cNvSpPr>
          <p:nvPr/>
        </p:nvSpPr>
        <p:spPr bwMode="auto">
          <a:xfrm>
            <a:off x="2500313" y="2714625"/>
            <a:ext cx="3357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chemeClr val="accent1"/>
                </a:solidFill>
              </a:rPr>
              <a:t>Награждение и </a:t>
            </a:r>
            <a:br>
              <a:rPr lang="ru-RU" b="1">
                <a:solidFill>
                  <a:schemeClr val="accent1"/>
                </a:solidFill>
              </a:rPr>
            </a:br>
            <a:r>
              <a:rPr lang="ru-RU" b="1">
                <a:solidFill>
                  <a:schemeClr val="accent1"/>
                </a:solidFill>
              </a:rPr>
              <a:t>объявление победителей</a:t>
            </a:r>
          </a:p>
        </p:txBody>
      </p:sp>
      <p:pic>
        <p:nvPicPr>
          <p:cNvPr id="18445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813" y="4643438"/>
            <a:ext cx="1357312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5214938"/>
            <a:ext cx="892175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Полилиния 24"/>
          <p:cNvSpPr/>
          <p:nvPr/>
        </p:nvSpPr>
        <p:spPr>
          <a:xfrm>
            <a:off x="396875" y="2214563"/>
            <a:ext cx="8389938" cy="3656012"/>
          </a:xfrm>
          <a:custGeom>
            <a:avLst/>
            <a:gdLst>
              <a:gd name="connsiteX0" fmla="*/ 13252 w 7938052"/>
              <a:gd name="connsiteY0" fmla="*/ 2743200 h 2743200"/>
              <a:gd name="connsiteX1" fmla="*/ 0 w 7938052"/>
              <a:gd name="connsiteY1" fmla="*/ 2173357 h 2743200"/>
              <a:gd name="connsiteX2" fmla="*/ 1391478 w 7938052"/>
              <a:gd name="connsiteY2" fmla="*/ 2160104 h 2743200"/>
              <a:gd name="connsiteX3" fmla="*/ 1391478 w 7938052"/>
              <a:gd name="connsiteY3" fmla="*/ 1775791 h 2743200"/>
              <a:gd name="connsiteX4" fmla="*/ 2703444 w 7938052"/>
              <a:gd name="connsiteY4" fmla="*/ 1789044 h 2743200"/>
              <a:gd name="connsiteX5" fmla="*/ 2690192 w 7938052"/>
              <a:gd name="connsiteY5" fmla="*/ 1364974 h 2743200"/>
              <a:gd name="connsiteX6" fmla="*/ 3922644 w 7938052"/>
              <a:gd name="connsiteY6" fmla="*/ 1391478 h 2743200"/>
              <a:gd name="connsiteX7" fmla="*/ 3935896 w 7938052"/>
              <a:gd name="connsiteY7" fmla="*/ 887896 h 2743200"/>
              <a:gd name="connsiteX8" fmla="*/ 5274365 w 7938052"/>
              <a:gd name="connsiteY8" fmla="*/ 914400 h 2743200"/>
              <a:gd name="connsiteX9" fmla="*/ 5287618 w 7938052"/>
              <a:gd name="connsiteY9" fmla="*/ 437322 h 2743200"/>
              <a:gd name="connsiteX10" fmla="*/ 6612835 w 7938052"/>
              <a:gd name="connsiteY10" fmla="*/ 410817 h 2743200"/>
              <a:gd name="connsiteX11" fmla="*/ 6599583 w 7938052"/>
              <a:gd name="connsiteY11" fmla="*/ 0 h 2743200"/>
              <a:gd name="connsiteX12" fmla="*/ 7938052 w 7938052"/>
              <a:gd name="connsiteY12" fmla="*/ 13252 h 2743200"/>
              <a:gd name="connsiteX13" fmla="*/ 7938052 w 7938052"/>
              <a:gd name="connsiteY13" fmla="*/ 13252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938052" h="2743200">
                <a:moveTo>
                  <a:pt x="13252" y="2743200"/>
                </a:moveTo>
                <a:lnTo>
                  <a:pt x="0" y="2173357"/>
                </a:lnTo>
                <a:lnTo>
                  <a:pt x="1391478" y="2160104"/>
                </a:lnTo>
                <a:lnTo>
                  <a:pt x="1391478" y="1775791"/>
                </a:lnTo>
                <a:lnTo>
                  <a:pt x="2703444" y="1789044"/>
                </a:lnTo>
                <a:lnTo>
                  <a:pt x="2690192" y="1364974"/>
                </a:lnTo>
                <a:lnTo>
                  <a:pt x="3922644" y="1391478"/>
                </a:lnTo>
                <a:lnTo>
                  <a:pt x="3935896" y="887896"/>
                </a:lnTo>
                <a:lnTo>
                  <a:pt x="5274365" y="914400"/>
                </a:lnTo>
                <a:lnTo>
                  <a:pt x="5287618" y="437322"/>
                </a:lnTo>
                <a:lnTo>
                  <a:pt x="6612835" y="410817"/>
                </a:lnTo>
                <a:lnTo>
                  <a:pt x="6599583" y="0"/>
                </a:lnTo>
                <a:lnTo>
                  <a:pt x="7938052" y="13252"/>
                </a:lnTo>
                <a:lnTo>
                  <a:pt x="7938052" y="13252"/>
                </a:lnTo>
              </a:path>
            </a:pathLst>
          </a:cu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8448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25" y="2857500"/>
            <a:ext cx="1838325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9" name="Picture 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3" y="3509963"/>
            <a:ext cx="1357312" cy="149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0" name="Picture 2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43813" y="2286000"/>
            <a:ext cx="110966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1" name="Picture 2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7563" y="4143375"/>
            <a:ext cx="1476375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2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Стили педагогического общения</a:t>
            </a:r>
          </a:p>
        </p:txBody>
      </p:sp>
      <p:sp>
        <p:nvSpPr>
          <p:cNvPr id="19460" name="TextBox 19"/>
          <p:cNvSpPr txBox="1">
            <a:spLocks noChangeArrowheads="1"/>
          </p:cNvSpPr>
          <p:nvPr/>
        </p:nvSpPr>
        <p:spPr bwMode="auto">
          <a:xfrm>
            <a:off x="-71438" y="2000250"/>
            <a:ext cx="1250951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chemeClr val="bg1"/>
                </a:solidFill>
              </a:rPr>
              <a:t>Учебная </a:t>
            </a:r>
            <a:br>
              <a:rPr lang="ru-RU" sz="1200" b="1">
                <a:solidFill>
                  <a:schemeClr val="bg1"/>
                </a:solidFill>
              </a:rPr>
            </a:br>
            <a:r>
              <a:rPr lang="ru-RU" sz="1200" b="1">
                <a:solidFill>
                  <a:schemeClr val="bg1"/>
                </a:solidFill>
              </a:rPr>
              <a:t>деятельность</a:t>
            </a:r>
          </a:p>
        </p:txBody>
      </p:sp>
      <p:sp>
        <p:nvSpPr>
          <p:cNvPr id="19461" name="TextBox 20"/>
          <p:cNvSpPr txBox="1">
            <a:spLocks noChangeArrowheads="1"/>
          </p:cNvSpPr>
          <p:nvPr/>
        </p:nvSpPr>
        <p:spPr bwMode="auto">
          <a:xfrm>
            <a:off x="7989888" y="6072188"/>
            <a:ext cx="1011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Социум</a:t>
            </a:r>
          </a:p>
        </p:txBody>
      </p:sp>
      <p:sp>
        <p:nvSpPr>
          <p:cNvPr id="16393" name="TextBox 21"/>
          <p:cNvSpPr txBox="1">
            <a:spLocks noChangeArrowheads="1"/>
          </p:cNvSpPr>
          <p:nvPr/>
        </p:nvSpPr>
        <p:spPr bwMode="auto">
          <a:xfrm>
            <a:off x="2143125" y="2143125"/>
            <a:ext cx="5946775" cy="6461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Общение на основе высоких профессиональных </a:t>
            </a:r>
          </a:p>
          <a:p>
            <a:pPr>
              <a:defRPr/>
            </a:pPr>
            <a:r>
              <a:rPr lang="ru-RU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установок педагога</a:t>
            </a:r>
          </a:p>
        </p:txBody>
      </p:sp>
      <p:pic>
        <p:nvPicPr>
          <p:cNvPr id="16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13" y="2786063"/>
            <a:ext cx="1785937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14500"/>
            <a:ext cx="2143125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313" y="4572000"/>
            <a:ext cx="2395537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7" name="TextBox 24"/>
          <p:cNvSpPr txBox="1">
            <a:spLocks noChangeArrowheads="1"/>
          </p:cNvSpPr>
          <p:nvPr/>
        </p:nvSpPr>
        <p:spPr bwMode="auto">
          <a:xfrm>
            <a:off x="5357813" y="5429250"/>
            <a:ext cx="2805112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Общение-устрашение</a:t>
            </a:r>
          </a:p>
        </p:txBody>
      </p:sp>
      <p:sp>
        <p:nvSpPr>
          <p:cNvPr id="16398" name="TextBox 22"/>
          <p:cNvSpPr txBox="1">
            <a:spLocks noChangeArrowheads="1"/>
          </p:cNvSpPr>
          <p:nvPr/>
        </p:nvSpPr>
        <p:spPr bwMode="auto">
          <a:xfrm>
            <a:off x="1643063" y="3429000"/>
            <a:ext cx="5214937" cy="6461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Общение на основе дружеского </a:t>
            </a:r>
          </a:p>
          <a:p>
            <a:pPr algn="r">
              <a:defRPr/>
            </a:pPr>
            <a:r>
              <a:rPr lang="ru-RU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расположения. Избегайте панибратства!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32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6" presetClass="entr" presetSubtype="3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animBg="1"/>
      <p:bldP spid="16397" grpId="0" animBg="1"/>
      <p:bldP spid="1639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2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Стили педагогического общения</a:t>
            </a:r>
          </a:p>
        </p:txBody>
      </p:sp>
      <p:sp>
        <p:nvSpPr>
          <p:cNvPr id="9" name="Стрелка влево 8">
            <a:hlinkClick r:id="rId3" action="ppaction://hlinksldjump"/>
          </p:cNvPr>
          <p:cNvSpPr/>
          <p:nvPr/>
        </p:nvSpPr>
        <p:spPr>
          <a:xfrm>
            <a:off x="500034" y="5857892"/>
            <a:ext cx="714380" cy="642942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7" name="TextBox 19"/>
          <p:cNvSpPr txBox="1">
            <a:spLocks noChangeArrowheads="1"/>
          </p:cNvSpPr>
          <p:nvPr/>
        </p:nvSpPr>
        <p:spPr bwMode="auto">
          <a:xfrm>
            <a:off x="-71438" y="2000250"/>
            <a:ext cx="1250951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chemeClr val="bg1"/>
                </a:solidFill>
              </a:rPr>
              <a:t>Учебная </a:t>
            </a:r>
            <a:br>
              <a:rPr lang="ru-RU" sz="1200" b="1">
                <a:solidFill>
                  <a:schemeClr val="bg1"/>
                </a:solidFill>
              </a:rPr>
            </a:br>
            <a:r>
              <a:rPr lang="ru-RU" sz="1200" b="1">
                <a:solidFill>
                  <a:schemeClr val="bg1"/>
                </a:solidFill>
              </a:rPr>
              <a:t>деятельность</a:t>
            </a:r>
          </a:p>
        </p:txBody>
      </p:sp>
      <p:sp>
        <p:nvSpPr>
          <p:cNvPr id="20488" name="TextBox 20"/>
          <p:cNvSpPr txBox="1">
            <a:spLocks noChangeArrowheads="1"/>
          </p:cNvSpPr>
          <p:nvPr/>
        </p:nvSpPr>
        <p:spPr bwMode="auto">
          <a:xfrm>
            <a:off x="7989888" y="6072188"/>
            <a:ext cx="1011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Социум</a:t>
            </a:r>
          </a:p>
        </p:txBody>
      </p:sp>
      <p:sp>
        <p:nvSpPr>
          <p:cNvPr id="17417" name="TextBox 26"/>
          <p:cNvSpPr txBox="1">
            <a:spLocks noChangeArrowheads="1"/>
          </p:cNvSpPr>
          <p:nvPr/>
        </p:nvSpPr>
        <p:spPr bwMode="auto">
          <a:xfrm>
            <a:off x="3786188" y="5572125"/>
            <a:ext cx="2852737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Общение-заигрывание</a:t>
            </a:r>
          </a:p>
        </p:txBody>
      </p:sp>
      <p:pic>
        <p:nvPicPr>
          <p:cNvPr id="17418" name="Picture 2" descr="C:\Users\марина\Desktop\семинар2\юмор..!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928813"/>
            <a:ext cx="5572125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4621213"/>
            <a:ext cx="1143000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TextBox 23"/>
          <p:cNvSpPr txBox="1">
            <a:spLocks noChangeArrowheads="1"/>
          </p:cNvSpPr>
          <p:nvPr/>
        </p:nvSpPr>
        <p:spPr bwMode="auto">
          <a:xfrm>
            <a:off x="6215063" y="2643188"/>
            <a:ext cx="2706687" cy="369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Общение-дистанция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animBg="1"/>
      <p:bldP spid="174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Цели  и  задачи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2214563"/>
            <a:ext cx="7929562" cy="40624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2"/>
                </a:solidFill>
                <a:latin typeface="Arial Black" pitchFamily="34" charset="0"/>
                <a:cs typeface="Arial" pitchFamily="34" charset="0"/>
              </a:rPr>
              <a:t>Цели: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Повышение уровня профессионального мастерства педагога, развитие творческих способностей и 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креативного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мышления при подготовке к уроку.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Изучение педагогами основных критериев современного урока, требований к нему.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Повышение  профессиональной компетентности педагога в области теории и практики современного урока.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Выявление существующих проблем современного урока и нахождение возможных путей их решения.</a:t>
            </a:r>
          </a:p>
          <a:p>
            <a:pPr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000" dirty="0">
                <a:solidFill>
                  <a:schemeClr val="accent2"/>
                </a:solidFill>
                <a:latin typeface="Arial Black" pitchFamily="34" charset="0"/>
                <a:cs typeface="Arial" pitchFamily="34" charset="0"/>
              </a:rPr>
              <a:t> Задача: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Показать схему построения успешного урока.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2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Педагогический контроль</a:t>
            </a:r>
          </a:p>
        </p:txBody>
      </p:sp>
      <p:sp>
        <p:nvSpPr>
          <p:cNvPr id="21508" name="TextBox 19"/>
          <p:cNvSpPr txBox="1">
            <a:spLocks noChangeArrowheads="1"/>
          </p:cNvSpPr>
          <p:nvPr/>
        </p:nvSpPr>
        <p:spPr bwMode="auto">
          <a:xfrm>
            <a:off x="-71438" y="2000250"/>
            <a:ext cx="1250951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chemeClr val="bg1"/>
                </a:solidFill>
              </a:rPr>
              <a:t>Учебная </a:t>
            </a:r>
            <a:br>
              <a:rPr lang="ru-RU" sz="1200" b="1">
                <a:solidFill>
                  <a:schemeClr val="bg1"/>
                </a:solidFill>
              </a:rPr>
            </a:br>
            <a:r>
              <a:rPr lang="ru-RU" sz="1200" b="1">
                <a:solidFill>
                  <a:schemeClr val="bg1"/>
                </a:solidFill>
              </a:rPr>
              <a:t>деятельность</a:t>
            </a:r>
          </a:p>
        </p:txBody>
      </p:sp>
      <p:sp>
        <p:nvSpPr>
          <p:cNvPr id="21509" name="TextBox 20"/>
          <p:cNvSpPr txBox="1">
            <a:spLocks noChangeArrowheads="1"/>
          </p:cNvSpPr>
          <p:nvPr/>
        </p:nvSpPr>
        <p:spPr bwMode="auto">
          <a:xfrm>
            <a:off x="7989888" y="6072188"/>
            <a:ext cx="1011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Социум</a:t>
            </a:r>
          </a:p>
        </p:txBody>
      </p:sp>
      <p:sp>
        <p:nvSpPr>
          <p:cNvPr id="13" name="Куб 12"/>
          <p:cNvSpPr/>
          <p:nvPr/>
        </p:nvSpPr>
        <p:spPr>
          <a:xfrm>
            <a:off x="2000232" y="4714884"/>
            <a:ext cx="4857784" cy="1785950"/>
          </a:xfrm>
          <a:prstGeom prst="cub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ОБЪЕКТИВНОСТЬ</a:t>
            </a:r>
          </a:p>
        </p:txBody>
      </p:sp>
      <p:sp>
        <p:nvSpPr>
          <p:cNvPr id="14" name="Куб 13"/>
          <p:cNvSpPr/>
          <p:nvPr/>
        </p:nvSpPr>
        <p:spPr>
          <a:xfrm>
            <a:off x="1142976" y="3500438"/>
            <a:ext cx="4429156" cy="1571636"/>
          </a:xfrm>
          <a:prstGeom prst="cub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СИСТЕМАТИЧНОСТЬ</a:t>
            </a:r>
          </a:p>
        </p:txBody>
      </p:sp>
      <p:sp>
        <p:nvSpPr>
          <p:cNvPr id="15" name="Куб 14"/>
          <p:cNvSpPr/>
          <p:nvPr/>
        </p:nvSpPr>
        <p:spPr>
          <a:xfrm>
            <a:off x="2714612" y="2571744"/>
            <a:ext cx="4500594" cy="1357322"/>
          </a:xfrm>
          <a:prstGeom prst="cub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/>
              <a:t>НАГЛЯДНОСТЬ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57290" y="1785926"/>
            <a:ext cx="663079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Основополагающие принципы: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2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Педагогический контроль</a:t>
            </a:r>
          </a:p>
        </p:txBody>
      </p:sp>
      <p:sp>
        <p:nvSpPr>
          <p:cNvPr id="9" name="Стрелка влево 8">
            <a:hlinkClick r:id="rId3" action="ppaction://hlinksldjump"/>
          </p:cNvPr>
          <p:cNvSpPr/>
          <p:nvPr/>
        </p:nvSpPr>
        <p:spPr>
          <a:xfrm>
            <a:off x="500034" y="6000768"/>
            <a:ext cx="714380" cy="642942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535" name="TextBox 19"/>
          <p:cNvSpPr txBox="1">
            <a:spLocks noChangeArrowheads="1"/>
          </p:cNvSpPr>
          <p:nvPr/>
        </p:nvSpPr>
        <p:spPr bwMode="auto">
          <a:xfrm>
            <a:off x="-71438" y="2000250"/>
            <a:ext cx="1250951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chemeClr val="bg1"/>
                </a:solidFill>
              </a:rPr>
              <a:t>Учебная </a:t>
            </a:r>
            <a:br>
              <a:rPr lang="ru-RU" sz="1200" b="1">
                <a:solidFill>
                  <a:schemeClr val="bg1"/>
                </a:solidFill>
              </a:rPr>
            </a:br>
            <a:r>
              <a:rPr lang="ru-RU" sz="1200" b="1">
                <a:solidFill>
                  <a:schemeClr val="bg1"/>
                </a:solidFill>
              </a:rPr>
              <a:t>деятельность</a:t>
            </a:r>
          </a:p>
        </p:txBody>
      </p:sp>
      <p:sp>
        <p:nvSpPr>
          <p:cNvPr id="22536" name="TextBox 20"/>
          <p:cNvSpPr txBox="1">
            <a:spLocks noChangeArrowheads="1"/>
          </p:cNvSpPr>
          <p:nvPr/>
        </p:nvSpPr>
        <p:spPr bwMode="auto">
          <a:xfrm>
            <a:off x="7989888" y="6072188"/>
            <a:ext cx="1011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Социум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57290" y="1785926"/>
            <a:ext cx="3484095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Виды контроля: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42938" y="2500313"/>
            <a:ext cx="2428875" cy="42862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ВХОДНОЙ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2938" y="3929063"/>
            <a:ext cx="2428875" cy="4286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ТЕКУЩИЙ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42938" y="5500688"/>
            <a:ext cx="2428875" cy="42862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ИТОГОВЫЙ</a:t>
            </a:r>
          </a:p>
        </p:txBody>
      </p:sp>
      <p:sp>
        <p:nvSpPr>
          <p:cNvPr id="19" name="Овальная выноска 18"/>
          <p:cNvSpPr/>
          <p:nvPr/>
        </p:nvSpPr>
        <p:spPr>
          <a:xfrm>
            <a:off x="4286250" y="3500447"/>
            <a:ext cx="4143375" cy="1357313"/>
          </a:xfrm>
          <a:prstGeom prst="wedgeEllipseCallout">
            <a:avLst>
              <a:gd name="adj1" fmla="val -77011"/>
              <a:gd name="adj2" fmla="val -360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/>
              <a:t>Проверка знаний, </a:t>
            </a:r>
            <a:br>
              <a:rPr lang="ru-RU" b="1" i="1" dirty="0"/>
            </a:br>
            <a:r>
              <a:rPr lang="ru-RU" b="1" i="1" dirty="0"/>
              <a:t>умений по теме. Несет обучающую функцию</a:t>
            </a:r>
            <a:r>
              <a:rPr lang="ru-RU" dirty="0"/>
              <a:t>.</a:t>
            </a:r>
          </a:p>
        </p:txBody>
      </p:sp>
      <p:sp>
        <p:nvSpPr>
          <p:cNvPr id="22" name="Овальная выноска 21"/>
          <p:cNvSpPr/>
          <p:nvPr/>
        </p:nvSpPr>
        <p:spPr>
          <a:xfrm>
            <a:off x="4214813" y="2143117"/>
            <a:ext cx="4214812" cy="1071572"/>
          </a:xfrm>
          <a:prstGeom prst="wedgeEllipseCallout">
            <a:avLst>
              <a:gd name="adj1" fmla="val -76099"/>
              <a:gd name="adj2" fmla="val 129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/>
              <a:t>Выявление уровня знаний.  Выполняет функцию диагностики</a:t>
            </a:r>
          </a:p>
        </p:txBody>
      </p:sp>
      <p:sp>
        <p:nvSpPr>
          <p:cNvPr id="23" name="Овальная выноска 22"/>
          <p:cNvSpPr/>
          <p:nvPr/>
        </p:nvSpPr>
        <p:spPr>
          <a:xfrm>
            <a:off x="4286250" y="5072093"/>
            <a:ext cx="4357716" cy="1357303"/>
          </a:xfrm>
          <a:prstGeom prst="wedgeEllipseCallout">
            <a:avLst>
              <a:gd name="adj1" fmla="val -77011"/>
              <a:gd name="adj2" fmla="val -3603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/>
              <a:t>Систематизация знаний </a:t>
            </a:r>
            <a:br>
              <a:rPr lang="ru-RU" b="1" i="1" dirty="0"/>
            </a:br>
            <a:r>
              <a:rPr lang="ru-RU" b="1" i="1" dirty="0"/>
              <a:t>за семестр, курс обучения.  Выполняет функцию контроля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endParaRPr lang="ru-RU" sz="3200" smtClean="0">
              <a:solidFill>
                <a:srgbClr val="953735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9" name="Стрелка влево 8">
            <a:hlinkClick r:id="rId3" action="ppaction://hlinksldjump"/>
          </p:cNvPr>
          <p:cNvSpPr/>
          <p:nvPr/>
        </p:nvSpPr>
        <p:spPr>
          <a:xfrm>
            <a:off x="500034" y="5857892"/>
            <a:ext cx="714380" cy="642942"/>
          </a:xfrm>
          <a:prstGeom prst="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59" name="TextBox 19"/>
          <p:cNvSpPr txBox="1">
            <a:spLocks noChangeArrowheads="1"/>
          </p:cNvSpPr>
          <p:nvPr/>
        </p:nvSpPr>
        <p:spPr bwMode="auto">
          <a:xfrm>
            <a:off x="-71438" y="2000250"/>
            <a:ext cx="1250951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chemeClr val="bg1"/>
                </a:solidFill>
              </a:rPr>
              <a:t>Учебная </a:t>
            </a:r>
            <a:br>
              <a:rPr lang="ru-RU" sz="1200" b="1">
                <a:solidFill>
                  <a:schemeClr val="bg1"/>
                </a:solidFill>
              </a:rPr>
            </a:br>
            <a:r>
              <a:rPr lang="ru-RU" sz="1200" b="1">
                <a:solidFill>
                  <a:schemeClr val="bg1"/>
                </a:solidFill>
              </a:rPr>
              <a:t>деятельность</a:t>
            </a:r>
          </a:p>
        </p:txBody>
      </p:sp>
      <p:sp>
        <p:nvSpPr>
          <p:cNvPr id="23560" name="TextBox 20"/>
          <p:cNvSpPr txBox="1">
            <a:spLocks noChangeArrowheads="1"/>
          </p:cNvSpPr>
          <p:nvPr/>
        </p:nvSpPr>
        <p:spPr bwMode="auto">
          <a:xfrm>
            <a:off x="7989888" y="6072188"/>
            <a:ext cx="1011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Социум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8722" y="1643050"/>
            <a:ext cx="8975278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Составляющие качества знаний учащихся:</a:t>
            </a:r>
          </a:p>
        </p:txBody>
      </p:sp>
      <p:sp>
        <p:nvSpPr>
          <p:cNvPr id="10" name="Блок-схема: ручное управление 9"/>
          <p:cNvSpPr/>
          <p:nvPr/>
        </p:nvSpPr>
        <p:spPr>
          <a:xfrm>
            <a:off x="357188" y="2571750"/>
            <a:ext cx="8429625" cy="3786188"/>
          </a:xfrm>
          <a:prstGeom prst="flowChartManualOperatio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28688" y="2997200"/>
            <a:ext cx="73247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УРОВЕНЬ ИНДИВИДУАЛЬНЫХ ОСОБЕННОСТЕЙ УЧАЩЕГОСЯ</a:t>
            </a:r>
          </a:p>
          <a:p>
            <a:pPr algn="ctr"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(ИНТЕРЕСЫ, МОТИВЫ, СКЛОННОСТИ, ЗДОРОВЬЕ)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857500" y="5916613"/>
            <a:ext cx="3702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Arial Black" pitchFamily="34" charset="0"/>
              </a:rPr>
              <a:t>УРОВЕНЬ ПРЕПОДАВАНИЯ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74800" y="4916488"/>
            <a:ext cx="606901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700" b="1">
                <a:solidFill>
                  <a:srgbClr val="FF0000"/>
                </a:solidFill>
              </a:rPr>
              <a:t>УРОВЕНЬ ВНЕУРОЧНОЙ ВОСПИТАТЕЛЬНОЙ РАБОТЫ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43063" y="5283200"/>
            <a:ext cx="578643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УРОВЕНЬ СФОРМИРОВАННОСТИ ОБЩИХ</a:t>
            </a:r>
          </a:p>
          <a:p>
            <a:pPr algn="ctr"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СПЕЦИАЛЬНЫХ УМЕНИЙ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093788" y="3640138"/>
            <a:ext cx="67643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 i="1">
                <a:solidFill>
                  <a:srgbClr val="0070C0"/>
                </a:solidFill>
              </a:rPr>
              <a:t>СОСТОЯНИЕ УЧЕБНО-МЕТОДИЧЕСКОГО ОБЕСПЕЧЕНИЯ</a:t>
            </a:r>
          </a:p>
          <a:p>
            <a:pPr algn="ctr"/>
            <a:r>
              <a:rPr lang="ru-RU" b="1" i="1">
                <a:solidFill>
                  <a:srgbClr val="0070C0"/>
                </a:solidFill>
              </a:rPr>
              <a:t>ПРОЦЕССА ОБУЧЕНИЯ (КМО)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071563" y="4286250"/>
            <a:ext cx="6929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7030A0"/>
                </a:solidFill>
              </a:rPr>
              <a:t>СОСТОЯНИЕ СЛОЖИВШЕЙСЯ СИСТЕМЫ ОЦЕНИВАНИЯ ЗНАНИЙ УЧАЩИХСЯ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357313" y="2354263"/>
            <a:ext cx="6489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 i="1">
                <a:solidFill>
                  <a:srgbClr val="C00000"/>
                </a:solidFill>
              </a:rPr>
              <a:t>СОСТОЯНИЕ ВНЕШНЕГО ВЛИЯНИЯ </a:t>
            </a:r>
          </a:p>
          <a:p>
            <a:pPr algn="ctr"/>
            <a:r>
              <a:rPr lang="ru-RU" b="1" i="1">
                <a:solidFill>
                  <a:srgbClr val="C00000"/>
                </a:solidFill>
              </a:rPr>
              <a:t>(СЕМЬЯ, СРЕДСТВА МАССОВОЙ ИНФОРМАЦИИ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2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28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76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96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520"/>
                            </p:stCondLst>
                            <p:childTnLst>
                              <p:par>
                                <p:cTn id="53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/>
      <p:bldP spid="12" grpId="0"/>
      <p:bldP spid="13" grpId="0"/>
      <p:bldP spid="14" grpId="0"/>
      <p:bldP spid="15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5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706563"/>
            <a:ext cx="5786438" cy="493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85852" y="357166"/>
            <a:ext cx="6744154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Этапы урока продуманы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5786" y="1000108"/>
            <a:ext cx="810029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План-конспект урока написан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2976" y="1785926"/>
            <a:ext cx="7429552" cy="12618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Arial" pitchFamily="34" charset="0"/>
              </a:rPr>
              <a:t>УДАЧИ В ПРОВЕДЕНИИ</a:t>
            </a:r>
          </a:p>
          <a:p>
            <a:pPr algn="ctr">
              <a:defRPr/>
            </a:pPr>
            <a:r>
              <a:rPr lang="ru-RU" sz="3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Arial" pitchFamily="34" charset="0"/>
              </a:rPr>
              <a:t> УРОКА!!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3" name="Заголовок 3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511175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333399"/>
                </a:solidFill>
              </a:rPr>
              <a:t>ЛИТЕРАТУРА:</a:t>
            </a:r>
          </a:p>
        </p:txBody>
      </p:sp>
      <p:sp>
        <p:nvSpPr>
          <p:cNvPr id="25604" name="Содержимое 4"/>
          <p:cNvSpPr>
            <a:spLocks noGrp="1"/>
          </p:cNvSpPr>
          <p:nvPr>
            <p:ph idx="1"/>
          </p:nvPr>
        </p:nvSpPr>
        <p:spPr>
          <a:xfrm>
            <a:off x="214313" y="714375"/>
            <a:ext cx="8715375" cy="5429250"/>
          </a:xfrm>
        </p:spPr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ru-RU" sz="1800" smtClean="0"/>
              <a:t>Аствацатуров Г.О. Технология целеполагания урока.. Волгоград, издательство «Учитель», 2008.</a:t>
            </a:r>
          </a:p>
          <a:p>
            <a:pPr>
              <a:buFont typeface="Calibri" pitchFamily="34" charset="0"/>
              <a:buAutoNum type="arabicPeriod"/>
            </a:pPr>
            <a:r>
              <a:rPr lang="ru-RU" sz="1800" smtClean="0"/>
              <a:t>Алексеев Н.А. Личностно-ориентированное обучение в школе – Ростов н / Д: Феникс, 2006.-332 с.</a:t>
            </a:r>
          </a:p>
          <a:p>
            <a:pPr>
              <a:buFont typeface="Calibri" pitchFamily="34" charset="0"/>
              <a:buAutoNum type="arabicPeriod"/>
            </a:pPr>
            <a:r>
              <a:rPr lang="ru-RU" sz="1800" smtClean="0"/>
              <a:t>Асмолов А.Г. Личность как предмет психологического исследования. М.: Изд-во МГУ, 2006. 107 с.</a:t>
            </a:r>
          </a:p>
          <a:p>
            <a:pPr>
              <a:buFont typeface="Calibri" pitchFamily="34" charset="0"/>
              <a:buAutoNum type="arabicPeriod"/>
            </a:pPr>
            <a:r>
              <a:rPr lang="ru-RU" sz="1800" smtClean="0"/>
              <a:t>Беспалько В.П. Слагаемые педагогической технологии. – М.: Педагогика1999. 192 с.</a:t>
            </a:r>
          </a:p>
          <a:p>
            <a:pPr>
              <a:buFont typeface="Calibri" pitchFamily="34" charset="0"/>
              <a:buAutoNum type="arabicPeriod"/>
            </a:pPr>
            <a:r>
              <a:rPr lang="ru-RU" sz="1800" smtClean="0"/>
              <a:t>Жук. Н. Личностно-ориентированный урок: технология проведения и оценки// Директор школы. № 2. 2006. – с. 53-57.</a:t>
            </a:r>
          </a:p>
          <a:p>
            <a:pPr>
              <a:buFont typeface="Calibri" pitchFamily="34" charset="0"/>
              <a:buAutoNum type="arabicPeriod"/>
            </a:pPr>
            <a:r>
              <a:rPr lang="ru-RU" sz="1800" smtClean="0"/>
              <a:t>Колеченко. А.К. Энциклопедия педагогических технологий: Пособие для преподавателей. СПб.: КАРО, 2002. -368 с.</a:t>
            </a:r>
          </a:p>
          <a:p>
            <a:pPr>
              <a:buFont typeface="Calibri" pitchFamily="34" charset="0"/>
              <a:buAutoNum type="arabicPeriod"/>
            </a:pPr>
            <a:r>
              <a:rPr lang="ru-RU" sz="1800" smtClean="0"/>
              <a:t>Лукъянова М.И. Теоретико-методологические основы организации урока // Завуч. № 2. 2006. – с. 5-21.</a:t>
            </a:r>
          </a:p>
          <a:p>
            <a:pPr>
              <a:buFont typeface="Calibri" pitchFamily="34" charset="0"/>
              <a:buAutoNum type="arabicPeriod"/>
            </a:pPr>
            <a:r>
              <a:rPr lang="ru-RU" sz="1800" smtClean="0"/>
              <a:t>Селевко Г.К. Традиционная педагогическая технология и ее гуманистическая модернизация. М.: НИИ школьных технологий, 2005. – 144 с.</a:t>
            </a:r>
          </a:p>
          <a:p>
            <a:pPr>
              <a:buFont typeface="Calibri" pitchFamily="34" charset="0"/>
              <a:buAutoNum type="arabicPeriod"/>
            </a:pPr>
            <a:r>
              <a:rPr lang="ru-RU" sz="1800" smtClean="0"/>
              <a:t>Степанов Е.Н., Лузина Л.М. Педагогу о современных подходах и концепциях воспитания. – М. 2005</a:t>
            </a:r>
          </a:p>
          <a:p>
            <a:pPr eaLnBrk="1" hangingPunct="1"/>
            <a:endParaRPr lang="ru-RU" sz="1400" smtClean="0"/>
          </a:p>
          <a:p>
            <a:pPr eaLnBrk="1" hangingPunct="1"/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27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333399"/>
                </a:solidFill>
              </a:rPr>
              <a:t>ИНТЕРНЕТ - ИСТОЧНИКИ</a:t>
            </a:r>
          </a:p>
        </p:txBody>
      </p:sp>
      <p:sp>
        <p:nvSpPr>
          <p:cNvPr id="26628" name="Содержимое 4"/>
          <p:cNvSpPr>
            <a:spLocks noGrp="1"/>
          </p:cNvSpPr>
          <p:nvPr>
            <p:ph idx="1"/>
          </p:nvPr>
        </p:nvSpPr>
        <p:spPr>
          <a:xfrm>
            <a:off x="285750" y="714375"/>
            <a:ext cx="8643938" cy="6000750"/>
          </a:xfrm>
        </p:spPr>
        <p:txBody>
          <a:bodyPr/>
          <a:lstStyle/>
          <a:p>
            <a:pPr eaLnBrk="1" hangingPunct="1"/>
            <a:endParaRPr lang="ru-RU" sz="1400" smtClean="0">
              <a:hlinkClick r:id="rId3"/>
            </a:endParaRPr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3"/>
              </a:rPr>
              <a:t>http://astouch.com/index.php?newsid=139629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4"/>
              </a:rPr>
              <a:t>http://www.sunhome.ru/cards/16990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5"/>
              </a:rPr>
              <a:t>http://mirsovetov.ru/a/housing/family/family-education.html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6"/>
              </a:rPr>
              <a:t>http://wiki.iteach.ru/index.php/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7"/>
              </a:rPr>
              <a:t>http://blogs.mail.ru/mail/e.vdovina_55/7B7B298215A13BC6.html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8"/>
              </a:rPr>
              <a:t>http://www.liveinternet.ru/users/4387736/rubric/2503228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9"/>
              </a:rPr>
              <a:t>http://www.spletnik.ru:8080/blogs/shtuki_i_fetishi/32991_tyzhuchitel/comments/1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10"/>
              </a:rPr>
              <a:t>http://www.proshkolu.ru/user/Elena1020/file/961722/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11"/>
              </a:rPr>
              <a:t>http://www.school3khmsk.narod.ru/o_shkole/pedagogicheskii_kollektiv/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/>
              <a:t>http://www.church-schekino.ru/forum/viewtopic.php?f=22&amp;t=110&amp;start=100teach-learn.narod.ru/preparation.htm 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12"/>
              </a:rPr>
              <a:t>http://www.serebniti.ru/forum/viewtopic.php?f=14&amp;t=19&amp;start=2775&amp;view=print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>
                <a:hlinkClick r:id="rId13"/>
              </a:rPr>
              <a:t>http://gallery.darial-online.ru/03.shtml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/>
              <a:t>http://wiki.omskedu.ru/index.php?title=</a:t>
            </a:r>
            <a:r>
              <a:rPr lang="ru-RU" sz="1800" smtClean="0"/>
              <a:t>Учебный_проект_Физика_и_химия_в_живых_организмах/</a:t>
            </a:r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/>
              <a:t>http://www.liveinternet.ru/users/ludiko/post151411478/</a:t>
            </a:r>
            <a:endParaRPr lang="ru-RU" sz="1800" smtClean="0"/>
          </a:p>
          <a:p>
            <a:pPr eaLnBrk="1" hangingPunct="1">
              <a:buFont typeface="Calibri" pitchFamily="34" charset="0"/>
              <a:buAutoNum type="arabicPeriod"/>
            </a:pPr>
            <a:r>
              <a:rPr lang="en-US" sz="1800" smtClean="0"/>
              <a:t>informic.narod.ru/raznoe/s_urok.htm</a:t>
            </a:r>
            <a:endParaRPr lang="ru-RU" sz="1800" smtClean="0"/>
          </a:p>
          <a:p>
            <a:pPr eaLnBrk="1" hangingPunct="1"/>
            <a:endParaRPr lang="ru-RU" sz="1400" smtClean="0"/>
          </a:p>
          <a:p>
            <a:pPr eaLnBrk="1" hangingPunct="1"/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>
                    <a:satMod val="150000"/>
                  </a:schemeClr>
                </a:solidFill>
              </a:rPr>
              <a:t>Коммуникации</a:t>
            </a:r>
            <a:br>
              <a:rPr lang="ru-RU" sz="3200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ru-RU" sz="32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Учитель и ученик не знают друг друга</a:t>
            </a:r>
            <a:endParaRPr lang="ru-RU" dirty="0"/>
          </a:p>
        </p:txBody>
      </p:sp>
      <p:pic>
        <p:nvPicPr>
          <p:cNvPr id="5124" name="Picture 2" descr="C:\Users\марина\Pictures\2009-09-16\0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4513" y="2179638"/>
            <a:ext cx="3867150" cy="3943350"/>
          </a:xfrm>
        </p:spPr>
      </p:pic>
      <p:sp>
        <p:nvSpPr>
          <p:cNvPr id="512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mtClean="0"/>
              <a:t>Психологический климат</a:t>
            </a:r>
          </a:p>
        </p:txBody>
      </p:sp>
      <p:sp>
        <p:nvSpPr>
          <p:cNvPr id="5126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Создаем хорошее настроение!</a:t>
            </a:r>
          </a:p>
        </p:txBody>
      </p:sp>
      <p:pic>
        <p:nvPicPr>
          <p:cNvPr id="6148" name="Picture 3" descr="C:\Users\марина\Pictures\2009-09-16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928813"/>
            <a:ext cx="39052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Элементы схемы урока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714500"/>
            <a:ext cx="6924675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3143240" y="1857364"/>
            <a:ext cx="2857520" cy="2286016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6600000"/>
            </a:lightRig>
          </a:scene3d>
          <a:sp3d extrusionH="450850" contourW="12700" prstMaterial="dkEdge">
            <a:bevelT w="381000" h="361950"/>
            <a:bevelB w="152400" h="133350"/>
            <a:contourClr>
              <a:schemeClr val="accent5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/>
              <a:t>СХЕМА</a:t>
            </a:r>
          </a:p>
          <a:p>
            <a:pPr algn="ctr">
              <a:defRPr/>
            </a:pPr>
            <a:r>
              <a:rPr lang="ru-RU" sz="2800" b="1" dirty="0"/>
              <a:t>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Традиционные типы уроков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2214554"/>
            <a:ext cx="348800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/>
              <a:t>Теоретическое обучение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29256" y="2214554"/>
            <a:ext cx="2588337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/>
              <a:t>Учебная практика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" y="2857500"/>
            <a:ext cx="3857625" cy="33242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Урок ознакомления 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Урок закрепления изученного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Урок применения знаний и умений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Урок обобщения и систематизации знаний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Урок проверки и коррекции знаний и умений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Комбинированный урок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00625" y="2857500"/>
            <a:ext cx="3714750" cy="28622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Вводный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 изучению  трудовых  приёмов  и  операций 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 выполнению  простых  комплексных  работ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Контрольно-проверочный</a:t>
            </a:r>
          </a:p>
          <a:p>
            <a:pPr>
              <a:defRPr/>
            </a:pPr>
            <a:endParaRPr lang="ru-RU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b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Планируем урок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00375" y="1857375"/>
            <a:ext cx="3286125" cy="428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Цель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00375" y="2571750"/>
            <a:ext cx="3286125" cy="428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Технология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00375" y="4000500"/>
            <a:ext cx="3286125" cy="428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Коммуникация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00375" y="3286125"/>
            <a:ext cx="3286125" cy="428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Мотивация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00375" y="4714875"/>
            <a:ext cx="3286125" cy="428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Контроль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000375" y="5429250"/>
            <a:ext cx="3286125" cy="428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Аналитика</a:t>
            </a:r>
          </a:p>
        </p:txBody>
      </p:sp>
      <p:sp>
        <p:nvSpPr>
          <p:cNvPr id="15" name="Нашивка 14">
            <a:hlinkClick r:id="rId3" action="ppaction://hlinksldjump"/>
          </p:cNvPr>
          <p:cNvSpPr/>
          <p:nvPr/>
        </p:nvSpPr>
        <p:spPr>
          <a:xfrm rot="5400000">
            <a:off x="1821637" y="2536025"/>
            <a:ext cx="571504" cy="500066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>
            <a:hlinkClick r:id="rId4" action="ppaction://hlinksldjump"/>
          </p:cNvPr>
          <p:cNvSpPr/>
          <p:nvPr/>
        </p:nvSpPr>
        <p:spPr>
          <a:xfrm rot="5400000">
            <a:off x="1821637" y="3250405"/>
            <a:ext cx="571504" cy="500066"/>
          </a:xfrm>
          <a:prstGeom prst="chevr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Нашивка 16">
            <a:hlinkClick r:id="rId5" action="ppaction://hlinksldjump"/>
          </p:cNvPr>
          <p:cNvSpPr/>
          <p:nvPr/>
        </p:nvSpPr>
        <p:spPr>
          <a:xfrm rot="5400000">
            <a:off x="1821637" y="4036223"/>
            <a:ext cx="571504" cy="500066"/>
          </a:xfrm>
          <a:prstGeom prst="chevr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ашивка 17">
            <a:hlinkClick r:id="rId6" action="ppaction://hlinksldjump"/>
          </p:cNvPr>
          <p:cNvSpPr/>
          <p:nvPr/>
        </p:nvSpPr>
        <p:spPr>
          <a:xfrm rot="5400000">
            <a:off x="1821637" y="4750603"/>
            <a:ext cx="571504" cy="500066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/>
          <p:nvPr/>
        </p:nvSpPr>
        <p:spPr>
          <a:xfrm rot="5400000">
            <a:off x="1821637" y="5393545"/>
            <a:ext cx="571504" cy="500066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Нашивка 21"/>
          <p:cNvSpPr/>
          <p:nvPr/>
        </p:nvSpPr>
        <p:spPr>
          <a:xfrm rot="5400000">
            <a:off x="1821637" y="1893083"/>
            <a:ext cx="571504" cy="500066"/>
          </a:xfrm>
          <a:prstGeom prst="chevr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5-конечная звезда 18">
            <a:hlinkClick r:id="" action="ppaction://noaction"/>
          </p:cNvPr>
          <p:cNvSpPr/>
          <p:nvPr/>
        </p:nvSpPr>
        <p:spPr>
          <a:xfrm>
            <a:off x="4143372" y="6072206"/>
            <a:ext cx="500066" cy="428628"/>
          </a:xfrm>
          <a:prstGeom prst="star5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Цели урока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14625" y="1857375"/>
            <a:ext cx="3846513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Чему мы хотим научить ребят?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Какие умения передать?</a:t>
            </a:r>
          </a:p>
          <a:p>
            <a:pPr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Какие качества сформировать?</a:t>
            </a:r>
          </a:p>
        </p:txBody>
      </p:sp>
      <p:graphicFrame>
        <p:nvGraphicFramePr>
          <p:cNvPr id="1026" name="Диаграмма 7"/>
          <p:cNvGraphicFramePr>
            <a:graphicFrameLocks/>
          </p:cNvGraphicFramePr>
          <p:nvPr/>
        </p:nvGraphicFramePr>
        <p:xfrm>
          <a:off x="2732088" y="3305175"/>
          <a:ext cx="3895725" cy="3248025"/>
        </p:xfrm>
        <a:graphic>
          <a:graphicData uri="http://schemas.openxmlformats.org/presentationml/2006/ole">
            <p:oleObj spid="_x0000_s1026" name="Диаграмма" r:id="rId4" imgW="3895787" imgH="3248111" progId="Excel.Chart.8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42976" y="3714752"/>
            <a:ext cx="280455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/>
              <a:t>ОБРАЗОВАТЕЛЬНАЯ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29256" y="3857628"/>
            <a:ext cx="272792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/>
              <a:t>РАЗВИВАЮЩАЯ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7224" y="5357826"/>
            <a:ext cx="3176767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/>
              <a:t>ВОСПИТАТЕЛЬНАЯ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14942" y="5286388"/>
            <a:ext cx="2267737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/>
              <a:t>КОМПЕТЕНЦИИ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3929058" y="2786058"/>
            <a:ext cx="1428760" cy="71438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22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OleChart spid="1026" grpId="0"/>
      <p:bldP spid="9" grpId="0" animBg="1"/>
      <p:bldP spid="10" grpId="0" animBg="1"/>
      <p:bldP spid="11" grpId="0" animBg="1"/>
      <p:bldP spid="13" grpId="0" animBg="1"/>
      <p:bldP spid="7" grpId="0" animBg="1"/>
      <p:bldP spid="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Современный урок </a:t>
            </a:r>
            <a: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2800" smtClean="0">
                <a:solidFill>
                  <a:srgbClr val="347FD8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3600" smtClean="0">
                <a:solidFill>
                  <a:srgbClr val="953735"/>
                </a:solidFill>
                <a:latin typeface="Arial Black" pitchFamily="34" charset="0"/>
                <a:cs typeface="Aharoni" pitchFamily="2" charset="-79"/>
              </a:rPr>
              <a:t>Цели урока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910" y="2143116"/>
            <a:ext cx="280455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/>
              <a:t>ОБРАЗОВАТЕЛЬНАЯ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7728" y="4396095"/>
            <a:ext cx="1571264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/>
              <a:t>ПРИМЕРЫ</a:t>
            </a:r>
          </a:p>
        </p:txBody>
      </p:sp>
      <p:sp>
        <p:nvSpPr>
          <p:cNvPr id="11274" name="TextBox 13"/>
          <p:cNvSpPr txBox="1">
            <a:spLocks noChangeArrowheads="1"/>
          </p:cNvSpPr>
          <p:nvPr/>
        </p:nvSpPr>
        <p:spPr bwMode="auto">
          <a:xfrm>
            <a:off x="3643313" y="5715000"/>
            <a:ext cx="5143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</a:rPr>
              <a:t>Обобщить…</a:t>
            </a:r>
          </a:p>
          <a:p>
            <a:r>
              <a:rPr lang="ru-RU" b="1">
                <a:solidFill>
                  <a:srgbClr val="0070C0"/>
                </a:solidFill>
              </a:rPr>
              <a:t>Систематизировать знания…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500438" y="1857375"/>
            <a:ext cx="4929187" cy="21431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52" name="TextBox 15"/>
          <p:cNvSpPr txBox="1">
            <a:spLocks noChangeArrowheads="1"/>
          </p:cNvSpPr>
          <p:nvPr/>
        </p:nvSpPr>
        <p:spPr bwMode="auto">
          <a:xfrm>
            <a:off x="3643313" y="1928813"/>
            <a:ext cx="48577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Направлена на общее интеллектуальное развитие учащегося, формирование и расширение его представлений о  мире, особенностях применяемых технологий и возможностях применения общекультурных и общетехнических знаний на практике.</a:t>
            </a:r>
          </a:p>
        </p:txBody>
      </p:sp>
      <p:pic>
        <p:nvPicPr>
          <p:cNvPr id="1127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1928813"/>
            <a:ext cx="4572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643313" y="42862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Дать начальное представление…</a:t>
            </a:r>
          </a:p>
          <a:p>
            <a:r>
              <a:rPr lang="ru-RU" b="1">
                <a:solidFill>
                  <a:schemeClr val="accent2"/>
                </a:solidFill>
              </a:rPr>
              <a:t>Отработать навыки…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43313" y="5000625"/>
            <a:ext cx="4572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Сформировать…</a:t>
            </a:r>
          </a:p>
          <a:p>
            <a:pPr>
              <a:defRPr/>
            </a:pPr>
            <a:r>
              <a:rPr lang="ru-RU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Закрепить</a:t>
            </a:r>
            <a:r>
              <a:rPr lang="en-US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знания…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</TotalTime>
  <Words>798</Words>
  <Application>Microsoft Office PowerPoint</Application>
  <PresentationFormat>Экран (4:3)</PresentationFormat>
  <Paragraphs>195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Arial Black</vt:lpstr>
      <vt:lpstr>Aharoni</vt:lpstr>
      <vt:lpstr>Wingdings 2</vt:lpstr>
      <vt:lpstr>Тема Office</vt:lpstr>
      <vt:lpstr>Диаграмма Microsoft Office Excel</vt:lpstr>
      <vt:lpstr>Слайд 1</vt:lpstr>
      <vt:lpstr>Современный урок  Цели  и  задачи</vt:lpstr>
      <vt:lpstr>Коммуникации </vt:lpstr>
      <vt:lpstr>Современный урок  Создаем хорошее настроение!</vt:lpstr>
      <vt:lpstr>Современный урок  Элементы схемы урока</vt:lpstr>
      <vt:lpstr>Современный урок  Традиционные типы уроков</vt:lpstr>
      <vt:lpstr>Современный урок  Планируем урок</vt:lpstr>
      <vt:lpstr>Современный урок  Цели урока</vt:lpstr>
      <vt:lpstr>Современный урок  Цели урока</vt:lpstr>
      <vt:lpstr>Современный урок  Цели урока</vt:lpstr>
      <vt:lpstr>Современный урок  Цели урока</vt:lpstr>
      <vt:lpstr>Современный урок  Технологии</vt:lpstr>
      <vt:lpstr>Современный урок  Технологии</vt:lpstr>
      <vt:lpstr>Современный урок  Технологии</vt:lpstr>
      <vt:lpstr>Современный урок  Мотивация</vt:lpstr>
      <vt:lpstr>Слайд 16</vt:lpstr>
      <vt:lpstr>Современный урок  Мотивация обучения</vt:lpstr>
      <vt:lpstr>Современный урок  Стили педагогического общения</vt:lpstr>
      <vt:lpstr>Современный урок  Стили педагогического общения</vt:lpstr>
      <vt:lpstr>Современный урок  Педагогический контроль</vt:lpstr>
      <vt:lpstr>Современный урок  Педагогический контроль</vt:lpstr>
      <vt:lpstr>Современный урок  </vt:lpstr>
      <vt:lpstr>Слайд 23</vt:lpstr>
      <vt:lpstr>ЛИТЕРАТУРА:</vt:lpstr>
      <vt:lpstr>ИНТЕРНЕТ -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Современный урок:  типы, компоненты, план-конспект</dc:title>
  <dc:creator>марина</dc:creator>
  <cp:lastModifiedBy>88</cp:lastModifiedBy>
  <cp:revision>257</cp:revision>
  <dcterms:created xsi:type="dcterms:W3CDTF">2009-11-03T16:41:58Z</dcterms:created>
  <dcterms:modified xsi:type="dcterms:W3CDTF">2013-03-23T23:31:22Z</dcterms:modified>
</cp:coreProperties>
</file>