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0" r:id="rId1"/>
  </p:sldMasterIdLst>
  <p:notesMasterIdLst>
    <p:notesMasterId r:id="rId48"/>
  </p:notesMasterIdLst>
  <p:sldIdLst>
    <p:sldId id="261" r:id="rId2"/>
    <p:sldId id="310" r:id="rId3"/>
    <p:sldId id="428" r:id="rId4"/>
    <p:sldId id="429" r:id="rId5"/>
    <p:sldId id="311" r:id="rId6"/>
    <p:sldId id="430" r:id="rId7"/>
    <p:sldId id="431" r:id="rId8"/>
    <p:sldId id="404" r:id="rId9"/>
    <p:sldId id="405" r:id="rId10"/>
    <p:sldId id="406" r:id="rId11"/>
    <p:sldId id="389" r:id="rId12"/>
    <p:sldId id="390" r:id="rId13"/>
    <p:sldId id="411" r:id="rId14"/>
    <p:sldId id="412" r:id="rId15"/>
    <p:sldId id="277" r:id="rId16"/>
    <p:sldId id="413" r:id="rId17"/>
    <p:sldId id="278" r:id="rId18"/>
    <p:sldId id="397" r:id="rId19"/>
    <p:sldId id="398" r:id="rId20"/>
    <p:sldId id="415" r:id="rId21"/>
    <p:sldId id="416" r:id="rId22"/>
    <p:sldId id="417" r:id="rId23"/>
    <p:sldId id="418" r:id="rId24"/>
    <p:sldId id="419" r:id="rId25"/>
    <p:sldId id="420" r:id="rId26"/>
    <p:sldId id="421" r:id="rId27"/>
    <p:sldId id="422" r:id="rId28"/>
    <p:sldId id="423" r:id="rId29"/>
    <p:sldId id="424" r:id="rId30"/>
    <p:sldId id="425" r:id="rId31"/>
    <p:sldId id="426" r:id="rId32"/>
    <p:sldId id="433" r:id="rId33"/>
    <p:sldId id="345" r:id="rId34"/>
    <p:sldId id="374" r:id="rId35"/>
    <p:sldId id="347" r:id="rId36"/>
    <p:sldId id="348" r:id="rId37"/>
    <p:sldId id="349" r:id="rId38"/>
    <p:sldId id="350" r:id="rId39"/>
    <p:sldId id="437" r:id="rId40"/>
    <p:sldId id="436" r:id="rId41"/>
    <p:sldId id="438" r:id="rId42"/>
    <p:sldId id="373" r:id="rId43"/>
    <p:sldId id="439" r:id="rId44"/>
    <p:sldId id="434" r:id="rId45"/>
    <p:sldId id="435" r:id="rId46"/>
    <p:sldId id="402" r:id="rId4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99FFCC"/>
    <a:srgbClr val="FFCC66"/>
    <a:srgbClr val="FFCC99"/>
    <a:srgbClr val="99CCFF"/>
    <a:srgbClr val="00FF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10" autoAdjust="0"/>
    <p:restoredTop sz="94684" autoAdjust="0"/>
  </p:normalViewPr>
  <p:slideViewPr>
    <p:cSldViewPr showGuides="1">
      <p:cViewPr>
        <p:scale>
          <a:sx n="75" d="100"/>
          <a:sy n="75" d="100"/>
        </p:scale>
        <p:origin x="-792" y="-4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8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C602114-16C1-48D3-9797-1CD723EEF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8717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25949-B910-4322-A1C7-FB91DB3FC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1708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98D8E-00E5-4920-B548-45EE6FEF3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64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A3A1B-A0FB-4224-A5A5-8FB6B7DC4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33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EF383-6906-4668-97EB-A662E12391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997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F1BF9-EB77-447D-8C4F-F51C8B538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83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6978C-7A29-4F35-AC9F-AAA87CF521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7580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350A3-E087-4783-A211-6D6975403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974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64BB7-B567-4F6F-AEA5-477C38B13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620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2D527-2FA6-4E4C-A6C8-E59B913749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226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53E2D-1AF5-4250-97B3-4D8172431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196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0064D-18FB-45A8-B48A-17401834B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778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AA0E1-4355-488E-BF9A-83C1C9157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667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0C445EC-E04D-4925-944B-7CA77C7E96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81" r:id="rId2"/>
    <p:sldLayoutId id="214748389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92" r:id="rId9"/>
    <p:sldLayoutId id="2147483887" r:id="rId10"/>
    <p:sldLayoutId id="2147483888" r:id="rId11"/>
    <p:sldLayoutId id="214748388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nt1602@mail.ru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garantf1://99499.0/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152400" y="981075"/>
            <a:ext cx="8839200" cy="644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4400" dirty="0">
                <a:solidFill>
                  <a:srgbClr val="002060"/>
                </a:solidFill>
              </a:rPr>
              <a:t>Методическое сопровождение аттестации </a:t>
            </a:r>
          </a:p>
          <a:p>
            <a:pPr algn="ctr">
              <a:defRPr/>
            </a:pPr>
            <a:r>
              <a:rPr lang="ru-RU" altLang="ru-RU" sz="4400" dirty="0">
                <a:solidFill>
                  <a:srgbClr val="002060"/>
                </a:solidFill>
              </a:rPr>
              <a:t>педагогических работников Краснодарского края</a:t>
            </a:r>
          </a:p>
          <a:p>
            <a:pPr algn="r">
              <a:lnSpc>
                <a:spcPct val="150000"/>
              </a:lnSpc>
              <a:defRPr/>
            </a:pPr>
            <a:endParaRPr lang="ru-RU" altLang="ru-RU" sz="1600" dirty="0">
              <a:solidFill>
                <a:schemeClr val="tx2"/>
              </a:solidFill>
            </a:endParaRPr>
          </a:p>
          <a:p>
            <a:pPr algn="r">
              <a:lnSpc>
                <a:spcPct val="150000"/>
              </a:lnSpc>
              <a:defRPr/>
            </a:pPr>
            <a:endParaRPr lang="ru-RU" altLang="ru-RU" sz="1600" dirty="0">
              <a:solidFill>
                <a:schemeClr val="tx2"/>
              </a:solidFill>
            </a:endParaRPr>
          </a:p>
          <a:p>
            <a:pPr algn="r">
              <a:lnSpc>
                <a:spcPct val="150000"/>
              </a:lnSpc>
              <a:defRPr/>
            </a:pP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</a:rPr>
              <a:t>Проректор по учебной работе</a:t>
            </a:r>
          </a:p>
          <a:p>
            <a:pPr algn="r">
              <a:lnSpc>
                <a:spcPct val="150000"/>
              </a:lnSpc>
              <a:defRPr/>
            </a:pP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</a:rPr>
              <a:t>Терновая Людмила Николаевна</a:t>
            </a:r>
          </a:p>
          <a:p>
            <a:pPr algn="r">
              <a:lnSpc>
                <a:spcPct val="150000"/>
              </a:lnSpc>
              <a:defRPr/>
            </a:pPr>
            <a:r>
              <a:rPr lang="en-US" altLang="ru-RU" b="1" i="1" dirty="0">
                <a:solidFill>
                  <a:schemeClr val="accent1">
                    <a:lumMod val="50000"/>
                  </a:schemeClr>
                </a:solidFill>
                <a:hlinkClick r:id="rId2"/>
              </a:rPr>
              <a:t>lnt1602@mail.ru</a:t>
            </a:r>
            <a:endParaRPr lang="en-US" altLang="ru-RU" b="1" i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lnSpc>
                <a:spcPct val="150000"/>
              </a:lnSpc>
              <a:defRPr/>
            </a:pPr>
            <a:r>
              <a:rPr lang="en-US" altLang="ru-RU" b="1" i="1" dirty="0">
                <a:solidFill>
                  <a:schemeClr val="accent1">
                    <a:lumMod val="50000"/>
                  </a:schemeClr>
                </a:solidFill>
              </a:rPr>
              <a:t>2014 </a:t>
            </a: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</a:rPr>
              <a:t>год</a:t>
            </a:r>
          </a:p>
          <a:p>
            <a:pPr algn="r">
              <a:lnSpc>
                <a:spcPct val="150000"/>
              </a:lnSpc>
              <a:defRPr/>
            </a:pPr>
            <a:endParaRPr lang="ru-RU" altLang="ru-RU" sz="1600" dirty="0">
              <a:solidFill>
                <a:schemeClr val="tx2"/>
              </a:solidFill>
            </a:endParaRPr>
          </a:p>
          <a:p>
            <a:pPr algn="r">
              <a:lnSpc>
                <a:spcPct val="150000"/>
              </a:lnSpc>
              <a:defRPr/>
            </a:pPr>
            <a:endParaRPr lang="ru-RU" altLang="ru-RU" sz="1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684213" y="908050"/>
            <a:ext cx="78486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ru-RU" altLang="ru-RU" sz="3600" b="1">
                <a:solidFill>
                  <a:srgbClr val="373737"/>
                </a:solidFill>
              </a:rPr>
              <a:t>Учитель</a:t>
            </a:r>
          </a:p>
          <a:p>
            <a:pPr>
              <a:buFontTx/>
              <a:buChar char="•"/>
            </a:pPr>
            <a:r>
              <a:rPr lang="ru-RU" altLang="ru-RU" sz="3600" b="1">
                <a:solidFill>
                  <a:srgbClr val="373737"/>
                </a:solidFill>
              </a:rPr>
              <a:t>Учитель-дефектолог</a:t>
            </a:r>
          </a:p>
          <a:p>
            <a:pPr>
              <a:buFontTx/>
              <a:buChar char="•"/>
            </a:pPr>
            <a:r>
              <a:rPr lang="ru-RU" altLang="ru-RU" sz="3600" b="1">
                <a:solidFill>
                  <a:srgbClr val="373737"/>
                </a:solidFill>
              </a:rPr>
              <a:t>Учитель-логопед</a:t>
            </a:r>
          </a:p>
          <a:p>
            <a:pPr>
              <a:buFontTx/>
              <a:buChar char="•"/>
            </a:pPr>
            <a:endParaRPr lang="ru-RU" altLang="ru-RU" sz="3600">
              <a:solidFill>
                <a:srgbClr val="373737"/>
              </a:solidFill>
            </a:endParaRPr>
          </a:p>
          <a:p>
            <a:pPr>
              <a:buFontTx/>
              <a:buChar char="•"/>
            </a:pPr>
            <a:endParaRPr lang="ru-RU" altLang="ru-RU" sz="3600">
              <a:solidFill>
                <a:srgbClr val="373737"/>
              </a:solidFill>
            </a:endParaRPr>
          </a:p>
          <a:p>
            <a:pPr>
              <a:buFontTx/>
              <a:buChar char="•"/>
            </a:pPr>
            <a:endParaRPr lang="ru-RU" altLang="ru-RU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685800" y="549275"/>
            <a:ext cx="7772400" cy="5472113"/>
          </a:xfrm>
          <a:ln>
            <a:miter lim="800000"/>
            <a:headEnd/>
            <a:tailEnd/>
          </a:ln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400" b="1" dirty="0" smtClean="0">
                <a:solidFill>
                  <a:srgbClr val="002060"/>
                </a:solidFill>
              </a:rPr>
              <a:t>Аттестация педагогических работников в целях установления квалификационной категории</a:t>
            </a:r>
            <a:br>
              <a:rPr lang="ru-RU" altLang="ru-RU" sz="4400" b="1" dirty="0" smtClean="0">
                <a:solidFill>
                  <a:srgbClr val="002060"/>
                </a:solidFill>
              </a:rPr>
            </a:br>
            <a:r>
              <a:rPr lang="ru-RU" altLang="ru-RU" sz="4800" dirty="0" smtClean="0">
                <a:solidFill>
                  <a:srgbClr val="002060"/>
                </a:solidFill>
              </a:rPr>
              <a:t/>
            </a:r>
            <a:br>
              <a:rPr lang="ru-RU" altLang="ru-RU" sz="4800" dirty="0" smtClean="0">
                <a:solidFill>
                  <a:srgbClr val="002060"/>
                </a:solidFill>
              </a:rPr>
            </a:br>
            <a:r>
              <a:rPr lang="ru-RU" altLang="ru-RU" sz="4800" dirty="0" smtClean="0">
                <a:solidFill>
                  <a:srgbClr val="002060"/>
                </a:solidFill>
              </a:rPr>
              <a:t> (</a:t>
            </a:r>
            <a:r>
              <a:rPr lang="ru-RU" altLang="ru-RU" sz="4000" dirty="0" smtClean="0">
                <a:solidFill>
                  <a:srgbClr val="002060"/>
                </a:solidFill>
              </a:rPr>
              <a:t>АК МИНИСТЕРСТВА ОБРАЗОВАНИЯ И НАУКИ КРАСНОДАРСКОГО КРАЯ) </a:t>
            </a:r>
            <a:r>
              <a:rPr lang="ru-RU" altLang="ru-RU" sz="4800" dirty="0" smtClean="0">
                <a:solidFill>
                  <a:srgbClr val="002060"/>
                </a:solidFill>
              </a:rPr>
              <a:t/>
            </a:r>
            <a:br>
              <a:rPr lang="ru-RU" altLang="ru-RU" sz="4800" dirty="0" smtClean="0">
                <a:solidFill>
                  <a:srgbClr val="002060"/>
                </a:solidFill>
              </a:rPr>
            </a:br>
            <a:endParaRPr lang="ru-RU" altLang="ru-RU" sz="48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5772150"/>
          </a:xfrm>
          <a:ln>
            <a:miter lim="800000"/>
            <a:headEnd/>
            <a:tailEnd/>
          </a:ln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000" b="1" dirty="0" smtClean="0">
                <a:solidFill>
                  <a:srgbClr val="002060"/>
                </a:solidFill>
              </a:rPr>
              <a:t>Проводится по желанию педагогического работника </a:t>
            </a:r>
            <a:r>
              <a:rPr lang="ru-RU" altLang="ru-RU" dirty="0" smtClean="0">
                <a:solidFill>
                  <a:schemeClr val="tx1"/>
                </a:solidFill>
              </a:rPr>
              <a:t/>
            </a:r>
            <a:br>
              <a:rPr lang="ru-RU" altLang="ru-RU" dirty="0" smtClean="0">
                <a:solidFill>
                  <a:schemeClr val="tx1"/>
                </a:solidFill>
              </a:rPr>
            </a:br>
            <a:r>
              <a:rPr lang="ru-RU" altLang="ru-RU" dirty="0" smtClean="0">
                <a:solidFill>
                  <a:schemeClr val="tx1"/>
                </a:solidFill>
              </a:rPr>
              <a:t/>
            </a:r>
            <a:br>
              <a:rPr lang="ru-RU" altLang="ru-RU" dirty="0" smtClean="0">
                <a:solidFill>
                  <a:schemeClr val="tx1"/>
                </a:solidFill>
              </a:rPr>
            </a:br>
            <a:r>
              <a:rPr lang="ru-RU" altLang="ru-RU" dirty="0" smtClean="0">
                <a:solidFill>
                  <a:schemeClr val="tx1"/>
                </a:solidFill>
              </a:rPr>
              <a:t>Устанавливается первая или высшая квалификационная категория на 5 лет</a:t>
            </a:r>
            <a:br>
              <a:rPr lang="ru-RU" altLang="ru-RU" dirty="0" smtClean="0">
                <a:solidFill>
                  <a:schemeClr val="tx1"/>
                </a:solidFill>
              </a:rPr>
            </a:br>
            <a:r>
              <a:rPr lang="ru-RU" altLang="ru-RU" dirty="0" smtClean="0">
                <a:solidFill>
                  <a:schemeClr val="tx1"/>
                </a:solidFill>
              </a:rPr>
              <a:t/>
            </a:r>
            <a:br>
              <a:rPr lang="ru-RU" altLang="ru-RU" dirty="0" smtClean="0">
                <a:solidFill>
                  <a:schemeClr val="tx1"/>
                </a:solidFill>
              </a:rPr>
            </a:br>
            <a:r>
              <a:rPr lang="ru-RU" altLang="ru-RU" b="1" dirty="0" smtClean="0">
                <a:solidFill>
                  <a:srgbClr val="C00000"/>
                </a:solidFill>
              </a:rPr>
              <a:t>Продлению не подлежит</a:t>
            </a:r>
            <a:r>
              <a:rPr lang="ru-RU" altLang="ru-RU" dirty="0" smtClean="0">
                <a:solidFill>
                  <a:srgbClr val="002060"/>
                </a:solidFill>
              </a:rPr>
              <a:t/>
            </a:r>
            <a:br>
              <a:rPr lang="ru-RU" altLang="ru-RU" dirty="0" smtClean="0">
                <a:solidFill>
                  <a:srgbClr val="002060"/>
                </a:solidFill>
              </a:rPr>
            </a:br>
            <a:endParaRPr lang="ru-RU" alt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3"/>
          <p:cNvSpPr>
            <a:spLocks noGrp="1"/>
          </p:cNvSpPr>
          <p:nvPr>
            <p:ph/>
          </p:nvPr>
        </p:nvSpPr>
        <p:spPr>
          <a:xfrm>
            <a:off x="685800" y="1268413"/>
            <a:ext cx="7772400" cy="482758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400" b="1" u="sng" smtClean="0">
                <a:solidFill>
                  <a:srgbClr val="C00000"/>
                </a:solidFill>
              </a:rPr>
              <a:t>Не зависит </a:t>
            </a:r>
          </a:p>
          <a:p>
            <a:pPr algn="ctr" eaLnBrk="1" hangingPunct="1">
              <a:buFontTx/>
              <a:buNone/>
            </a:pPr>
            <a:r>
              <a:rPr lang="ru-RU" altLang="ru-RU" sz="4400" smtClean="0"/>
              <a:t>от продолжительности работы в организации (в том числе в период нахождения в отпуске по уходу за ребенком)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002060"/>
                </a:solidFill>
              </a:rPr>
              <a:t>Высшая КК </a:t>
            </a:r>
            <a:r>
              <a:rPr lang="ru-RU" altLang="ru-RU" sz="4000" smtClean="0"/>
              <a:t>(</a:t>
            </a:r>
            <a:r>
              <a:rPr lang="ru-RU" altLang="ru-RU" sz="4000" b="1" smtClean="0">
                <a:solidFill>
                  <a:srgbClr val="CC3300"/>
                </a:solidFill>
              </a:rPr>
              <a:t>впервые</a:t>
            </a:r>
            <a:r>
              <a:rPr lang="ru-RU" altLang="ru-RU" sz="4000" smtClean="0"/>
              <a:t>) – не ранее чем через </a:t>
            </a:r>
            <a:r>
              <a:rPr lang="ru-RU" altLang="ru-RU" sz="4000" b="1" smtClean="0">
                <a:solidFill>
                  <a:srgbClr val="CC3300"/>
                </a:solidFill>
              </a:rPr>
              <a:t>2 года </a:t>
            </a:r>
            <a:r>
              <a:rPr lang="ru-RU" altLang="ru-RU" sz="4000" smtClean="0"/>
              <a:t>после установления первой КК </a:t>
            </a:r>
          </a:p>
          <a:p>
            <a:pPr algn="ctr" eaLnBrk="1" hangingPunct="1">
              <a:buFontTx/>
              <a:buNone/>
            </a:pPr>
            <a:r>
              <a:rPr lang="ru-RU" altLang="ru-RU" sz="4000" smtClean="0"/>
              <a:t>(</a:t>
            </a:r>
            <a:r>
              <a:rPr lang="ru-RU" altLang="ru-RU" sz="4000" b="1" smtClean="0">
                <a:solidFill>
                  <a:srgbClr val="CC3300"/>
                </a:solidFill>
              </a:rPr>
              <a:t>по той же должности</a:t>
            </a:r>
            <a:r>
              <a:rPr lang="ru-RU" altLang="ru-RU" sz="4000" smtClean="0"/>
              <a:t>)</a:t>
            </a:r>
          </a:p>
          <a:p>
            <a:pPr eaLnBrk="1" hangingPunct="1"/>
            <a:r>
              <a:rPr lang="ru-RU" altLang="ru-RU" sz="4000" b="1" smtClean="0">
                <a:solidFill>
                  <a:srgbClr val="002060"/>
                </a:solidFill>
              </a:rPr>
              <a:t>Высшая</a:t>
            </a:r>
            <a:r>
              <a:rPr lang="ru-RU" altLang="ru-RU" sz="4000" smtClean="0"/>
              <a:t> (</a:t>
            </a:r>
            <a:r>
              <a:rPr lang="ru-RU" altLang="ru-RU" sz="4000" b="1" smtClean="0">
                <a:solidFill>
                  <a:srgbClr val="CC3300"/>
                </a:solidFill>
              </a:rPr>
              <a:t>истек срок</a:t>
            </a:r>
            <a:r>
              <a:rPr lang="ru-RU" altLang="ru-RU" sz="4000" smtClean="0"/>
              <a:t>) – заявление можно подать </a:t>
            </a:r>
          </a:p>
          <a:p>
            <a:pPr algn="ctr" eaLnBrk="1" hangingPunct="1">
              <a:buFontTx/>
              <a:buNone/>
            </a:pPr>
            <a:r>
              <a:rPr lang="ru-RU" altLang="ru-RU" sz="4000" smtClean="0"/>
              <a:t>(</a:t>
            </a:r>
            <a:r>
              <a:rPr lang="ru-RU" altLang="ru-RU" sz="4000" b="1" smtClean="0">
                <a:solidFill>
                  <a:srgbClr val="CC3300"/>
                </a:solidFill>
              </a:rPr>
              <a:t>по той же должности</a:t>
            </a:r>
            <a:r>
              <a:rPr lang="ru-RU" altLang="ru-RU" sz="4000" smtClean="0">
                <a:solidFill>
                  <a:srgbClr val="002060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863600"/>
          </a:xfrm>
        </p:spPr>
        <p:txBody>
          <a:bodyPr/>
          <a:lstStyle/>
          <a:p>
            <a:pPr algn="ctr" eaLnBrk="1" hangingPunct="1"/>
            <a:r>
              <a:rPr lang="ru-RU" altLang="ru-RU" sz="4000" b="1" smtClean="0">
                <a:solidFill>
                  <a:srgbClr val="002060"/>
                </a:solidFill>
              </a:rPr>
              <a:t>Требования к первой КК (п.36)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484313"/>
            <a:ext cx="8496300" cy="5040312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1. Результаты освоения обучающимися образовательных программ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ru-RU" altLang="ru-RU" b="1" dirty="0" smtClean="0">
                <a:solidFill>
                  <a:srgbClr val="C00000"/>
                </a:solidFill>
              </a:rPr>
              <a:t>1.1. Стабильно положительные </a:t>
            </a:r>
            <a:r>
              <a:rPr lang="ru-RU" altLang="ru-RU" dirty="0" smtClean="0"/>
              <a:t>результаты освоения обучающимися образовательных программ по итогам мониторинга, проводимых организацией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altLang="ru-RU" dirty="0" smtClean="0"/>
          </a:p>
          <a:p>
            <a:pPr eaLnBrk="1" hangingPunct="1">
              <a:defRPr/>
            </a:pPr>
            <a:r>
              <a:rPr lang="ru-RU" altLang="ru-RU" b="1" dirty="0" smtClean="0">
                <a:solidFill>
                  <a:srgbClr val="C00000"/>
                </a:solidFill>
              </a:rPr>
              <a:t>1.2. Стабильно положительные </a:t>
            </a:r>
            <a:r>
              <a:rPr lang="ru-RU" altLang="ru-RU" dirty="0" smtClean="0"/>
              <a:t>результаты … по итогам мониторинга системы образования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dirty="0" smtClean="0">
                <a:solidFill>
                  <a:srgbClr val="CC3300"/>
                </a:solidFill>
              </a:rPr>
              <a:t>(постановление Правительства РФ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dirty="0" smtClean="0">
                <a:solidFill>
                  <a:srgbClr val="CC3300"/>
                </a:solidFill>
              </a:rPr>
              <a:t> от 05.08.2013 № 662)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alt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altLang="ru-RU" sz="2800" dirty="0" smtClean="0"/>
              <a:t>2. </a:t>
            </a:r>
            <a:r>
              <a:rPr lang="ru-RU" alt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Выявление  развития способностей </a:t>
            </a:r>
          </a:p>
          <a:p>
            <a:pPr algn="just" eaLnBrk="1" hangingPunct="1">
              <a:buFontTx/>
              <a:buNone/>
              <a:defRPr/>
            </a:pPr>
            <a:r>
              <a:rPr lang="ru-RU" alt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   у обучающихся к научной (интеллектуальной), творческой, физкультурно-спортивной деятельности</a:t>
            </a:r>
          </a:p>
          <a:p>
            <a:pPr eaLnBrk="1" hangingPunct="1">
              <a:buFontTx/>
              <a:buNone/>
              <a:defRPr/>
            </a:pPr>
            <a:endParaRPr lang="ru-RU" altLang="ru-RU" sz="2800" dirty="0" smtClean="0"/>
          </a:p>
          <a:p>
            <a:pPr eaLnBrk="1" hangingPunct="1">
              <a:defRPr/>
            </a:pPr>
            <a:r>
              <a:rPr lang="ru-RU" altLang="ru-RU" sz="2800" b="1" dirty="0" smtClean="0">
                <a:solidFill>
                  <a:schemeClr val="accent1">
                    <a:lumMod val="50000"/>
                  </a:schemeClr>
                </a:solidFill>
              </a:rPr>
              <a:t>3. Личный вклад в повышение качества образования </a:t>
            </a:r>
            <a:r>
              <a:rPr lang="ru-RU" altLang="ru-RU" sz="2800" dirty="0" smtClean="0"/>
              <a:t>.., активное участие в работе методических объединений</a:t>
            </a:r>
          </a:p>
          <a:p>
            <a:pPr eaLnBrk="1" hangingPunct="1">
              <a:defRPr/>
            </a:pPr>
            <a:r>
              <a:rPr lang="ru-RU" altLang="ru-RU" sz="2800" dirty="0" smtClean="0"/>
              <a:t>4. Повышение квалификации</a:t>
            </a:r>
          </a:p>
          <a:p>
            <a:pPr eaLnBrk="1" hangingPunct="1">
              <a:defRPr/>
            </a:pPr>
            <a:r>
              <a:rPr lang="ru-RU" altLang="ru-RU" sz="2800" dirty="0" smtClean="0"/>
              <a:t>5. Отраслевые награды</a:t>
            </a:r>
          </a:p>
          <a:p>
            <a:pPr eaLnBrk="1" hangingPunct="1">
              <a:defRPr/>
            </a:pPr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76250"/>
            <a:ext cx="7772400" cy="766763"/>
          </a:xfrm>
        </p:spPr>
        <p:txBody>
          <a:bodyPr/>
          <a:lstStyle/>
          <a:p>
            <a:pPr algn="ctr" eaLnBrk="1" hangingPunct="1"/>
            <a:r>
              <a:rPr lang="ru-RU" altLang="ru-RU" sz="4000" smtClean="0">
                <a:solidFill>
                  <a:srgbClr val="002060"/>
                </a:solidFill>
              </a:rPr>
              <a:t>Требования к высшей КК (п.37)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268413"/>
            <a:ext cx="8642350" cy="52562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altLang="ru-RU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1. Результаты освоения обучающимися образовательных программ</a:t>
            </a:r>
            <a:endParaRPr lang="ru-RU" altLang="ru-RU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dirty="0" smtClean="0"/>
              <a:t>Достижения обучающихся </a:t>
            </a:r>
            <a:r>
              <a:rPr lang="ru-RU" altLang="ru-RU" dirty="0" smtClean="0">
                <a:solidFill>
                  <a:srgbClr val="C00000"/>
                </a:solidFill>
              </a:rPr>
              <a:t>положительной динамики </a:t>
            </a:r>
            <a:r>
              <a:rPr lang="ru-RU" altLang="ru-RU" dirty="0" smtClean="0"/>
              <a:t>результатов освоения образовательных программ по итогам мониторинга, проводимых организацией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dirty="0" smtClean="0"/>
          </a:p>
          <a:p>
            <a:pPr eaLnBrk="1" hangingPunct="1">
              <a:defRPr/>
            </a:pPr>
            <a:r>
              <a:rPr lang="ru-RU" altLang="ru-RU" dirty="0" smtClean="0"/>
              <a:t>Достижения обучающихся </a:t>
            </a:r>
            <a:r>
              <a:rPr lang="ru-RU" altLang="ru-RU" dirty="0" smtClean="0">
                <a:solidFill>
                  <a:srgbClr val="C00000"/>
                </a:solidFill>
              </a:rPr>
              <a:t>положительной динамики </a:t>
            </a:r>
            <a:r>
              <a:rPr lang="ru-RU" altLang="ru-RU" dirty="0" smtClean="0"/>
              <a:t>результатов освоения образовательных программ по итогам мониторинга системы образования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3600" dirty="0" smtClean="0">
                <a:solidFill>
                  <a:srgbClr val="CC3300"/>
                </a:solidFill>
              </a:rPr>
              <a:t>(постановление Правительства РФ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3600" dirty="0" smtClean="0">
                <a:solidFill>
                  <a:srgbClr val="CC3300"/>
                </a:solidFill>
              </a:rPr>
              <a:t> от 05.08.2013 № 662)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sz="3000" dirty="0" smtClean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Содержимое 2"/>
          <p:cNvSpPr>
            <a:spLocks noGrp="1"/>
          </p:cNvSpPr>
          <p:nvPr>
            <p:ph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alt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altLang="ru-RU" sz="2800" b="1" dirty="0" smtClean="0">
                <a:solidFill>
                  <a:schemeClr val="accent1">
                    <a:lumMod val="50000"/>
                  </a:schemeClr>
                </a:solidFill>
              </a:rPr>
              <a:t>2. Выявление и развитие способностей обучающихся к научной (интеллектуальной), творческой, физкультурно-спортивной деятельности</a:t>
            </a:r>
            <a:r>
              <a:rPr lang="ru-RU" altLang="ru-RU" dirty="0" smtClean="0"/>
              <a:t>, </a:t>
            </a:r>
            <a:r>
              <a:rPr lang="ru-RU" altLang="ru-RU" dirty="0" smtClean="0">
                <a:solidFill>
                  <a:srgbClr val="C00000"/>
                </a:solidFill>
              </a:rPr>
              <a:t>участие в олимпиадах, конкурсах, фестивалях, соревнованиях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altLang="ru-RU" dirty="0" smtClean="0">
              <a:solidFill>
                <a:srgbClr val="C00000"/>
              </a:solidFill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altLang="ru-RU" sz="2800" dirty="0" smtClean="0">
                <a:solidFill>
                  <a:schemeClr val="accent1">
                    <a:lumMod val="50000"/>
                  </a:schemeClr>
                </a:solidFill>
              </a:rPr>
              <a:t>3. </a:t>
            </a:r>
            <a:r>
              <a:rPr lang="ru-RU" alt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Личный вклад в повышение качества образования …, </a:t>
            </a:r>
            <a:r>
              <a:rPr lang="ru-RU" altLang="ru-RU" sz="2800" dirty="0" smtClean="0">
                <a:solidFill>
                  <a:srgbClr val="C00000"/>
                </a:solidFill>
              </a:rPr>
              <a:t>в том числе экспериментальной и инновационной деятельности</a:t>
            </a:r>
            <a:endParaRPr lang="ru-RU" altLang="ru-RU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Содержимое 2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eaLnBrk="1" hangingPunct="1"/>
            <a:r>
              <a:rPr lang="ru-RU" altLang="ru-RU" sz="3600" smtClean="0"/>
              <a:t>Активное участие в работе методических объединений, </a:t>
            </a:r>
          </a:p>
          <a:p>
            <a:pPr eaLnBrk="1" hangingPunct="1">
              <a:buFontTx/>
              <a:buNone/>
            </a:pPr>
            <a:r>
              <a:rPr lang="ru-RU" altLang="ru-RU" sz="3600" smtClean="0">
                <a:solidFill>
                  <a:srgbClr val="C00000"/>
                </a:solidFill>
              </a:rPr>
              <a:t>   </a:t>
            </a:r>
            <a:r>
              <a:rPr lang="ru-RU" altLang="ru-RU" sz="3600" b="1" smtClean="0">
                <a:solidFill>
                  <a:srgbClr val="C00000"/>
                </a:solidFill>
              </a:rPr>
              <a:t>в разработке программно-методического сопровождения образовательного процесса, профессиональных конкурсах</a:t>
            </a:r>
          </a:p>
          <a:p>
            <a:pPr eaLnBrk="1" hangingPunct="1"/>
            <a:r>
              <a:rPr lang="ru-RU" altLang="ru-RU" sz="3600" b="1" smtClean="0">
                <a:solidFill>
                  <a:srgbClr val="002060"/>
                </a:solidFill>
              </a:rPr>
              <a:t>4. Повышение квалификации </a:t>
            </a:r>
            <a:r>
              <a:rPr lang="ru-RU" altLang="ru-RU" sz="3600" b="1" smtClean="0">
                <a:solidFill>
                  <a:srgbClr val="CC3300"/>
                </a:solidFill>
              </a:rPr>
              <a:t>(1 раз в три года)</a:t>
            </a:r>
          </a:p>
          <a:p>
            <a:pPr eaLnBrk="1" hangingPunct="1"/>
            <a:r>
              <a:rPr lang="ru-RU" altLang="ru-RU" sz="3600" b="1" smtClean="0">
                <a:solidFill>
                  <a:srgbClr val="002060"/>
                </a:solidFill>
              </a:rPr>
              <a:t>5. Отраслевые награды</a:t>
            </a:r>
          </a:p>
          <a:p>
            <a:pPr eaLnBrk="1" hangingPunct="1">
              <a:buFontTx/>
              <a:buNone/>
            </a:pPr>
            <a:endParaRPr lang="ru-RU" altLang="ru-RU" sz="3600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76250"/>
            <a:ext cx="7772400" cy="936625"/>
          </a:xfrm>
        </p:spPr>
        <p:txBody>
          <a:bodyPr/>
          <a:lstStyle/>
          <a:p>
            <a:pPr algn="ctr" eaLnBrk="1" hangingPunct="1"/>
            <a:r>
              <a:rPr lang="ru-RU" altLang="ru-RU" sz="4000" b="1" smtClean="0">
                <a:solidFill>
                  <a:srgbClr val="002060"/>
                </a:solidFill>
              </a:rPr>
              <a:t>ПРИКАЗ</a:t>
            </a:r>
            <a:r>
              <a:rPr lang="ru-RU" altLang="ru-RU" b="1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altLang="ru-RU" sz="4000" dirty="0" err="1" smtClean="0">
                <a:latin typeface="+mj-lt"/>
              </a:rPr>
              <a:t>Минобрнауки</a:t>
            </a:r>
            <a:r>
              <a:rPr lang="ru-RU" altLang="ru-RU" sz="4000" dirty="0" smtClean="0">
                <a:latin typeface="+mj-lt"/>
              </a:rPr>
              <a:t> РФ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altLang="ru-RU" sz="4400" dirty="0" smtClean="0">
                <a:solidFill>
                  <a:srgbClr val="A50021"/>
                </a:solidFill>
                <a:latin typeface="+mj-lt"/>
              </a:rPr>
              <a:t>07.04.2014 № 276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altLang="ru-RU" sz="4000" dirty="0" smtClean="0">
                <a:latin typeface="+mj-lt"/>
              </a:rPr>
              <a:t>«Об утверждении Порядка проведения аттестации педагогических работников организаций, осуществляющих образовательную деятельность»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ru-RU" alt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2"/>
          <p:cNvSpPr>
            <a:spLocks noGrp="1"/>
          </p:cNvSpPr>
          <p:nvPr>
            <p:ph type="title"/>
          </p:nvPr>
        </p:nvSpPr>
        <p:spPr>
          <a:xfrm>
            <a:off x="684213" y="620713"/>
            <a:ext cx="7772400" cy="1223962"/>
          </a:xfrm>
        </p:spPr>
        <p:txBody>
          <a:bodyPr/>
          <a:lstStyle/>
          <a:p>
            <a:pPr algn="ctr" eaLnBrk="1" hangingPunct="1"/>
            <a:r>
              <a:rPr lang="ru-RU" altLang="ru-RU" sz="4000" b="1" smtClean="0">
                <a:solidFill>
                  <a:srgbClr val="002060"/>
                </a:solidFill>
              </a:rPr>
              <a:t>Оценка профессиональной деятельности педагога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3600" smtClean="0"/>
              <a:t>Результаты работы (п.36 или  п. 37)</a:t>
            </a:r>
          </a:p>
          <a:p>
            <a:pPr eaLnBrk="1" hangingPunct="1"/>
            <a:r>
              <a:rPr lang="ru-RU" altLang="ru-RU" sz="3600" smtClean="0"/>
              <a:t>Деятельность связана </a:t>
            </a:r>
          </a:p>
          <a:p>
            <a:pPr eaLnBrk="1" hangingPunct="1">
              <a:buFontTx/>
              <a:buNone/>
            </a:pPr>
            <a:r>
              <a:rPr lang="ru-RU" altLang="ru-RU" sz="3600" smtClean="0"/>
              <a:t>   с соответствующим направлением работы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3"/>
          <p:cNvSpPr>
            <a:spLocks noGrp="1"/>
          </p:cNvSpPr>
          <p:nvPr>
            <p:ph type="title"/>
          </p:nvPr>
        </p:nvSpPr>
        <p:spPr>
          <a:xfrm>
            <a:off x="611188" y="620713"/>
            <a:ext cx="7916862" cy="792162"/>
          </a:xfrm>
        </p:spPr>
        <p:txBody>
          <a:bodyPr/>
          <a:lstStyle/>
          <a:p>
            <a:pPr algn="ctr" eaLnBrk="1" hangingPunct="1"/>
            <a:r>
              <a:rPr lang="ru-RU" altLang="ru-RU" sz="3600" b="1" smtClean="0">
                <a:solidFill>
                  <a:srgbClr val="002060"/>
                </a:solidFill>
              </a:rPr>
              <a:t>Структура экспертного заключения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750" y="1412875"/>
            <a:ext cx="8208963" cy="4683125"/>
          </a:xfrm>
        </p:spPr>
        <p:txBody>
          <a:bodyPr/>
          <a:lstStyle/>
          <a:p>
            <a:pPr eaLnBrk="1" hangingPunct="1"/>
            <a:r>
              <a:rPr lang="ru-RU" altLang="ru-RU" sz="3600" smtClean="0"/>
              <a:t>Результаты освоения обучающимися, воспитанниками образовательных программ и показатели динамики их достижений</a:t>
            </a:r>
          </a:p>
          <a:p>
            <a:pPr eaLnBrk="1" hangingPunct="1"/>
            <a:r>
              <a:rPr lang="ru-RU" altLang="ru-RU" sz="3600" smtClean="0"/>
              <a:t>Вклад в повышение качества образования, распространение собственного опыта  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6000" b="1" smtClean="0">
                <a:solidFill>
                  <a:srgbClr val="002060"/>
                </a:solidFill>
              </a:rPr>
              <a:t>Мониторинг</a:t>
            </a:r>
            <a:r>
              <a:rPr lang="ru-RU" altLang="ru-RU" sz="6000" smtClean="0"/>
              <a:t> </a:t>
            </a:r>
          </a:p>
        </p:txBody>
      </p:sp>
      <p:sp>
        <p:nvSpPr>
          <p:cNvPr id="26627" name="Содержимое 3"/>
          <p:cNvSpPr>
            <a:spLocks noGrp="1"/>
          </p:cNvSpPr>
          <p:nvPr>
            <p:ph idx="1"/>
          </p:nvPr>
        </p:nvSpPr>
        <p:spPr>
          <a:xfrm>
            <a:off x="250825" y="2924175"/>
            <a:ext cx="8497888" cy="20891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400" smtClean="0">
                <a:solidFill>
                  <a:srgbClr val="CC3300"/>
                </a:solidFill>
              </a:rPr>
              <a:t>(постановление Правительства РФ</a:t>
            </a:r>
          </a:p>
          <a:p>
            <a:pPr algn="ctr" eaLnBrk="1" hangingPunct="1">
              <a:buFontTx/>
              <a:buNone/>
            </a:pPr>
            <a:r>
              <a:rPr lang="ru-RU" altLang="ru-RU" sz="4400" smtClean="0">
                <a:solidFill>
                  <a:srgbClr val="CC3300"/>
                </a:solidFill>
              </a:rPr>
              <a:t> от 05.08.2013 № 662)</a:t>
            </a:r>
            <a:endParaRPr lang="ru-RU" altLang="ru-RU" sz="4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2"/>
          <p:cNvSpPr>
            <a:spLocks noGrp="1"/>
          </p:cNvSpPr>
          <p:nvPr>
            <p:ph type="title"/>
          </p:nvPr>
        </p:nvSpPr>
        <p:spPr>
          <a:xfrm>
            <a:off x="685800" y="188913"/>
            <a:ext cx="7772400" cy="792162"/>
          </a:xfrm>
        </p:spPr>
        <p:txBody>
          <a:bodyPr/>
          <a:lstStyle/>
          <a:p>
            <a:pPr algn="ctr" eaLnBrk="1" hangingPunct="1"/>
            <a:r>
              <a:rPr lang="ru-RU" altLang="ru-RU" b="1" smtClean="0">
                <a:solidFill>
                  <a:srgbClr val="002060"/>
                </a:solidFill>
              </a:rPr>
              <a:t>ДОУ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0825" y="1052513"/>
            <a:ext cx="8497888" cy="5329237"/>
          </a:xfrm>
        </p:spPr>
        <p:txBody>
          <a:bodyPr/>
          <a:lstStyle/>
          <a:p>
            <a:pPr eaLnBrk="1" hangingPunct="1"/>
            <a:r>
              <a:rPr lang="ru-RU" altLang="ru-RU" smtClean="0"/>
              <a:t>содержание образовательной деятельности и организация образовательного процесса по образовательным программам дошкольного образования</a:t>
            </a:r>
          </a:p>
          <a:p>
            <a:pPr eaLnBrk="1" hangingPunct="1"/>
            <a:r>
              <a:rPr lang="ru-RU" altLang="ru-RU" smtClean="0"/>
              <a:t>информационное обеспечение </a:t>
            </a:r>
          </a:p>
          <a:p>
            <a:pPr eaLnBrk="1" hangingPunct="1"/>
            <a:r>
              <a:rPr lang="ru-RU" altLang="ru-RU" smtClean="0"/>
              <a:t>условия получения дошкольного образования лицами с ограниченными возможностями здоровья и инвалидами;</a:t>
            </a:r>
          </a:p>
          <a:p>
            <a:pPr eaLnBrk="1" hangingPunct="1"/>
            <a:r>
              <a:rPr lang="ru-RU" altLang="ru-RU" smtClean="0"/>
              <a:t>создание безопасных условий при организации образовательного процесса </a:t>
            </a:r>
            <a:br>
              <a:rPr lang="ru-RU" altLang="ru-RU" smtClean="0"/>
            </a:b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4"/>
          <p:cNvSpPr>
            <a:spLocks noGrp="1"/>
          </p:cNvSpPr>
          <p:nvPr>
            <p:ph type="title"/>
          </p:nvPr>
        </p:nvSpPr>
        <p:spPr>
          <a:xfrm>
            <a:off x="685800" y="404813"/>
            <a:ext cx="7772400" cy="158432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altLang="ru-RU" sz="3200" b="1" dirty="0" smtClean="0">
                <a:solidFill>
                  <a:srgbClr val="002060"/>
                </a:solidFill>
              </a:rPr>
              <a:t/>
            </a:r>
            <a:br>
              <a:rPr lang="ru-RU" altLang="ru-RU" sz="3200" b="1" dirty="0" smtClean="0">
                <a:solidFill>
                  <a:srgbClr val="002060"/>
                </a:solidFill>
              </a:rPr>
            </a:br>
            <a:r>
              <a:rPr lang="ru-RU" altLang="ru-RU" sz="3200" b="1" dirty="0" smtClean="0">
                <a:solidFill>
                  <a:srgbClr val="002060"/>
                </a:solidFill>
              </a:rPr>
              <a:t/>
            </a:r>
            <a:br>
              <a:rPr lang="ru-RU" altLang="ru-RU" sz="3200" b="1" dirty="0" smtClean="0">
                <a:solidFill>
                  <a:srgbClr val="002060"/>
                </a:solidFill>
              </a:rPr>
            </a:br>
            <a:r>
              <a:rPr lang="ru-RU" altLang="ru-RU" sz="3200" b="1" dirty="0" smtClean="0">
                <a:solidFill>
                  <a:srgbClr val="002060"/>
                </a:solidFill>
              </a:rPr>
              <a:t/>
            </a:r>
            <a:br>
              <a:rPr lang="ru-RU" altLang="ru-RU" sz="3200" b="1" dirty="0" smtClean="0">
                <a:solidFill>
                  <a:srgbClr val="002060"/>
                </a:solidFill>
              </a:rPr>
            </a:br>
            <a:r>
              <a:rPr lang="ru-RU" altLang="ru-RU" sz="3200" b="1" dirty="0" smtClean="0">
                <a:solidFill>
                  <a:srgbClr val="002060"/>
                </a:solidFill>
              </a:rPr>
              <a:t/>
            </a:r>
            <a:br>
              <a:rPr lang="ru-RU" altLang="ru-RU" sz="3200" b="1" dirty="0" smtClean="0">
                <a:solidFill>
                  <a:srgbClr val="002060"/>
                </a:solidFill>
              </a:rPr>
            </a:br>
            <a:r>
              <a:rPr lang="ru-RU" altLang="ru-RU" sz="3200" b="1" dirty="0" smtClean="0">
                <a:solidFill>
                  <a:srgbClr val="002060"/>
                </a:solidFill>
              </a:rPr>
              <a:t/>
            </a:r>
            <a:br>
              <a:rPr lang="ru-RU" altLang="ru-RU" sz="3200" b="1" dirty="0" smtClean="0">
                <a:solidFill>
                  <a:srgbClr val="002060"/>
                </a:solidFill>
              </a:rPr>
            </a:br>
            <a:r>
              <a:rPr lang="ru-RU" altLang="ru-RU" sz="3200" b="1" dirty="0" smtClean="0">
                <a:solidFill>
                  <a:srgbClr val="002060"/>
                </a:solidFill>
              </a:rPr>
              <a:t/>
            </a:r>
            <a:br>
              <a:rPr lang="ru-RU" altLang="ru-RU" sz="3200" b="1" dirty="0" smtClean="0">
                <a:solidFill>
                  <a:srgbClr val="002060"/>
                </a:solidFill>
              </a:rPr>
            </a:br>
            <a:r>
              <a:rPr lang="ru-RU" altLang="ru-RU" sz="3200" b="1" dirty="0" smtClean="0">
                <a:solidFill>
                  <a:srgbClr val="002060"/>
                </a:solidFill>
              </a:rPr>
              <a:t/>
            </a:r>
            <a:br>
              <a:rPr lang="ru-RU" altLang="ru-RU" sz="3200" b="1" dirty="0" smtClean="0">
                <a:solidFill>
                  <a:srgbClr val="002060"/>
                </a:solidFill>
              </a:rPr>
            </a:br>
            <a:r>
              <a:rPr lang="ru-RU" altLang="ru-RU" sz="3200" b="1" dirty="0" smtClean="0">
                <a:solidFill>
                  <a:srgbClr val="002060"/>
                </a:solidFill>
              </a:rPr>
              <a:t>Участие педагога в создании развивающей предметно-пространственной среды, обеспечивающей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9388" y="1981200"/>
            <a:ext cx="8785225" cy="4687888"/>
          </a:xfrm>
        </p:spPr>
        <p:txBody>
          <a:bodyPr/>
          <a:lstStyle/>
          <a:p>
            <a:pPr eaLnBrk="1" hangingPunct="1"/>
            <a:r>
              <a:rPr lang="ru-RU" altLang="ru-RU" sz="3600" smtClean="0"/>
              <a:t>безопасность и психологическую комфортность пребывания детей в ОУ (группе)</a:t>
            </a:r>
          </a:p>
          <a:p>
            <a:pPr eaLnBrk="1" hangingPunct="1"/>
            <a:r>
              <a:rPr lang="ru-RU" altLang="ru-RU" sz="3600" smtClean="0"/>
              <a:t>реализацию образовательных программ дошкольного образования</a:t>
            </a:r>
          </a:p>
          <a:p>
            <a:pPr eaLnBrk="1" hangingPunct="1"/>
            <a:r>
              <a:rPr lang="ru-RU" altLang="ru-RU" sz="3600" smtClean="0"/>
              <a:t>учет возрастных особенностей детей</a:t>
            </a:r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/>
          </p:nvPr>
        </p:nvSpPr>
        <p:spPr>
          <a:xfrm>
            <a:off x="395288" y="609600"/>
            <a:ext cx="8353425" cy="5486400"/>
          </a:xfrm>
        </p:spPr>
        <p:txBody>
          <a:bodyPr/>
          <a:lstStyle/>
          <a:p>
            <a:pPr eaLnBrk="1" hangingPunct="1"/>
            <a:r>
              <a:rPr lang="ru-RU" altLang="ru-RU" sz="3600" smtClean="0"/>
              <a:t>учет образования детей с ограниченными возможностями здоровья, особыми потребностями в обучении, других категорий детей</a:t>
            </a:r>
          </a:p>
          <a:p>
            <a:pPr eaLnBrk="1" hangingPunct="1"/>
            <a:r>
              <a:rPr lang="ru-RU" altLang="ru-RU" sz="3600" smtClean="0"/>
              <a:t>условия для инклюзивного образования     (при наличии)</a:t>
            </a:r>
          </a:p>
          <a:p>
            <a:pPr eaLnBrk="1" hangingPunct="1">
              <a:buFontTx/>
              <a:buNone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600" b="1" smtClean="0">
                <a:solidFill>
                  <a:srgbClr val="002060"/>
                </a:solidFill>
              </a:rPr>
              <a:t>Учитель-логопед, учитель-дефектолог, учитель (ГБС(К)ОУ)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8313" y="1981200"/>
            <a:ext cx="8207375" cy="4114800"/>
          </a:xfrm>
        </p:spPr>
        <p:txBody>
          <a:bodyPr/>
          <a:lstStyle/>
          <a:p>
            <a:pPr eaLnBrk="1" hangingPunct="1"/>
            <a:r>
              <a:rPr lang="ru-RU" altLang="ru-RU" sz="3600" smtClean="0">
                <a:solidFill>
                  <a:srgbClr val="CC3300"/>
                </a:solidFill>
              </a:rPr>
              <a:t>Обеспечение индивидуального сопровождения детей с ОВЗ </a:t>
            </a:r>
            <a:r>
              <a:rPr lang="ru-RU" altLang="ru-RU" sz="3600" smtClean="0"/>
              <a:t>(пример индивидуального образовательного маршрута или карты индивидуального развития ребенка, заверенные руководителем ОУ)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Содержимое 3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eaLnBrk="1" hangingPunct="1"/>
            <a:r>
              <a:rPr lang="ru-RU" altLang="ru-RU" sz="3600" smtClean="0"/>
              <a:t>Положительная динамика </a:t>
            </a:r>
          </a:p>
          <a:p>
            <a:pPr eaLnBrk="1" hangingPunct="1">
              <a:buFontTx/>
              <a:buNone/>
            </a:pPr>
            <a:r>
              <a:rPr lang="ru-RU" altLang="ru-RU" sz="3600" smtClean="0"/>
              <a:t>   в </a:t>
            </a:r>
            <a:r>
              <a:rPr lang="ru-RU" altLang="ru-RU" sz="3600" smtClean="0">
                <a:solidFill>
                  <a:srgbClr val="CC3300"/>
                </a:solidFill>
              </a:rPr>
              <a:t>коррекции развития</a:t>
            </a:r>
            <a:r>
              <a:rPr lang="ru-RU" altLang="ru-RU" sz="3600" smtClean="0"/>
              <a:t> обучающихся с ОВЗ</a:t>
            </a:r>
          </a:p>
          <a:p>
            <a:pPr eaLnBrk="1" hangingPunct="1">
              <a:buFontTx/>
              <a:buNone/>
            </a:pPr>
            <a:r>
              <a:rPr lang="ru-RU" altLang="ru-RU" sz="3600" smtClean="0"/>
              <a:t>  (аналитическая справка о результатах </a:t>
            </a:r>
            <a:r>
              <a:rPr lang="ru-RU" altLang="ru-RU" sz="3600" smtClean="0">
                <a:solidFill>
                  <a:srgbClr val="CC3300"/>
                </a:solidFill>
              </a:rPr>
              <a:t>коррекционной работы  </a:t>
            </a:r>
            <a:r>
              <a:rPr lang="ru-RU" altLang="ru-RU" sz="3600" smtClean="0"/>
              <a:t>(за 2-3 года), заверенная руководителем образовательного учреждения)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>
                <a:solidFill>
                  <a:srgbClr val="002060"/>
                </a:solidFill>
              </a:rPr>
              <a:t>ОУ (начальное, основное, среднее общее образование)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288" y="1981200"/>
            <a:ext cx="8353425" cy="4114800"/>
          </a:xfrm>
        </p:spPr>
        <p:txBody>
          <a:bodyPr/>
          <a:lstStyle/>
          <a:p>
            <a:pPr eaLnBrk="1" hangingPunct="1"/>
            <a:r>
              <a:rPr lang="ru-RU" altLang="ru-RU" smtClean="0"/>
              <a:t>результаты аттестации лиц, обучающихся по образовательным программам начального общего образования, основного общего образования и среднего общего образования</a:t>
            </a:r>
          </a:p>
          <a:p>
            <a:pPr eaLnBrk="1" hangingPunct="1"/>
            <a:r>
              <a:rPr lang="ru-RU" altLang="ru-RU" smtClean="0"/>
              <a:t>информационное обеспечение </a:t>
            </a:r>
          </a:p>
          <a:p>
            <a:pPr eaLnBrk="1" hangingPunct="1"/>
            <a:r>
              <a:rPr lang="ru-RU" altLang="ru-RU" smtClean="0"/>
              <a:t>создание безопасных условий при организации образовательного процесса в общеобразовательных организациях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463"/>
          </a:xfrm>
        </p:spPr>
        <p:txBody>
          <a:bodyPr/>
          <a:lstStyle/>
          <a:p>
            <a:pPr algn="ctr" eaLnBrk="1" hangingPunct="1"/>
            <a:r>
              <a:rPr lang="ru-RU" altLang="ru-RU" sz="4000" b="1" smtClean="0">
                <a:solidFill>
                  <a:srgbClr val="002060"/>
                </a:solidFill>
              </a:rPr>
              <a:t>Профессиональное образование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учебные и внеучебные достижения обучающихся лиц и профессиональные достижения выпускников организаций, реализующих программы среднего профессионального образования</a:t>
            </a:r>
          </a:p>
          <a:p>
            <a:pPr eaLnBrk="1" hangingPunct="1"/>
            <a:r>
              <a:rPr lang="ru-RU" altLang="ru-RU" smtClean="0"/>
              <a:t>информационное обеспечение </a:t>
            </a:r>
          </a:p>
          <a:p>
            <a:pPr eaLnBrk="1" hangingPunct="1"/>
            <a:r>
              <a:rPr lang="ru-RU" altLang="ru-RU" smtClean="0"/>
              <a:t>создание безопасных условий при организации образовательного процесса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76250"/>
            <a:ext cx="7772400" cy="936625"/>
          </a:xfrm>
        </p:spPr>
        <p:txBody>
          <a:bodyPr/>
          <a:lstStyle/>
          <a:p>
            <a:pPr algn="ctr" eaLnBrk="1" hangingPunct="1"/>
            <a:r>
              <a:rPr lang="ru-RU" altLang="ru-RU" sz="4000" b="1" smtClean="0">
                <a:solidFill>
                  <a:srgbClr val="002060"/>
                </a:solidFill>
              </a:rPr>
              <a:t>Постановление Правительства РФ </a:t>
            </a:r>
            <a:br>
              <a:rPr lang="ru-RU" altLang="ru-RU" sz="4000" b="1" smtClean="0">
                <a:solidFill>
                  <a:srgbClr val="002060"/>
                </a:solidFill>
              </a:rPr>
            </a:br>
            <a:endParaRPr lang="ru-RU" altLang="ru-RU" sz="4000" b="1" smtClean="0">
              <a:solidFill>
                <a:srgbClr val="00206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>
            <a:normAutofit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altLang="ru-RU" sz="4400" dirty="0" smtClean="0">
                <a:solidFill>
                  <a:srgbClr val="C00000"/>
                </a:solidFill>
              </a:rPr>
              <a:t>от 08.08.2013 № 678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altLang="ru-RU" sz="4000" dirty="0" smtClean="0">
                <a:latin typeface="+mj-lt"/>
              </a:rPr>
              <a:t>«</a:t>
            </a:r>
            <a:r>
              <a:rPr lang="ru-RU" sz="4000" b="1" dirty="0" smtClean="0"/>
              <a:t>"Об утверждении номенклатуры должностей педагогических работников организаций, осуществляющих образовательную деятельность, должностей руководителей образовательных организаций</a:t>
            </a:r>
            <a:r>
              <a:rPr lang="ru-RU" altLang="ru-RU" sz="4000" dirty="0" smtClean="0">
                <a:latin typeface="+mj-lt"/>
              </a:rPr>
              <a:t>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ru-RU" alt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685800" y="333375"/>
            <a:ext cx="7772400" cy="935038"/>
          </a:xfrm>
        </p:spPr>
        <p:txBody>
          <a:bodyPr/>
          <a:lstStyle/>
          <a:p>
            <a:pPr algn="ctr" eaLnBrk="1" hangingPunct="1"/>
            <a:r>
              <a:rPr lang="ru-RU" altLang="ru-RU" sz="4000" b="1" smtClean="0">
                <a:solidFill>
                  <a:srgbClr val="002060"/>
                </a:solidFill>
              </a:rPr>
              <a:t>Дополнительное образование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196975"/>
            <a:ext cx="8424863" cy="5327650"/>
          </a:xfrm>
        </p:spPr>
        <p:txBody>
          <a:bodyPr/>
          <a:lstStyle/>
          <a:p>
            <a:pPr eaLnBrk="1" hangingPunct="1"/>
            <a:r>
              <a:rPr lang="ru-RU" altLang="ru-RU" smtClean="0"/>
              <a:t>содержание образовательной деятельности и организация образовательного процесса по дополнительным общеобразовательным программам</a:t>
            </a:r>
          </a:p>
          <a:p>
            <a:pPr eaLnBrk="1" hangingPunct="1"/>
            <a:r>
              <a:rPr lang="ru-RU" altLang="ru-RU" smtClean="0"/>
              <a:t>информационное обеспечение </a:t>
            </a:r>
          </a:p>
          <a:p>
            <a:pPr eaLnBrk="1" hangingPunct="1"/>
            <a:r>
              <a:rPr lang="ru-RU" altLang="ru-RU" smtClean="0"/>
              <a:t>учебные и внеучебные достижения лиц, обучающихся по программам дополнительного образования детей</a:t>
            </a:r>
          </a:p>
          <a:p>
            <a:pPr eaLnBrk="1" hangingPunct="1"/>
            <a:r>
              <a:rPr lang="ru-RU" altLang="ru-RU" smtClean="0"/>
              <a:t>создание безопасных условий при организации образовательного процесса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900113" y="333375"/>
            <a:ext cx="7772400" cy="1501775"/>
          </a:xfrm>
        </p:spPr>
        <p:txBody>
          <a:bodyPr/>
          <a:lstStyle/>
          <a:p>
            <a:pPr algn="ctr" eaLnBrk="1" hangingPunct="1"/>
            <a:r>
              <a:rPr lang="ru-RU" altLang="ru-RU" sz="4000" b="1" smtClean="0">
                <a:solidFill>
                  <a:srgbClr val="002060"/>
                </a:solidFill>
              </a:rPr>
              <a:t>Дополнительное профессиональное образование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981200"/>
            <a:ext cx="8062913" cy="4114800"/>
          </a:xfrm>
        </p:spPr>
        <p:txBody>
          <a:bodyPr/>
          <a:lstStyle/>
          <a:p>
            <a:pPr eaLnBrk="1" hangingPunct="1"/>
            <a:r>
              <a:rPr lang="ru-RU" altLang="ru-RU" smtClean="0"/>
              <a:t>содержание образовательной деятельности и организация образовательного процесса</a:t>
            </a:r>
          </a:p>
          <a:p>
            <a:pPr eaLnBrk="1" hangingPunct="1"/>
            <a:r>
              <a:rPr lang="ru-RU" altLang="ru-RU" smtClean="0"/>
              <a:t>информационное обеспечение </a:t>
            </a:r>
          </a:p>
          <a:p>
            <a:pPr eaLnBrk="1" hangingPunct="1"/>
            <a:r>
              <a:rPr lang="ru-RU" altLang="ru-RU" smtClean="0"/>
              <a:t>профессиональные достижения выпускников организаций ДПО</a:t>
            </a:r>
          </a:p>
          <a:p>
            <a:pPr eaLnBrk="1" hangingPunct="1"/>
            <a:r>
              <a:rPr lang="ru-RU" altLang="ru-RU" smtClean="0"/>
              <a:t>создание безопасных условий при организации образовательного процесса 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463"/>
          </a:xfrm>
        </p:spPr>
        <p:txBody>
          <a:bodyPr/>
          <a:lstStyle/>
          <a:p>
            <a:pPr algn="ctr" eaLnBrk="1" hangingPunct="1">
              <a:defRPr/>
            </a:pP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 ФЗ-273 «Закон об образовании РФ»</a:t>
            </a:r>
          </a:p>
          <a:p>
            <a:pPr eaLnBrk="1" hangingPunct="1">
              <a:buFont typeface="Wingdings 2" pitchFamily="18" charset="2"/>
              <a:buNone/>
            </a:pPr>
            <a:endParaRPr lang="ru-RU" altLang="ru-RU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7918450" cy="576263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altLang="ru-RU" sz="4000" dirty="0" smtClean="0"/>
              <a:t/>
            </a:r>
            <a:br>
              <a:rPr lang="ru-RU" altLang="ru-RU" sz="4000" dirty="0" smtClean="0"/>
            </a:br>
            <a:r>
              <a:rPr lang="ru-RU" altLang="ru-RU" sz="4000" dirty="0" smtClean="0"/>
              <a:t/>
            </a:r>
            <a:br>
              <a:rPr lang="ru-RU" altLang="ru-RU" sz="4000" dirty="0" smtClean="0"/>
            </a:br>
            <a:r>
              <a:rPr lang="ru-RU" altLang="ru-RU" sz="4000" dirty="0" smtClean="0"/>
              <a:t/>
            </a:r>
            <a:br>
              <a:rPr lang="ru-RU" altLang="ru-RU" sz="4000" dirty="0" smtClean="0"/>
            </a:br>
            <a:r>
              <a:rPr lang="ru-RU" altLang="ru-RU" sz="4000" b="1" dirty="0" smtClean="0"/>
              <a:t/>
            </a:r>
            <a:br>
              <a:rPr lang="ru-RU" altLang="ru-RU" sz="4000" b="1" dirty="0" smtClean="0"/>
            </a:br>
            <a:r>
              <a:rPr lang="ru-RU" altLang="ru-RU" sz="4000" b="1" dirty="0" smtClean="0">
                <a:solidFill>
                  <a:srgbClr val="CC3300"/>
                </a:solidFill>
              </a:rPr>
              <a:t> Нормативные документы</a:t>
            </a:r>
            <a:endParaRPr lang="ru-RU" altLang="ru-RU" sz="4000" b="1" dirty="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268413"/>
            <a:ext cx="8713787" cy="5184775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endParaRPr lang="ru-RU" altLang="ru-RU" smtClean="0"/>
          </a:p>
          <a:p>
            <a:pPr marL="609600" indent="-609600" eaLnBrk="1" hangingPunct="1">
              <a:buFont typeface="Wingdings 2" pitchFamily="18" charset="2"/>
              <a:buNone/>
            </a:pPr>
            <a:r>
              <a:rPr lang="ru-RU" altLang="ru-RU" smtClean="0"/>
              <a:t>Повышение квалификации  (ФЗ-273 «Закон об образовании РФ»)</a:t>
            </a:r>
          </a:p>
          <a:p>
            <a:pPr marL="609600" indent="-609600" eaLnBrk="1" hangingPunct="1">
              <a:buFont typeface="Wingdings 2" pitchFamily="18" charset="2"/>
              <a:buNone/>
            </a:pPr>
            <a:r>
              <a:rPr lang="ru-RU" altLang="ru-RU" smtClean="0"/>
              <a:t>Отраслевые награды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mtClean="0"/>
              <a:t>Указ Президента Российской Федерации </a:t>
            </a:r>
          </a:p>
          <a:p>
            <a:pPr marL="609600" indent="-609600" eaLnBrk="1" hangingPunct="1">
              <a:buFontTx/>
              <a:buNone/>
            </a:pPr>
            <a:r>
              <a:rPr lang="ru-RU" altLang="ru-RU" smtClean="0"/>
              <a:t>       от 7 сентября 2010 г. № 1099 «О мерах по совершенствованию государственной наградной системы Российской Федерации».</a:t>
            </a:r>
          </a:p>
          <a:p>
            <a:pPr marL="609600" indent="-609600" eaLnBrk="1" hangingPunct="1">
              <a:buFontTx/>
              <a:buAutoNum type="arabicPeriod" startAt="2"/>
            </a:pPr>
            <a:r>
              <a:rPr lang="ru-RU" altLang="ru-RU" smtClean="0"/>
              <a:t>Приказ Министерства образования и науки Российской Федерации от 03.06.2010 № 580</a:t>
            </a:r>
            <a:br>
              <a:rPr lang="ru-RU" altLang="ru-RU" smtClean="0"/>
            </a:br>
            <a:r>
              <a:rPr lang="ru-RU" altLang="ru-RU" smtClean="0"/>
              <a:t>«О знаках отличия в сфере образования и науки».</a:t>
            </a:r>
          </a:p>
          <a:p>
            <a:pPr marL="609600" indent="-609600" eaLnBrk="1" hangingPunct="1">
              <a:buFontTx/>
              <a:buAutoNum type="arabicPeriod"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935038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2. Установить, что в государственную наградную систему Российской Федерации входят: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484313"/>
            <a:ext cx="8713787" cy="50403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>
                <a:solidFill>
                  <a:srgbClr val="C00000"/>
                </a:solidFill>
              </a:rPr>
              <a:t>Почетные звания Российской Федерации</a:t>
            </a:r>
            <a:r>
              <a:rPr lang="ru-RU" altLang="ru-RU" smtClean="0"/>
              <a:t>:</a:t>
            </a:r>
          </a:p>
          <a:p>
            <a:pPr eaLnBrk="1" hangingPunct="1"/>
            <a:r>
              <a:rPr lang="ru-RU" altLang="ru-RU" smtClean="0"/>
              <a:t>"Народный учитель Российской Федерации";</a:t>
            </a:r>
          </a:p>
          <a:p>
            <a:pPr eaLnBrk="1" hangingPunct="1"/>
            <a:r>
              <a:rPr lang="ru-RU" altLang="ru-RU" smtClean="0"/>
              <a:t>"Заслуженный работник физической культуры Российской Федерации";</a:t>
            </a:r>
          </a:p>
          <a:p>
            <a:pPr eaLnBrk="1" hangingPunct="1"/>
            <a:r>
              <a:rPr lang="ru-RU" altLang="ru-RU" smtClean="0"/>
              <a:t>"Заслуженный учитель Российской Федерации»</a:t>
            </a:r>
          </a:p>
          <a:p>
            <a:pPr eaLnBrk="1" hangingPunct="1">
              <a:buFontTx/>
              <a:buNone/>
            </a:pPr>
            <a:r>
              <a:rPr lang="ru-RU" altLang="ru-RU" smtClean="0">
                <a:solidFill>
                  <a:srgbClr val="C00000"/>
                </a:solidFill>
              </a:rPr>
              <a:t>Медаль</a:t>
            </a:r>
            <a:r>
              <a:rPr lang="ru-RU" altLang="ru-RU" smtClean="0"/>
              <a:t> «Ветеран труда»</a:t>
            </a:r>
          </a:p>
          <a:p>
            <a:pPr eaLnBrk="1" hangingPunct="1">
              <a:buFontTx/>
              <a:buNone/>
            </a:pPr>
            <a:r>
              <a:rPr lang="ru-RU" altLang="ru-RU" smtClean="0">
                <a:solidFill>
                  <a:srgbClr val="C00000"/>
                </a:solidFill>
              </a:rPr>
              <a:t>Медаль</a:t>
            </a:r>
            <a:r>
              <a:rPr lang="ru-RU" altLang="ru-RU" smtClean="0"/>
              <a:t> «За доблестный труд»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 lvl="1" algn="just" eaLnBrk="1" hangingPunct="1">
              <a:buFontTx/>
              <a:buNone/>
            </a:pPr>
            <a:r>
              <a:rPr lang="ru-RU" altLang="ru-RU" sz="3200" smtClean="0"/>
              <a:t>3. </a:t>
            </a:r>
            <a:r>
              <a:rPr lang="ru-RU" altLang="ru-RU" sz="2800" smtClean="0"/>
              <a:t>Установить, что </a:t>
            </a:r>
            <a:r>
              <a:rPr lang="ru-RU" altLang="ru-RU" sz="2800" u="sng" smtClean="0">
                <a:solidFill>
                  <a:srgbClr val="C00000"/>
                </a:solidFill>
              </a:rPr>
              <a:t>юбилейные медали</a:t>
            </a:r>
            <a:r>
              <a:rPr lang="ru-RU" altLang="ru-RU" sz="2800" smtClean="0">
                <a:solidFill>
                  <a:srgbClr val="C00000"/>
                </a:solidFill>
              </a:rPr>
              <a:t> </a:t>
            </a:r>
            <a:r>
              <a:rPr lang="ru-RU" altLang="ru-RU" sz="2800" smtClean="0"/>
              <a:t>Российской Федерации, награды, учреждаемые федеральными органами государственной власти и иными федеральными государственными органами, органами государственной власти субъектов Российской Федерации, общественными и религиозными объединениями, </a:t>
            </a:r>
          </a:p>
          <a:p>
            <a:pPr lvl="1" algn="just" eaLnBrk="1" hangingPunct="1">
              <a:buFontTx/>
              <a:buNone/>
            </a:pPr>
            <a:r>
              <a:rPr lang="ru-RU" altLang="ru-RU" sz="2800" smtClean="0">
                <a:solidFill>
                  <a:srgbClr val="C00000"/>
                </a:solidFill>
              </a:rPr>
              <a:t>   </a:t>
            </a:r>
            <a:r>
              <a:rPr lang="ru-RU" altLang="ru-RU" sz="2800" u="sng" smtClean="0">
                <a:solidFill>
                  <a:srgbClr val="C00000"/>
                </a:solidFill>
              </a:rPr>
              <a:t>не являются</a:t>
            </a:r>
            <a:r>
              <a:rPr lang="ru-RU" altLang="ru-RU" sz="2800" smtClean="0">
                <a:solidFill>
                  <a:srgbClr val="C00000"/>
                </a:solidFill>
              </a:rPr>
              <a:t> </a:t>
            </a:r>
            <a:r>
              <a:rPr lang="ru-RU" altLang="ru-RU" sz="2800" smtClean="0"/>
              <a:t>государственными наградами Российской Федерации.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431800"/>
          </a:xfrm>
        </p:spPr>
        <p:txBody>
          <a:bodyPr/>
          <a:lstStyle/>
          <a:p>
            <a:pPr eaLnBrk="1" hangingPunct="1"/>
            <a:r>
              <a:rPr lang="ru-RU" altLang="ru-RU" sz="3200" smtClean="0">
                <a:solidFill>
                  <a:srgbClr val="C00000"/>
                </a:solidFill>
              </a:rPr>
              <a:t>Ведомственные знаки отличия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765175"/>
            <a:ext cx="7772400" cy="56880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медаль К.Д. Ушинского;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нагрудный знак «Почетный работник общего образования Российской Федерации»;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нагрудный знак «За милосердие и благотворительность»;</a:t>
            </a:r>
            <a:r>
              <a:rPr lang="ru-RU" altLang="ru-RU" sz="180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почетная грамота Министерства образования и науки Российской Федерации;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благодарность Министерства образования и науки Российской Федерации. </a:t>
            </a:r>
            <a:br>
              <a:rPr lang="ru-RU" altLang="ru-RU" sz="2800" smtClean="0"/>
            </a:br>
            <a:endParaRPr lang="ru-RU" alt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7921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Учет ранее существовавших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125538"/>
            <a:ext cx="7772400" cy="5399087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altLang="ru-RU" sz="800" smtClean="0"/>
              <a:t>     </a:t>
            </a:r>
            <a:r>
              <a:rPr lang="ru-RU" altLang="ru-RU" u="sng" smtClean="0"/>
              <a:t>званий, почетных знаков и знаков (значков)</a:t>
            </a:r>
            <a:r>
              <a:rPr lang="ru-RU" altLang="ru-RU" smtClean="0"/>
              <a:t> СССР, РСФСР, Российской Федерации, которыми награждались работники сферы образования за заслуги и достижения в соответствующих областях образования, в том числе знака «Отличник просвещения СССР», «Отличник просвещения РСФСР», «Отличник народного просвещения», «Отличник народного образования СССР», «Отличник профессионально-технического образования РСФСР», «Отличник профессионально-технического образования Российской Федерации», звания «Заслуженный учитель школы РСФСР», «Заслуженный учитель школы Российской Федерации», «Заслуженный учитель профессионально-технического образования Российской Федерации», «Заслуженный мастер профессионально-технического образования Российской Федерации.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576263"/>
          </a:xfrm>
        </p:spPr>
        <p:txBody>
          <a:bodyPr/>
          <a:lstStyle/>
          <a:p>
            <a:pPr eaLnBrk="1" hangingPunct="1"/>
            <a:r>
              <a:rPr lang="ru-RU" altLang="ru-RU" sz="3200" smtClean="0">
                <a:solidFill>
                  <a:srgbClr val="C00000"/>
                </a:solidFill>
              </a:rPr>
              <a:t>Региональные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 eaLnBrk="1" hangingPunct="1"/>
            <a:r>
              <a:rPr lang="ru-RU" altLang="ru-RU" smtClean="0"/>
              <a:t>Звания «Заслуженный учитель Кубани»</a:t>
            </a:r>
          </a:p>
          <a:p>
            <a:pPr eaLnBrk="1" hangingPunct="1"/>
            <a:r>
              <a:rPr lang="ru-RU" altLang="ru-RU" smtClean="0"/>
              <a:t>Грамоты и благодарности:</a:t>
            </a:r>
          </a:p>
          <a:p>
            <a:pPr eaLnBrk="1" hangingPunct="1"/>
            <a:r>
              <a:rPr lang="ru-RU" altLang="ru-RU" smtClean="0"/>
              <a:t>Министерства образования и науки РФ – 20 баллов;</a:t>
            </a:r>
          </a:p>
          <a:p>
            <a:pPr eaLnBrk="1" hangingPunct="1"/>
            <a:r>
              <a:rPr lang="ru-RU" altLang="ru-RU" smtClean="0"/>
              <a:t>Министерства образования и науки Краснодарского края – 15 баллов;</a:t>
            </a:r>
          </a:p>
          <a:p>
            <a:pPr eaLnBrk="1" hangingPunct="1"/>
            <a:r>
              <a:rPr lang="ru-RU" altLang="ru-RU" smtClean="0"/>
              <a:t> Отраслевых министерств – 10 баллов;</a:t>
            </a:r>
          </a:p>
          <a:p>
            <a:pPr eaLnBrk="1" hangingPunct="1"/>
            <a:r>
              <a:rPr lang="ru-RU" altLang="ru-RU" smtClean="0"/>
              <a:t>муниципальные – 5 баллов.</a:t>
            </a:r>
          </a:p>
          <a:p>
            <a:pPr eaLnBrk="1" hangingPunct="1">
              <a:lnSpc>
                <a:spcPct val="90000"/>
              </a:lnSpc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40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519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772400" cy="936625"/>
          </a:xfrm>
        </p:spPr>
        <p:txBody>
          <a:bodyPr/>
          <a:lstStyle/>
          <a:p>
            <a:pPr algn="ctr" eaLnBrk="1" hangingPunct="1"/>
            <a:r>
              <a:rPr lang="ru-RU" altLang="ru-RU" sz="3600" b="1" smtClean="0"/>
              <a:t/>
            </a:r>
            <a:br>
              <a:rPr lang="ru-RU" altLang="ru-RU" sz="3600" b="1" smtClean="0"/>
            </a:br>
            <a:r>
              <a:rPr lang="ru-RU" altLang="ru-RU" sz="3600" b="1" smtClean="0"/>
              <a:t/>
            </a:r>
            <a:br>
              <a:rPr lang="ru-RU" altLang="ru-RU" sz="3600" b="1" smtClean="0"/>
            </a:br>
            <a:r>
              <a:rPr lang="ru-RU" altLang="ru-RU" sz="3600" b="1" smtClean="0">
                <a:solidFill>
                  <a:srgbClr val="002060"/>
                </a:solidFill>
              </a:rPr>
              <a:t/>
            </a:r>
            <a:br>
              <a:rPr lang="ru-RU" altLang="ru-RU" sz="3600" b="1" smtClean="0">
                <a:solidFill>
                  <a:srgbClr val="002060"/>
                </a:solidFill>
              </a:rPr>
            </a:br>
            <a:r>
              <a:rPr lang="ru-RU" altLang="ru-RU" sz="3600" b="1" smtClean="0">
                <a:solidFill>
                  <a:srgbClr val="002060"/>
                </a:solidFill>
              </a:rPr>
              <a:t/>
            </a:r>
            <a:br>
              <a:rPr lang="ru-RU" altLang="ru-RU" sz="3600" b="1" smtClean="0">
                <a:solidFill>
                  <a:srgbClr val="002060"/>
                </a:solidFill>
              </a:rPr>
            </a:br>
            <a:r>
              <a:rPr lang="ru-RU" altLang="ru-RU" sz="3600" b="1" smtClean="0"/>
              <a:t/>
            </a:r>
            <a:br>
              <a:rPr lang="ru-RU" altLang="ru-RU" sz="3600" b="1" smtClean="0"/>
            </a:br>
            <a:r>
              <a:rPr lang="ru-RU" altLang="ru-RU" sz="3600" b="1" smtClean="0"/>
              <a:t>Министерства здравоохранения</a:t>
            </a:r>
            <a:br>
              <a:rPr lang="ru-RU" altLang="ru-RU" sz="3600" b="1" smtClean="0"/>
            </a:br>
            <a:r>
              <a:rPr lang="ru-RU" altLang="ru-RU" sz="3600" b="1" smtClean="0"/>
              <a:t>и социального развития РФ</a:t>
            </a:r>
            <a:endParaRPr lang="ru-RU" altLang="ru-RU" sz="3600" b="1" smtClean="0">
              <a:solidFill>
                <a:srgbClr val="00206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>
            <a:normAutofit fontScale="850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4400" b="1" dirty="0" smtClean="0">
                <a:solidFill>
                  <a:srgbClr val="C00000"/>
                </a:solidFill>
              </a:rPr>
              <a:t>от 26 августа 2010 г. N 761н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4400" b="1" dirty="0" smtClean="0"/>
              <a:t>«Об утверждении Единого квалификационного справочника должностей руководителей, специалистов и служащих, раздел «Квалификационные характеристики должностей работников образования»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4000" dirty="0" smtClean="0">
                <a:hlinkClick r:id="rId2"/>
              </a:rPr>
              <a:t/>
            </a:r>
            <a:br>
              <a:rPr lang="ru-RU" sz="4000" dirty="0" smtClean="0">
                <a:hlinkClick r:id="rId2"/>
              </a:rPr>
            </a:br>
            <a:endParaRPr lang="ru-RU" altLang="ru-RU" sz="4000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ru-RU" alt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50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333375"/>
            <a:ext cx="8713787" cy="6488113"/>
          </a:xfr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60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333375"/>
            <a:ext cx="8713787" cy="5975350"/>
          </a:xfr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3"/>
          <p:cNvPicPr>
            <a:picLocks noGrp="1" noChangeAspect="1" noChangeArrowheads="1"/>
          </p:cNvPicPr>
          <p:nvPr>
            <p:ph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5412" y="296862"/>
            <a:ext cx="8893175" cy="62642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Grp="1" noChangeAspect="1" noChangeArrowheads="1"/>
          </p:cNvPicPr>
          <p:nvPr>
            <p:ph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0"/>
            <a:ext cx="7632700" cy="4321175"/>
          </a:xfrm>
          <a:noFill/>
        </p:spPr>
      </p:pic>
      <p:pic>
        <p:nvPicPr>
          <p:cNvPr id="4813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4221163"/>
            <a:ext cx="6551612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Box 3"/>
          <p:cNvSpPr txBox="1">
            <a:spLocks noChangeArrowheads="1"/>
          </p:cNvSpPr>
          <p:nvPr/>
        </p:nvSpPr>
        <p:spPr bwMode="auto">
          <a:xfrm>
            <a:off x="1042988" y="549275"/>
            <a:ext cx="77771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002060"/>
                </a:solidFill>
              </a:rPr>
              <a:t>Информационное сопровождение</a:t>
            </a: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438" r="2924" b="6250"/>
          <a:stretch>
            <a:fillRect/>
          </a:stretch>
        </p:blipFill>
        <p:spPr bwMode="auto">
          <a:xfrm>
            <a:off x="0" y="1042988"/>
            <a:ext cx="9144000" cy="581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40" t="8485" r="2924" b="6250"/>
          <a:stretch>
            <a:fillRect/>
          </a:stretch>
        </p:blipFill>
        <p:spPr bwMode="auto">
          <a:xfrm>
            <a:off x="0" y="1268413"/>
            <a:ext cx="9144000" cy="558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TextBox 3"/>
          <p:cNvSpPr txBox="1">
            <a:spLocks noChangeArrowheads="1"/>
          </p:cNvSpPr>
          <p:nvPr/>
        </p:nvSpPr>
        <p:spPr bwMode="auto">
          <a:xfrm>
            <a:off x="1042988" y="549275"/>
            <a:ext cx="77771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002060"/>
                </a:solidFill>
              </a:rPr>
              <a:t>Информационное сопровождение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747963"/>
          </a:xfrm>
        </p:spPr>
        <p:txBody>
          <a:bodyPr/>
          <a:lstStyle/>
          <a:p>
            <a:pPr eaLnBrk="1" hangingPunct="1"/>
            <a:r>
              <a:rPr lang="ru-RU" altLang="ru-RU" smtClean="0"/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295400"/>
          </a:xfrm>
        </p:spPr>
        <p:txBody>
          <a:bodyPr/>
          <a:lstStyle/>
          <a:p>
            <a:pPr algn="ctr" eaLnBrk="1" hangingPunct="1"/>
            <a:r>
              <a:rPr lang="ru-RU" altLang="ru-RU" sz="3600" b="1" smtClean="0">
                <a:solidFill>
                  <a:srgbClr val="002060"/>
                </a:solidFill>
              </a:rPr>
              <a:t>Министерства труда и социальной защиты РФ</a:t>
            </a:r>
            <a:endParaRPr lang="ru-RU" altLang="ru-RU" sz="3600" smtClean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188" y="1700213"/>
            <a:ext cx="7772400" cy="865187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altLang="ru-RU" sz="4000" dirty="0" smtClean="0">
                <a:solidFill>
                  <a:srgbClr val="CC3300"/>
                </a:solidFill>
              </a:rPr>
              <a:t>(от 08.10.2013 № 544н)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4000" b="1" dirty="0" smtClean="0">
                <a:latin typeface="+mj-lt"/>
              </a:rPr>
              <a:t>«Об утверждении профессионального стандарта </a:t>
            </a:r>
            <a:r>
              <a:rPr lang="ru-RU" altLang="ru-RU" sz="3200" b="1" dirty="0" smtClean="0">
                <a:latin typeface="+mj-lt"/>
              </a:rPr>
              <a:t>«</a:t>
            </a:r>
            <a:r>
              <a:rPr lang="ru-RU" sz="3200" b="1" dirty="0" smtClean="0">
                <a:latin typeface="+mj-lt"/>
              </a:rPr>
              <a:t>Педагог (педагогическая деятельность в дошкольном, начальном общем, основном общем, среднем общем образовании)</a:t>
            </a:r>
            <a:br>
              <a:rPr lang="ru-RU" sz="3200" b="1" dirty="0" smtClean="0">
                <a:latin typeface="+mj-lt"/>
              </a:rPr>
            </a:br>
            <a:r>
              <a:rPr lang="ru-RU" sz="3200" b="1" dirty="0" smtClean="0">
                <a:latin typeface="+mj-lt"/>
              </a:rPr>
              <a:t>(воспитатель, учитель)»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altLang="ru-RU" sz="3200" dirty="0" smtClean="0">
              <a:solidFill>
                <a:srgbClr val="CC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395288" y="1052513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altLang="ru-RU" sz="4000" b="1" smtClean="0">
                <a:solidFill>
                  <a:srgbClr val="002060"/>
                </a:solidFill>
              </a:rPr>
              <a:t/>
            </a:r>
            <a:br>
              <a:rPr lang="ru-RU" altLang="ru-RU" sz="4000" b="1" smtClean="0">
                <a:solidFill>
                  <a:srgbClr val="002060"/>
                </a:solidFill>
              </a:rPr>
            </a:br>
            <a:r>
              <a:rPr lang="ru-RU" altLang="ru-RU" sz="4000" b="1" smtClean="0">
                <a:solidFill>
                  <a:srgbClr val="002060"/>
                </a:solidFill>
              </a:rPr>
              <a:t>Приказ</a:t>
            </a:r>
            <a:br>
              <a:rPr lang="ru-RU" altLang="ru-RU" sz="4000" b="1" smtClean="0">
                <a:solidFill>
                  <a:srgbClr val="002060"/>
                </a:solidFill>
              </a:rPr>
            </a:br>
            <a:r>
              <a:rPr lang="ru-RU" altLang="ru-RU" sz="4000" b="1" smtClean="0">
                <a:solidFill>
                  <a:srgbClr val="002060"/>
                </a:solidFill>
              </a:rPr>
              <a:t>Министерства образования и науки Краснодарского края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ru-RU" altLang="ru-RU" sz="3600" smtClean="0">
              <a:solidFill>
                <a:srgbClr val="C00000"/>
              </a:solidFill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3600" smtClean="0">
                <a:solidFill>
                  <a:srgbClr val="C00000"/>
                </a:solidFill>
              </a:rPr>
              <a:t>(от 22.09.2014 №4111)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2800" smtClean="0"/>
              <a:t>«</a:t>
            </a:r>
            <a:r>
              <a:rPr lang="ru-RU" altLang="ru-RU" sz="2800" b="1" smtClean="0"/>
              <a:t>Об утверждении перечней критериев и показателей для осуществления всестороннего анализа  профессиональной деятельности аттестуемых педагогических работников образовательных организаций </a:t>
            </a:r>
            <a:endParaRPr lang="ru-RU" altLang="ru-RU" sz="28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2800" b="1" smtClean="0"/>
              <a:t>Краснодарского края»</a:t>
            </a:r>
            <a:endParaRPr lang="ru-RU" altLang="ru-RU" sz="2800" smtClean="0"/>
          </a:p>
          <a:p>
            <a:pPr algn="ctr" eaLnBrk="1" hangingPunct="1">
              <a:buFont typeface="Wingdings 2" pitchFamily="18" charset="2"/>
              <a:buNone/>
            </a:pPr>
            <a:endParaRPr lang="ru-RU" altLang="ru-RU" sz="360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36588"/>
          </a:xfrm>
        </p:spPr>
        <p:txBody>
          <a:bodyPr/>
          <a:lstStyle/>
          <a:p>
            <a:pPr algn="ctr" eaLnBrk="1" hangingPunct="1"/>
            <a:r>
              <a:rPr lang="ru-RU" altLang="ru-RU" sz="4000" b="1" smtClean="0">
                <a:solidFill>
                  <a:srgbClr val="002060"/>
                </a:solidFill>
              </a:rPr>
              <a:t>Утверждены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«Перечни критериев и показателей для оценки профессиональной деятельности педагогических работников, аттестуемых в целях установления квалификационных категорий (первой и высшей)» (приложение № 1-40)</a:t>
            </a:r>
          </a:p>
          <a:p>
            <a:pPr eaLnBrk="1" hangingPunct="1"/>
            <a:endParaRPr lang="ru-RU" altLang="ru-RU" smtClean="0"/>
          </a:p>
          <a:p>
            <a:pPr eaLnBrk="1" hangingPunct="1"/>
            <a:r>
              <a:rPr lang="ru-RU" altLang="ru-RU" smtClean="0"/>
              <a:t>Форма заключения по результатам анализа профессиональной деятельности педагогических работников, аттестуемых на установление квалификационной категории (приложение № 41)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6"/>
          <p:cNvSpPr>
            <a:spLocks noGrp="1"/>
          </p:cNvSpPr>
          <p:nvPr>
            <p:ph idx="4294967295"/>
          </p:nvPr>
        </p:nvSpPr>
        <p:spPr>
          <a:xfrm>
            <a:off x="719138" y="981075"/>
            <a:ext cx="8101012" cy="5616575"/>
          </a:xfrm>
        </p:spPr>
        <p:txBody>
          <a:bodyPr/>
          <a:lstStyle/>
          <a:p>
            <a:pPr eaLnBrk="1" hangingPunct="1"/>
            <a:r>
              <a:rPr lang="ru-RU" altLang="ru-RU" sz="3600" smtClean="0"/>
              <a:t>Воспитатель (включая старшего)</a:t>
            </a:r>
          </a:p>
          <a:p>
            <a:pPr eaLnBrk="1" hangingPunct="1"/>
            <a:r>
              <a:rPr lang="ru-RU" altLang="ru-RU" sz="3600" smtClean="0"/>
              <a:t>Инструктор-методист (включая старшего)</a:t>
            </a:r>
          </a:p>
          <a:p>
            <a:pPr eaLnBrk="1" hangingPunct="1"/>
            <a:r>
              <a:rPr lang="ru-RU" altLang="ru-RU" sz="3600" smtClean="0"/>
              <a:t>Инструктор по труду</a:t>
            </a:r>
          </a:p>
          <a:p>
            <a:pPr eaLnBrk="1" hangingPunct="1"/>
            <a:r>
              <a:rPr lang="ru-RU" altLang="ru-RU" sz="3600" smtClean="0"/>
              <a:t>Инструктор по физической культуре</a:t>
            </a:r>
          </a:p>
          <a:p>
            <a:pPr eaLnBrk="1" hangingPunct="1"/>
            <a:r>
              <a:rPr lang="ru-RU" altLang="ru-RU" sz="3600" smtClean="0"/>
              <a:t>Концертмейстер</a:t>
            </a:r>
          </a:p>
          <a:p>
            <a:pPr eaLnBrk="1" hangingPunct="1"/>
            <a:r>
              <a:rPr lang="ru-RU" altLang="ru-RU" sz="3600" smtClean="0"/>
              <a:t>Мастер производственного обучения</a:t>
            </a:r>
          </a:p>
          <a:p>
            <a:pPr eaLnBrk="1" hangingPunct="1"/>
            <a:r>
              <a:rPr lang="ru-RU" altLang="ru-RU" sz="3600" smtClean="0"/>
              <a:t>Методист (включая старшего)</a:t>
            </a:r>
          </a:p>
          <a:p>
            <a:pPr eaLnBrk="1" hangingPunct="1"/>
            <a:r>
              <a:rPr lang="ru-RU" altLang="ru-RU" sz="3600" smtClean="0"/>
              <a:t>Музыкальный руководитель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3"/>
          <p:cNvSpPr>
            <a:spLocks noChangeArrowheads="1"/>
          </p:cNvSpPr>
          <p:nvPr/>
        </p:nvSpPr>
        <p:spPr bwMode="auto">
          <a:xfrm>
            <a:off x="468313" y="333375"/>
            <a:ext cx="8351837" cy="692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ru-RU" altLang="ru-RU" sz="3600"/>
              <a:t>Педагог дополнительного образования</a:t>
            </a:r>
          </a:p>
          <a:p>
            <a:pPr eaLnBrk="1" hangingPunct="1">
              <a:buFontTx/>
              <a:buChar char="•"/>
            </a:pPr>
            <a:r>
              <a:rPr lang="ru-RU" altLang="ru-RU" sz="3600"/>
              <a:t>Педагог-библиотекарь</a:t>
            </a:r>
          </a:p>
          <a:p>
            <a:pPr eaLnBrk="1" hangingPunct="1">
              <a:buFontTx/>
              <a:buChar char="•"/>
            </a:pPr>
            <a:r>
              <a:rPr lang="ru-RU" altLang="ru-RU" sz="3600"/>
              <a:t>Педагог-организатор</a:t>
            </a:r>
          </a:p>
          <a:p>
            <a:pPr eaLnBrk="1" hangingPunct="1">
              <a:buFontTx/>
              <a:buChar char="•"/>
            </a:pPr>
            <a:r>
              <a:rPr lang="ru-RU" altLang="ru-RU" sz="3600"/>
              <a:t>Педагог-психолог</a:t>
            </a:r>
          </a:p>
          <a:p>
            <a:pPr eaLnBrk="1" hangingPunct="1">
              <a:buFontTx/>
              <a:buChar char="•"/>
            </a:pPr>
            <a:r>
              <a:rPr lang="ru-RU" altLang="ru-RU" sz="3600"/>
              <a:t>Преподаватель</a:t>
            </a:r>
          </a:p>
          <a:p>
            <a:pPr eaLnBrk="1" hangingPunct="1">
              <a:buFontTx/>
              <a:buChar char="•"/>
            </a:pPr>
            <a:r>
              <a:rPr lang="ru-RU" altLang="ru-RU" sz="3600"/>
              <a:t>Преподаватель-организатор ОБЖ</a:t>
            </a:r>
          </a:p>
          <a:p>
            <a:pPr eaLnBrk="1" hangingPunct="1">
              <a:buFontTx/>
              <a:buChar char="•"/>
            </a:pPr>
            <a:r>
              <a:rPr lang="ru-RU" altLang="ru-RU" sz="3600"/>
              <a:t>Руководитель физического воспитания</a:t>
            </a:r>
          </a:p>
          <a:p>
            <a:pPr eaLnBrk="1" hangingPunct="1">
              <a:buFontTx/>
              <a:buChar char="•"/>
            </a:pPr>
            <a:r>
              <a:rPr lang="ru-RU" altLang="ru-RU" sz="3600"/>
              <a:t>Социальный педагог</a:t>
            </a:r>
          </a:p>
          <a:p>
            <a:pPr eaLnBrk="1" hangingPunct="1">
              <a:buFontTx/>
              <a:buChar char="•"/>
            </a:pPr>
            <a:r>
              <a:rPr lang="ru-RU" altLang="ru-RU" sz="3600"/>
              <a:t>Старший вожатый</a:t>
            </a:r>
          </a:p>
          <a:p>
            <a:pPr eaLnBrk="1" hangingPunct="1">
              <a:buFontTx/>
              <a:buChar char="•"/>
            </a:pPr>
            <a:r>
              <a:rPr lang="ru-RU" altLang="ru-RU" sz="3600"/>
              <a:t>Тренер-преподаватель (включая старшего)</a:t>
            </a:r>
            <a:r>
              <a:rPr lang="ru-RU" altLang="ru-RU"/>
              <a:t/>
            </a:r>
            <a:br>
              <a:rPr lang="ru-RU" altLang="ru-RU"/>
            </a:br>
            <a:r>
              <a:rPr lang="ru-RU" altLang="ru-RU"/>
              <a:t> </a:t>
            </a:r>
            <a:br>
              <a:rPr lang="ru-RU" altLang="ru-RU"/>
            </a:b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2357</TotalTime>
  <Words>1172</Words>
  <Application>Microsoft Office PowerPoint</Application>
  <PresentationFormat>Экран (4:3)</PresentationFormat>
  <Paragraphs>170</Paragraphs>
  <Slides>46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Поток</vt:lpstr>
      <vt:lpstr>Презентация PowerPoint</vt:lpstr>
      <vt:lpstr>ПРИКАЗ </vt:lpstr>
      <vt:lpstr>Постановление Правительства РФ  </vt:lpstr>
      <vt:lpstr>     Министерства здравоохранения и социального развития РФ</vt:lpstr>
      <vt:lpstr>Министерства труда и социальной защиты РФ</vt:lpstr>
      <vt:lpstr> Приказ Министерства образования и науки Краснодарского края</vt:lpstr>
      <vt:lpstr>Утверждены</vt:lpstr>
      <vt:lpstr>Презентация PowerPoint</vt:lpstr>
      <vt:lpstr>Презентация PowerPoint</vt:lpstr>
      <vt:lpstr>Презентация PowerPoint</vt:lpstr>
      <vt:lpstr>Аттестация педагогических работников в целях установления квалификационной категории   (АК МИНИСТЕРСТВА ОБРАЗОВАНИЯ И НАУКИ КРАСНОДАРСКОГО КРАЯ)  </vt:lpstr>
      <vt:lpstr>Проводится по желанию педагогического работника   Устанавливается первая или высшая квалификационная категория на 5 лет  Продлению не подлежит </vt:lpstr>
      <vt:lpstr>Презентация PowerPoint</vt:lpstr>
      <vt:lpstr>Презентация PowerPoint</vt:lpstr>
      <vt:lpstr>Требования к первой КК (п.36)</vt:lpstr>
      <vt:lpstr>Презентация PowerPoint</vt:lpstr>
      <vt:lpstr>Требования к высшей КК (п.37)</vt:lpstr>
      <vt:lpstr>Презентация PowerPoint</vt:lpstr>
      <vt:lpstr>Презентация PowerPoint</vt:lpstr>
      <vt:lpstr>Оценка профессиональной деятельности педагога </vt:lpstr>
      <vt:lpstr>Структура экспертного заключения</vt:lpstr>
      <vt:lpstr>Мониторинг </vt:lpstr>
      <vt:lpstr>ДОУ</vt:lpstr>
      <vt:lpstr>       Участие педагога в создании развивающей предметно-пространственной среды, обеспечивающей </vt:lpstr>
      <vt:lpstr>Презентация PowerPoint</vt:lpstr>
      <vt:lpstr>Учитель-логопед, учитель-дефектолог, учитель (ГБС(К)ОУ)</vt:lpstr>
      <vt:lpstr>Презентация PowerPoint</vt:lpstr>
      <vt:lpstr>ОУ (начальное, основное, среднее общее образование)</vt:lpstr>
      <vt:lpstr>Профессиональное образование</vt:lpstr>
      <vt:lpstr>Дополнительное образование</vt:lpstr>
      <vt:lpstr>Дополнительное профессиональное образование</vt:lpstr>
      <vt:lpstr>Презентация PowerPoint</vt:lpstr>
      <vt:lpstr>     Нормативные документы</vt:lpstr>
      <vt:lpstr>2. Установить, что в государственную наградную систему Российской Федерации входят:</vt:lpstr>
      <vt:lpstr>Презентация PowerPoint</vt:lpstr>
      <vt:lpstr>Ведомственные знаки отличия</vt:lpstr>
      <vt:lpstr>Учет ранее существовавших</vt:lpstr>
      <vt:lpstr>Региональные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тест</dc:creator>
  <cp:lastModifiedBy>iac-3u</cp:lastModifiedBy>
  <cp:revision>276</cp:revision>
  <dcterms:created xsi:type="dcterms:W3CDTF">2010-12-26T06:37:54Z</dcterms:created>
  <dcterms:modified xsi:type="dcterms:W3CDTF">2014-09-26T12:42:24Z</dcterms:modified>
</cp:coreProperties>
</file>