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7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17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278F541-5B24-4B5F-A733-1E578A010D7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8F541-5B24-4B5F-A733-1E578A010D7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393CDC-4C29-49C2-A702-09B1E61F6F4C}" type="slidenum">
              <a:rPr lang="ru-RU"/>
              <a:pPr/>
              <a:t>9</a:t>
            </a:fld>
            <a:endParaRPr lang="ru-RU"/>
          </a:p>
        </p:txBody>
      </p:sp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2B56760-085A-49EC-9D0F-D2CEF55CD7ED}" type="slidenum">
              <a:rPr lang="ru-RU" sz="1200">
                <a:latin typeface="Arial" charset="0"/>
                <a:cs typeface="Arial" charset="0"/>
              </a:rPr>
              <a:pPr algn="r"/>
              <a:t>9</a:t>
            </a:fld>
            <a:endParaRPr lang="ru-RU" sz="1200">
              <a:latin typeface="Arial" charset="0"/>
              <a:cs typeface="Arial" charset="0"/>
            </a:endParaRPr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Вместо официального классного журнала главным средством накопления информации об образовательных результатах ученика предлагают ввести портфель достижений (</a:t>
            </a:r>
            <a:r>
              <a:rPr lang="ru-RU" dirty="0" err="1"/>
              <a:t>портфолио</a:t>
            </a:r>
            <a:r>
              <a:rPr lang="ru-RU" dirty="0"/>
              <a:t>). Официальный классный журнал, конечно, не отменяется, но итоговая оценка за начальную школу (решения о переводе на следующую степень образования) теперь будет приниматься не на основе годовых предметных </a:t>
            </a:r>
            <a:r>
              <a:rPr lang="ru-RU" dirty="0" err="1"/>
              <a:t>отиеток</a:t>
            </a:r>
            <a:r>
              <a:rPr lang="ru-RU" dirty="0"/>
              <a:t> в журнале, а на основе всех результатов (предметных, </a:t>
            </a:r>
            <a:r>
              <a:rPr lang="ru-RU" dirty="0" err="1"/>
              <a:t>метапредметных</a:t>
            </a:r>
            <a:r>
              <a:rPr lang="ru-RU" dirty="0"/>
              <a:t>, личностных; учебных и </a:t>
            </a:r>
            <a:r>
              <a:rPr lang="ru-RU" dirty="0" err="1"/>
              <a:t>внеучебных</a:t>
            </a:r>
            <a:r>
              <a:rPr lang="ru-RU" dirty="0"/>
              <a:t>) накопленных в портфеле достижений ученика за четыре года обучения в начальной школе.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BE8A4-DA7A-4B4B-AB22-5F34023CE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30DB1-0C70-4B37-9E18-D4211237B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130F9-EF8B-4A6E-AF39-0B354520B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08CE4-96A9-4952-B6A6-E7659A0C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EE9B3-F635-4648-999B-3731ED5C7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1A222-E812-4515-A3ED-8ADCEC22B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6642-D3A3-4D6B-856F-AE63318DF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96E5-45EB-4E0D-ACAD-54083342B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56BD-22D3-430A-ACC0-20A9EA17C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8ABB0-DB48-4E60-937D-94489D81B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058E6-828B-486B-BEB8-87C48D32CD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2D903-5CF2-4654-B69B-F8012DA014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2000"/>
            <a:lum/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381000" y="304800"/>
            <a:ext cx="8153400" cy="342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27"/>
              </a:avLst>
            </a:prstTxWarp>
          </a:bodyPr>
          <a:lstStyle/>
          <a:p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accent6">
                  <a:lumMod val="50000"/>
                </a:scheme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304800" y="990600"/>
            <a:ext cx="6400800" cy="1752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Система оценки достижения планируемых результатов освоения основной образовательной программы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81000" y="212725"/>
            <a:ext cx="8229600" cy="645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>
                <a:latin typeface="Arial" charset="0"/>
              </a:rPr>
              <a:t>«</a:t>
            </a:r>
            <a:r>
              <a:rPr lang="ru-RU" sz="2200" b="1">
                <a:latin typeface="Arial" charset="0"/>
              </a:rPr>
              <a:t>Здравствуйте, это Я!»</a:t>
            </a:r>
            <a:r>
              <a:rPr lang="ru-RU" sz="2200">
                <a:latin typeface="Arial" charset="0"/>
              </a:rPr>
              <a:t> ознакомительный, в котором ребенок рассказывает о себе, </a:t>
            </a:r>
          </a:p>
          <a:p>
            <a:r>
              <a:rPr lang="ru-RU" sz="2200" b="1">
                <a:latin typeface="Arial" charset="0"/>
              </a:rPr>
              <a:t> «Мои достижения»</a:t>
            </a:r>
            <a:r>
              <a:rPr lang="ru-RU" sz="2200">
                <a:latin typeface="Arial" charset="0"/>
              </a:rPr>
              <a:t> включает в себя накопление грамот, сертификатов, дипломов, похвальных листов,</a:t>
            </a:r>
            <a:r>
              <a:rPr lang="ru-RU" sz="2200" b="1">
                <a:latin typeface="Arial" charset="0"/>
              </a:rPr>
              <a:t> </a:t>
            </a:r>
          </a:p>
          <a:p>
            <a:r>
              <a:rPr lang="ru-RU" sz="2200" b="1">
                <a:latin typeface="Arial" charset="0"/>
              </a:rPr>
              <a:t>«Мои проекты»,</a:t>
            </a:r>
            <a:r>
              <a:rPr lang="ru-RU" sz="2200">
                <a:latin typeface="Arial" charset="0"/>
              </a:rPr>
              <a:t> вкладываются наиболее интересные проекты, выполненные обучающимся за год по предметам, </a:t>
            </a:r>
          </a:p>
          <a:p>
            <a:r>
              <a:rPr lang="ru-RU" sz="2200" b="1">
                <a:latin typeface="Arial" charset="0"/>
              </a:rPr>
              <a:t> «Моя учеба»</a:t>
            </a:r>
            <a:r>
              <a:rPr lang="ru-RU" sz="2200">
                <a:latin typeface="Arial" charset="0"/>
              </a:rPr>
              <a:t> посвящен школьным предметам и заполняется  написанными контрольными и проверочными работами и тестами, а  также красивыми рисунками, докладами,  таблицами, графиками, показывающие динамику обучения письму, скорости чтения и навыкам счета, листы сформированности УУД, учебных достижений и общеучебных достижений, </a:t>
            </a:r>
          </a:p>
          <a:p>
            <a:r>
              <a:rPr lang="ru-RU" sz="2200" b="1">
                <a:latin typeface="Arial" charset="0"/>
              </a:rPr>
              <a:t>«Мое творчество»</a:t>
            </a:r>
            <a:r>
              <a:rPr lang="ru-RU" sz="2200">
                <a:latin typeface="Arial" charset="0"/>
              </a:rPr>
              <a:t> заполняется рисунками, поделками, фотографиями поделок, </a:t>
            </a:r>
          </a:p>
          <a:p>
            <a:r>
              <a:rPr lang="ru-RU" sz="2200" b="1">
                <a:latin typeface="Arial" charset="0"/>
              </a:rPr>
              <a:t>«Отзывы и пожелания»,</a:t>
            </a:r>
            <a:r>
              <a:rPr lang="ru-RU" sz="2200">
                <a:latin typeface="Arial" charset="0"/>
              </a:rPr>
              <a:t> отражается отношение  обучающегося к участию в классных и общешкольных мероприятиях, пишутся отзывы и пожелания учителя, родителей и одноклассников.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1)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3466" y="990600"/>
            <a:ext cx="6437068" cy="3744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219200" y="2057400"/>
            <a:ext cx="6781800" cy="384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000" b="1" i="1">
                <a:latin typeface="Arial" charset="0"/>
              </a:rPr>
              <a:t>поддерживает и стимулирует учащихся; </a:t>
            </a:r>
          </a:p>
          <a:p>
            <a:r>
              <a:rPr lang="ru-RU" sz="3000" b="1" i="1">
                <a:latin typeface="Arial" charset="0"/>
              </a:rPr>
              <a:t>обеспечивает  точную обратную связь; </a:t>
            </a:r>
          </a:p>
          <a:p>
            <a:r>
              <a:rPr lang="ru-RU" sz="3000" b="1" i="1">
                <a:latin typeface="Arial" charset="0"/>
              </a:rPr>
              <a:t>позволяет учащимся включиться в самостоятельную оценочную деятельность</a:t>
            </a:r>
            <a:r>
              <a:rPr lang="ru-RU" sz="3600" b="1" i="1">
                <a:latin typeface="Arial" charset="0"/>
              </a:rPr>
              <a:t> </a:t>
            </a:r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1143000" y="609600"/>
            <a:ext cx="66294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 оценки:</a:t>
            </a:r>
          </a:p>
        </p:txBody>
      </p:sp>
      <p:pic>
        <p:nvPicPr>
          <p:cNvPr id="7" name="Рисунок 6" descr="0_79bfd_844de6ae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5029200"/>
            <a:ext cx="2438405" cy="1624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600200"/>
            <a:ext cx="77724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dirty="0"/>
              <a:t>В традиционной системе оценивали только предметные знания обучающихся, новый стандарт предполагает оценку предметных, </a:t>
            </a:r>
            <a:r>
              <a:rPr lang="ru-RU" dirty="0" err="1"/>
              <a:t>метапредметных</a:t>
            </a:r>
            <a:r>
              <a:rPr lang="ru-RU" dirty="0"/>
              <a:t> и личностных результатов образования</a:t>
            </a:r>
            <a:r>
              <a:rPr lang="ru-RU" dirty="0" smtClean="0"/>
              <a:t>.</a:t>
            </a:r>
          </a:p>
          <a:p>
            <a:pPr marL="609600" indent="-609600">
              <a:buNone/>
            </a:pPr>
            <a:endParaRPr lang="ru-RU" dirty="0"/>
          </a:p>
          <a:p>
            <a:pPr marL="609600" indent="-609600">
              <a:buFontTx/>
              <a:buNone/>
            </a:pPr>
            <a:endParaRPr lang="ru-RU" dirty="0"/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609600" y="457200"/>
            <a:ext cx="7848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Отличие системы оценки  по ФГОС </a:t>
            </a:r>
          </a:p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 традиционной системы</a:t>
            </a:r>
          </a:p>
        </p:txBody>
      </p:sp>
      <p:pic>
        <p:nvPicPr>
          <p:cNvPr id="7" name="Рисунок 6" descr="31csa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-2520000">
            <a:off x="4689340" y="2703025"/>
            <a:ext cx="4968000" cy="36862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352800"/>
            <a:ext cx="4295775" cy="3190875"/>
          </a:xfrm>
          <a:prstGeom prst="rect">
            <a:avLst/>
          </a:prstGeom>
        </p:spPr>
      </p:pic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685800" y="152400"/>
            <a:ext cx="68707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Отличие системы оценки  по ФГОС </a:t>
            </a:r>
          </a:p>
          <a:p>
            <a:r>
              <a:rPr lang="ru-RU" sz="3600" kern="10" dirty="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 традиционной системы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>
              <a:buFontTx/>
              <a:buNone/>
            </a:pPr>
            <a:endParaRPr lang="ru-RU" dirty="0" smtClean="0"/>
          </a:p>
          <a:p>
            <a:pPr algn="r">
              <a:buFontTx/>
              <a:buNone/>
            </a:pPr>
            <a:r>
              <a:rPr lang="ru-RU" dirty="0" smtClean="0"/>
              <a:t>2.Если </a:t>
            </a:r>
            <a:r>
              <a:rPr lang="ru-RU" dirty="0"/>
              <a:t>традиционная система предполагает освоение обучающимися только базового уровня, то новый стандарт предполагает </a:t>
            </a:r>
            <a:r>
              <a:rPr lang="ru-RU" dirty="0" smtClean="0"/>
              <a:t>  освоение </a:t>
            </a:r>
            <a:r>
              <a:rPr lang="ru-RU" dirty="0"/>
              <a:t>базового (опорного) и повышенного </a:t>
            </a:r>
            <a:endParaRPr lang="ru-RU" dirty="0" smtClean="0"/>
          </a:p>
          <a:p>
            <a:pPr algn="r">
              <a:buFontTx/>
              <a:buNone/>
            </a:pPr>
            <a:r>
              <a:rPr lang="ru-RU" dirty="0" smtClean="0"/>
              <a:t>(</a:t>
            </a:r>
            <a:r>
              <a:rPr lang="ru-RU" dirty="0"/>
              <a:t>функционального) </a:t>
            </a:r>
            <a:endParaRPr lang="ru-RU" dirty="0" smtClean="0"/>
          </a:p>
          <a:p>
            <a:pPr algn="r">
              <a:buFontTx/>
              <a:buNone/>
            </a:pPr>
            <a:r>
              <a:rPr lang="ru-RU" dirty="0" smtClean="0"/>
              <a:t>уровня.</a:t>
            </a:r>
          </a:p>
          <a:p>
            <a:pPr>
              <a:buFontTx/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3.Использование </a:t>
            </a:r>
            <a:r>
              <a:rPr lang="ru-RU" dirty="0"/>
              <a:t>накопительной системы оценивания (</a:t>
            </a:r>
            <a:r>
              <a:rPr lang="ru-RU" dirty="0" err="1"/>
              <a:t>портфолио</a:t>
            </a:r>
            <a:r>
              <a:rPr lang="ru-RU" dirty="0"/>
              <a:t>), позволяет проследить динамику индивидуальных образовательных достижений</a:t>
            </a:r>
            <a:r>
              <a:rPr lang="ru-RU" dirty="0" smtClean="0"/>
              <a:t>.</a:t>
            </a:r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</p:txBody>
      </p:sp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1066800" y="1828800"/>
            <a:ext cx="68707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433"/>
              </a:avLst>
            </a:prstTxWarp>
          </a:bodyPr>
          <a:lstStyle/>
          <a:p>
            <a:r>
              <a:rPr lang="ru-RU" sz="3600" kern="10" dirty="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Отличие системы оценки  по ФГОС </a:t>
            </a:r>
          </a:p>
          <a:p>
            <a:r>
              <a:rPr lang="ru-RU" sz="3600" kern="10" dirty="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от традиционной системы</a:t>
            </a:r>
          </a:p>
        </p:txBody>
      </p:sp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0400" y="0"/>
            <a:ext cx="3057525" cy="1495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533400" y="228600"/>
            <a:ext cx="81534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заданий комплексной работы</a:t>
            </a:r>
          </a:p>
        </p:txBody>
      </p:sp>
      <p:pic>
        <p:nvPicPr>
          <p:cNvPr id="19461" name="Picture 5" descr="10F5627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84"/>
          <a:stretch>
            <a:fillRect/>
          </a:stretch>
        </p:blipFill>
        <p:spPr bwMode="auto">
          <a:xfrm>
            <a:off x="457200" y="1600200"/>
            <a:ext cx="8220075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457200" y="533400"/>
            <a:ext cx="83058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 smtClean="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Виды </a:t>
            </a:r>
            <a:r>
              <a:rPr lang="ru-RU" sz="3600" kern="10" dirty="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заданий комплексной работы</a:t>
            </a:r>
          </a:p>
        </p:txBody>
      </p:sp>
      <p:pic>
        <p:nvPicPr>
          <p:cNvPr id="20485" name="Picture 5" descr="56450FE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40" t="4744"/>
          <a:stretch>
            <a:fillRect/>
          </a:stretch>
        </p:blipFill>
        <p:spPr bwMode="auto">
          <a:xfrm>
            <a:off x="1295400" y="1752600"/>
            <a:ext cx="73152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457200" y="838200"/>
            <a:ext cx="83058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19050" cmpd="sng">
                  <a:solidFill>
                    <a:srgbClr val="99CCFF"/>
                  </a:solidFill>
                  <a:prstDash val="solid"/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заданий комплексной работы</a:t>
            </a:r>
          </a:p>
        </p:txBody>
      </p:sp>
      <p:pic>
        <p:nvPicPr>
          <p:cNvPr id="21509" name="Picture 5" descr="D27F303B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96" r="3297"/>
          <a:stretch>
            <a:fillRect/>
          </a:stretch>
        </p:blipFill>
        <p:spPr bwMode="auto">
          <a:xfrm>
            <a:off x="685800" y="2133600"/>
            <a:ext cx="7620000" cy="449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5"/>
          <p:cNvSpPr>
            <a:spLocks noChangeArrowheads="1" noChangeShapeType="1" noTextEdit="1"/>
          </p:cNvSpPr>
          <p:nvPr/>
        </p:nvSpPr>
        <p:spPr bwMode="auto">
          <a:xfrm>
            <a:off x="1116013" y="404813"/>
            <a:ext cx="7343775" cy="21605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3333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0_f5e9f_eaea477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685800"/>
            <a:ext cx="5364000" cy="5713978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257800" y="2286000"/>
            <a:ext cx="3429000" cy="1935162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Портфолио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ученика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353</Words>
  <Application>Microsoft PowerPoint</Application>
  <PresentationFormat>Экран (4:3)</PresentationFormat>
  <Paragraphs>35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Comic Sans MS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Портфолио  ученика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uservdvc</dc:creator>
  <cp:lastModifiedBy>uservdvc</cp:lastModifiedBy>
  <cp:revision>16</cp:revision>
  <cp:lastPrinted>1601-01-01T00:00:00Z</cp:lastPrinted>
  <dcterms:created xsi:type="dcterms:W3CDTF">1601-01-01T00:00:00Z</dcterms:created>
  <dcterms:modified xsi:type="dcterms:W3CDTF">2014-10-13T18:34:02Z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