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804" r:id="rId2"/>
    <p:sldMasterId id="2147483816" r:id="rId3"/>
    <p:sldMasterId id="2147483943" r:id="rId4"/>
    <p:sldMasterId id="2147483950" r:id="rId5"/>
    <p:sldMasterId id="2147483957" r:id="rId6"/>
    <p:sldMasterId id="2147483976" r:id="rId7"/>
    <p:sldMasterId id="2147483984" r:id="rId8"/>
  </p:sldMasterIdLst>
  <p:notesMasterIdLst>
    <p:notesMasterId r:id="rId18"/>
  </p:notesMasterIdLst>
  <p:sldIdLst>
    <p:sldId id="256" r:id="rId9"/>
    <p:sldId id="257" r:id="rId10"/>
    <p:sldId id="258" r:id="rId11"/>
    <p:sldId id="260" r:id="rId12"/>
    <p:sldId id="273" r:id="rId13"/>
    <p:sldId id="274" r:id="rId14"/>
    <p:sldId id="265" r:id="rId15"/>
    <p:sldId id="275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14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8A8FBE-2231-41DC-9DFE-7B967E34C16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5706D0-1DBF-4581-9933-40BE53427A1A}">
      <dgm:prSet phldrT="[Текст]" custT="1"/>
      <dgm:spPr/>
      <dgm:t>
        <a:bodyPr/>
        <a:lstStyle/>
        <a:p>
          <a:r>
            <a:rPr lang="ru-RU" sz="1800" dirty="0" smtClean="0"/>
            <a:t>Создание проблемной ситуации</a:t>
          </a:r>
          <a:endParaRPr lang="ru-RU" sz="1800" dirty="0"/>
        </a:p>
      </dgm:t>
    </dgm:pt>
    <dgm:pt modelId="{9DE7A790-08F1-4CF8-8E74-92E78CC7A05E}" type="parTrans" cxnId="{C7A4AC1A-DF20-4BE5-9C3E-87256A77627F}">
      <dgm:prSet/>
      <dgm:spPr/>
      <dgm:t>
        <a:bodyPr/>
        <a:lstStyle/>
        <a:p>
          <a:endParaRPr lang="ru-RU"/>
        </a:p>
      </dgm:t>
    </dgm:pt>
    <dgm:pt modelId="{C820C137-4F44-485D-A707-6556AC57AC3A}" type="sibTrans" cxnId="{C7A4AC1A-DF20-4BE5-9C3E-87256A77627F}">
      <dgm:prSet/>
      <dgm:spPr/>
      <dgm:t>
        <a:bodyPr/>
        <a:lstStyle/>
        <a:p>
          <a:endParaRPr lang="ru-RU"/>
        </a:p>
      </dgm:t>
    </dgm:pt>
    <dgm:pt modelId="{7E01AEFB-72E4-4904-B73B-1D04F274DAE2}">
      <dgm:prSet phldrT="[Текст]" custT="1"/>
      <dgm:spPr/>
      <dgm:t>
        <a:bodyPr/>
        <a:lstStyle/>
        <a:p>
          <a:r>
            <a:rPr lang="ru-RU" sz="1800" dirty="0" smtClean="0"/>
            <a:t>Постановка учебной проблемы</a:t>
          </a:r>
          <a:endParaRPr lang="ru-RU" sz="1800" dirty="0"/>
        </a:p>
      </dgm:t>
    </dgm:pt>
    <dgm:pt modelId="{D7343840-361B-4C34-BFA6-A55B92509238}" type="parTrans" cxnId="{B4971D51-4DB5-4EA8-9A84-BAEADBEFFCC0}">
      <dgm:prSet/>
      <dgm:spPr/>
      <dgm:t>
        <a:bodyPr/>
        <a:lstStyle/>
        <a:p>
          <a:endParaRPr lang="ru-RU"/>
        </a:p>
      </dgm:t>
    </dgm:pt>
    <dgm:pt modelId="{BEF56180-113C-415D-97B1-AADC41F44EFD}" type="sibTrans" cxnId="{B4971D51-4DB5-4EA8-9A84-BAEADBEFFCC0}">
      <dgm:prSet/>
      <dgm:spPr/>
      <dgm:t>
        <a:bodyPr/>
        <a:lstStyle/>
        <a:p>
          <a:endParaRPr lang="ru-RU"/>
        </a:p>
      </dgm:t>
    </dgm:pt>
    <dgm:pt modelId="{8FB262A1-F736-4980-8752-DE5F265C9CE7}">
      <dgm:prSet phldrT="[Текст]" custT="1"/>
      <dgm:spPr/>
      <dgm:t>
        <a:bodyPr/>
        <a:lstStyle/>
        <a:p>
          <a:r>
            <a:rPr lang="ru-RU" sz="1800" dirty="0" smtClean="0"/>
            <a:t>Решение проблемы: выдвижение гипотезы , их проверка</a:t>
          </a:r>
          <a:endParaRPr lang="ru-RU" sz="1800" dirty="0"/>
        </a:p>
      </dgm:t>
    </dgm:pt>
    <dgm:pt modelId="{85E9299E-BEC3-4014-A64B-B21C5C7A21AF}" type="parTrans" cxnId="{7532AD35-100E-45E6-972D-6CBC2813A343}">
      <dgm:prSet/>
      <dgm:spPr/>
      <dgm:t>
        <a:bodyPr/>
        <a:lstStyle/>
        <a:p>
          <a:endParaRPr lang="ru-RU"/>
        </a:p>
      </dgm:t>
    </dgm:pt>
    <dgm:pt modelId="{EA079F50-CC3B-4D8D-B57A-B4F2CB1E18CE}" type="sibTrans" cxnId="{7532AD35-100E-45E6-972D-6CBC2813A343}">
      <dgm:prSet/>
      <dgm:spPr/>
      <dgm:t>
        <a:bodyPr/>
        <a:lstStyle/>
        <a:p>
          <a:endParaRPr lang="ru-RU"/>
        </a:p>
      </dgm:t>
    </dgm:pt>
    <dgm:pt modelId="{518E9312-AF52-4137-A001-D6371E7590BE}" type="pres">
      <dgm:prSet presAssocID="{468A8FBE-2231-41DC-9DFE-7B967E34C16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26CAEC-F460-451A-BBB0-F7F0832E3B9D}" type="pres">
      <dgm:prSet presAssocID="{EB5706D0-1DBF-4581-9933-40BE53427A1A}" presName="parentLin" presStyleCnt="0"/>
      <dgm:spPr/>
    </dgm:pt>
    <dgm:pt modelId="{A1904F35-7494-4F33-8630-A3FCEDE63CE2}" type="pres">
      <dgm:prSet presAssocID="{EB5706D0-1DBF-4581-9933-40BE53427A1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FA17244-2F6E-40B8-9CA5-07CCBD269924}" type="pres">
      <dgm:prSet presAssocID="{EB5706D0-1DBF-4581-9933-40BE53427A1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3E6930-CCE7-48C2-81D4-FE2A5F64985A}" type="pres">
      <dgm:prSet presAssocID="{EB5706D0-1DBF-4581-9933-40BE53427A1A}" presName="negativeSpace" presStyleCnt="0"/>
      <dgm:spPr/>
    </dgm:pt>
    <dgm:pt modelId="{6487BC61-C89D-411C-AA19-89BF9B65A09A}" type="pres">
      <dgm:prSet presAssocID="{EB5706D0-1DBF-4581-9933-40BE53427A1A}" presName="childText" presStyleLbl="conFgAcc1" presStyleIdx="0" presStyleCnt="3">
        <dgm:presLayoutVars>
          <dgm:bulletEnabled val="1"/>
        </dgm:presLayoutVars>
      </dgm:prSet>
      <dgm:spPr/>
    </dgm:pt>
    <dgm:pt modelId="{C9DA75F3-13C5-4650-B2E0-7E75DE8887F4}" type="pres">
      <dgm:prSet presAssocID="{C820C137-4F44-485D-A707-6556AC57AC3A}" presName="spaceBetweenRectangles" presStyleCnt="0"/>
      <dgm:spPr/>
    </dgm:pt>
    <dgm:pt modelId="{D281E981-79D6-4031-9E17-03EC4FCFB8AC}" type="pres">
      <dgm:prSet presAssocID="{7E01AEFB-72E4-4904-B73B-1D04F274DAE2}" presName="parentLin" presStyleCnt="0"/>
      <dgm:spPr/>
    </dgm:pt>
    <dgm:pt modelId="{E4665CB8-5453-4A14-9143-0BD629E38B01}" type="pres">
      <dgm:prSet presAssocID="{7E01AEFB-72E4-4904-B73B-1D04F274DAE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498DC8C-8003-4D65-818B-69B3477E5783}" type="pres">
      <dgm:prSet presAssocID="{7E01AEFB-72E4-4904-B73B-1D04F274DAE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ABE457-A859-4424-AA61-C89F7034CA40}" type="pres">
      <dgm:prSet presAssocID="{7E01AEFB-72E4-4904-B73B-1D04F274DAE2}" presName="negativeSpace" presStyleCnt="0"/>
      <dgm:spPr/>
    </dgm:pt>
    <dgm:pt modelId="{C809DB10-ABAF-4C4C-825B-BF1FCDDF2E7B}" type="pres">
      <dgm:prSet presAssocID="{7E01AEFB-72E4-4904-B73B-1D04F274DAE2}" presName="childText" presStyleLbl="conFgAcc1" presStyleIdx="1" presStyleCnt="3">
        <dgm:presLayoutVars>
          <dgm:bulletEnabled val="1"/>
        </dgm:presLayoutVars>
      </dgm:prSet>
      <dgm:spPr/>
    </dgm:pt>
    <dgm:pt modelId="{8CE2CB06-50D8-46C4-AB37-554D59565244}" type="pres">
      <dgm:prSet presAssocID="{BEF56180-113C-415D-97B1-AADC41F44EFD}" presName="spaceBetweenRectangles" presStyleCnt="0"/>
      <dgm:spPr/>
    </dgm:pt>
    <dgm:pt modelId="{D25BD637-8772-4EA4-B0AE-FF584E29BF9C}" type="pres">
      <dgm:prSet presAssocID="{8FB262A1-F736-4980-8752-DE5F265C9CE7}" presName="parentLin" presStyleCnt="0"/>
      <dgm:spPr/>
    </dgm:pt>
    <dgm:pt modelId="{FC4CC9D3-A69F-4D30-9EDC-AFCA30C8F841}" type="pres">
      <dgm:prSet presAssocID="{8FB262A1-F736-4980-8752-DE5F265C9CE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348ACBD-DB08-495C-9B0D-A8FF7738FF01}" type="pres">
      <dgm:prSet presAssocID="{8FB262A1-F736-4980-8752-DE5F265C9CE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D2AEC-1880-435D-9B38-F029B11A92BE}" type="pres">
      <dgm:prSet presAssocID="{8FB262A1-F736-4980-8752-DE5F265C9CE7}" presName="negativeSpace" presStyleCnt="0"/>
      <dgm:spPr/>
    </dgm:pt>
    <dgm:pt modelId="{8DE25557-0F4D-4844-A5A4-73F132FE1A2D}" type="pres">
      <dgm:prSet presAssocID="{8FB262A1-F736-4980-8752-DE5F265C9CE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5AE375F-D4D1-4DB5-BDC6-272B296F74E4}" type="presOf" srcId="{EB5706D0-1DBF-4581-9933-40BE53427A1A}" destId="{6FA17244-2F6E-40B8-9CA5-07CCBD269924}" srcOrd="1" destOrd="0" presId="urn:microsoft.com/office/officeart/2005/8/layout/list1"/>
    <dgm:cxn modelId="{9D976833-693F-4310-924D-DAAFF90872DC}" type="presOf" srcId="{468A8FBE-2231-41DC-9DFE-7B967E34C16A}" destId="{518E9312-AF52-4137-A001-D6371E7590BE}" srcOrd="0" destOrd="0" presId="urn:microsoft.com/office/officeart/2005/8/layout/list1"/>
    <dgm:cxn modelId="{7F1A8061-C21C-425A-AC02-3EF045675374}" type="presOf" srcId="{7E01AEFB-72E4-4904-B73B-1D04F274DAE2}" destId="{8498DC8C-8003-4D65-818B-69B3477E5783}" srcOrd="1" destOrd="0" presId="urn:microsoft.com/office/officeart/2005/8/layout/list1"/>
    <dgm:cxn modelId="{17B9C548-392E-40DF-8D59-D7DCC7B6CA4C}" type="presOf" srcId="{7E01AEFB-72E4-4904-B73B-1D04F274DAE2}" destId="{E4665CB8-5453-4A14-9143-0BD629E38B01}" srcOrd="0" destOrd="0" presId="urn:microsoft.com/office/officeart/2005/8/layout/list1"/>
    <dgm:cxn modelId="{C7A4AC1A-DF20-4BE5-9C3E-87256A77627F}" srcId="{468A8FBE-2231-41DC-9DFE-7B967E34C16A}" destId="{EB5706D0-1DBF-4581-9933-40BE53427A1A}" srcOrd="0" destOrd="0" parTransId="{9DE7A790-08F1-4CF8-8E74-92E78CC7A05E}" sibTransId="{C820C137-4F44-485D-A707-6556AC57AC3A}"/>
    <dgm:cxn modelId="{27907E2C-48CE-450D-9E7D-24955F11EEED}" type="presOf" srcId="{8FB262A1-F736-4980-8752-DE5F265C9CE7}" destId="{FC4CC9D3-A69F-4D30-9EDC-AFCA30C8F841}" srcOrd="0" destOrd="0" presId="urn:microsoft.com/office/officeart/2005/8/layout/list1"/>
    <dgm:cxn modelId="{B4971D51-4DB5-4EA8-9A84-BAEADBEFFCC0}" srcId="{468A8FBE-2231-41DC-9DFE-7B967E34C16A}" destId="{7E01AEFB-72E4-4904-B73B-1D04F274DAE2}" srcOrd="1" destOrd="0" parTransId="{D7343840-361B-4C34-BFA6-A55B92509238}" sibTransId="{BEF56180-113C-415D-97B1-AADC41F44EFD}"/>
    <dgm:cxn modelId="{7532AD35-100E-45E6-972D-6CBC2813A343}" srcId="{468A8FBE-2231-41DC-9DFE-7B967E34C16A}" destId="{8FB262A1-F736-4980-8752-DE5F265C9CE7}" srcOrd="2" destOrd="0" parTransId="{85E9299E-BEC3-4014-A64B-B21C5C7A21AF}" sibTransId="{EA079F50-CC3B-4D8D-B57A-B4F2CB1E18CE}"/>
    <dgm:cxn modelId="{3C1562D9-0665-414E-9EB2-EA1BA87C4CBF}" type="presOf" srcId="{EB5706D0-1DBF-4581-9933-40BE53427A1A}" destId="{A1904F35-7494-4F33-8630-A3FCEDE63CE2}" srcOrd="0" destOrd="0" presId="urn:microsoft.com/office/officeart/2005/8/layout/list1"/>
    <dgm:cxn modelId="{67512D37-A48E-4EE0-9F6A-00B053F3D6CC}" type="presOf" srcId="{8FB262A1-F736-4980-8752-DE5F265C9CE7}" destId="{9348ACBD-DB08-495C-9B0D-A8FF7738FF01}" srcOrd="1" destOrd="0" presId="urn:microsoft.com/office/officeart/2005/8/layout/list1"/>
    <dgm:cxn modelId="{57F2F3EC-F458-40F5-AC5F-ADA13288B5BB}" type="presParOf" srcId="{518E9312-AF52-4137-A001-D6371E7590BE}" destId="{4E26CAEC-F460-451A-BBB0-F7F0832E3B9D}" srcOrd="0" destOrd="0" presId="urn:microsoft.com/office/officeart/2005/8/layout/list1"/>
    <dgm:cxn modelId="{DC38D20D-2369-4B3C-87B0-1BF385BB3496}" type="presParOf" srcId="{4E26CAEC-F460-451A-BBB0-F7F0832E3B9D}" destId="{A1904F35-7494-4F33-8630-A3FCEDE63CE2}" srcOrd="0" destOrd="0" presId="urn:microsoft.com/office/officeart/2005/8/layout/list1"/>
    <dgm:cxn modelId="{C2FD3BA5-7480-4563-BB8A-42F52B0B7F61}" type="presParOf" srcId="{4E26CAEC-F460-451A-BBB0-F7F0832E3B9D}" destId="{6FA17244-2F6E-40B8-9CA5-07CCBD269924}" srcOrd="1" destOrd="0" presId="urn:microsoft.com/office/officeart/2005/8/layout/list1"/>
    <dgm:cxn modelId="{673B5A97-6AF6-4B70-BD9E-0210F5391F73}" type="presParOf" srcId="{518E9312-AF52-4137-A001-D6371E7590BE}" destId="{823E6930-CCE7-48C2-81D4-FE2A5F64985A}" srcOrd="1" destOrd="0" presId="urn:microsoft.com/office/officeart/2005/8/layout/list1"/>
    <dgm:cxn modelId="{F67034DA-812D-4C4F-BECC-E0893ADB3A16}" type="presParOf" srcId="{518E9312-AF52-4137-A001-D6371E7590BE}" destId="{6487BC61-C89D-411C-AA19-89BF9B65A09A}" srcOrd="2" destOrd="0" presId="urn:microsoft.com/office/officeart/2005/8/layout/list1"/>
    <dgm:cxn modelId="{B8863D99-810D-4749-9A7C-A987D9A0FF6D}" type="presParOf" srcId="{518E9312-AF52-4137-A001-D6371E7590BE}" destId="{C9DA75F3-13C5-4650-B2E0-7E75DE8887F4}" srcOrd="3" destOrd="0" presId="urn:microsoft.com/office/officeart/2005/8/layout/list1"/>
    <dgm:cxn modelId="{371429FB-0C17-4DC5-8B95-1422BDB56DD6}" type="presParOf" srcId="{518E9312-AF52-4137-A001-D6371E7590BE}" destId="{D281E981-79D6-4031-9E17-03EC4FCFB8AC}" srcOrd="4" destOrd="0" presId="urn:microsoft.com/office/officeart/2005/8/layout/list1"/>
    <dgm:cxn modelId="{0789A660-84FD-4A5B-80DE-CADB91CF51B8}" type="presParOf" srcId="{D281E981-79D6-4031-9E17-03EC4FCFB8AC}" destId="{E4665CB8-5453-4A14-9143-0BD629E38B01}" srcOrd="0" destOrd="0" presId="urn:microsoft.com/office/officeart/2005/8/layout/list1"/>
    <dgm:cxn modelId="{7DD412DF-30B5-4345-9EB8-21A16459B8FE}" type="presParOf" srcId="{D281E981-79D6-4031-9E17-03EC4FCFB8AC}" destId="{8498DC8C-8003-4D65-818B-69B3477E5783}" srcOrd="1" destOrd="0" presId="urn:microsoft.com/office/officeart/2005/8/layout/list1"/>
    <dgm:cxn modelId="{7E0E27F1-87D2-4766-AF64-B448F2F25F4C}" type="presParOf" srcId="{518E9312-AF52-4137-A001-D6371E7590BE}" destId="{61ABE457-A859-4424-AA61-C89F7034CA40}" srcOrd="5" destOrd="0" presId="urn:microsoft.com/office/officeart/2005/8/layout/list1"/>
    <dgm:cxn modelId="{7C2EA4AF-CF46-4FDF-AEEE-6043E44334E4}" type="presParOf" srcId="{518E9312-AF52-4137-A001-D6371E7590BE}" destId="{C809DB10-ABAF-4C4C-825B-BF1FCDDF2E7B}" srcOrd="6" destOrd="0" presId="urn:microsoft.com/office/officeart/2005/8/layout/list1"/>
    <dgm:cxn modelId="{46F311FC-8C9E-4177-8117-847A41FCF591}" type="presParOf" srcId="{518E9312-AF52-4137-A001-D6371E7590BE}" destId="{8CE2CB06-50D8-46C4-AB37-554D59565244}" srcOrd="7" destOrd="0" presId="urn:microsoft.com/office/officeart/2005/8/layout/list1"/>
    <dgm:cxn modelId="{3AA8048D-C42A-4EDC-B50D-E63E8C904E98}" type="presParOf" srcId="{518E9312-AF52-4137-A001-D6371E7590BE}" destId="{D25BD637-8772-4EA4-B0AE-FF584E29BF9C}" srcOrd="8" destOrd="0" presId="urn:microsoft.com/office/officeart/2005/8/layout/list1"/>
    <dgm:cxn modelId="{704A9200-5CB7-4D43-B64A-EC76420AC846}" type="presParOf" srcId="{D25BD637-8772-4EA4-B0AE-FF584E29BF9C}" destId="{FC4CC9D3-A69F-4D30-9EDC-AFCA30C8F841}" srcOrd="0" destOrd="0" presId="urn:microsoft.com/office/officeart/2005/8/layout/list1"/>
    <dgm:cxn modelId="{D599225C-F603-4EE0-B76D-0E2E0261F8C6}" type="presParOf" srcId="{D25BD637-8772-4EA4-B0AE-FF584E29BF9C}" destId="{9348ACBD-DB08-495C-9B0D-A8FF7738FF01}" srcOrd="1" destOrd="0" presId="urn:microsoft.com/office/officeart/2005/8/layout/list1"/>
    <dgm:cxn modelId="{268B3B51-1F98-48A2-9A15-0816233BD6D3}" type="presParOf" srcId="{518E9312-AF52-4137-A001-D6371E7590BE}" destId="{016D2AEC-1880-435D-9B38-F029B11A92BE}" srcOrd="9" destOrd="0" presId="urn:microsoft.com/office/officeart/2005/8/layout/list1"/>
    <dgm:cxn modelId="{85594B81-7920-45EF-BA96-D582BF0861DC}" type="presParOf" srcId="{518E9312-AF52-4137-A001-D6371E7590BE}" destId="{8DE25557-0F4D-4844-A5A4-73F132FE1A2D}" srcOrd="10" destOrd="0" presId="urn:microsoft.com/office/officeart/2005/8/layout/list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latin typeface="+mn-lt"/>
                <a:cs typeface="+mn-cs"/>
              </a:defRPr>
            </a:lvl1pPr>
          </a:lstStyle>
          <a:p>
            <a:pPr>
              <a:defRPr/>
            </a:pPr>
            <a:fld id="{9781F015-48BE-413F-AD3E-EB11EFBD3AFF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latin typeface="+mn-lt"/>
                <a:cs typeface="+mn-cs"/>
              </a:defRPr>
            </a:lvl1pPr>
          </a:lstStyle>
          <a:p>
            <a:pPr>
              <a:defRPr/>
            </a:pPr>
            <a:fld id="{8B43ABCA-CD7F-4EB3-A650-E127944A4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D52B71-5FCA-46BF-9551-881E191201A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0A4B80-3FBD-49F8-AF73-55DD935E7757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552100-1311-48C3-8060-2AEA4A4E4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D810F-1323-4CC4-B324-82596FF3F4C0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82CC8-FE6A-461A-9215-B087D1300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EB9EB-87B3-4E22-8DD0-E134B05EBA5F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9130E-6101-4E54-A6AC-91C657090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D35223-F760-4A9D-A80E-771F0E42949D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D389AB-C183-4DB8-9BA0-B544631AB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AA201-5B15-4FF0-9544-8A3959654AD8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91A61-CC44-46F7-9733-F13F1A634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592932-8E31-445E-A483-2AE2163BA10B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71C244-5803-4F08-868E-18B3C58D4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A21D9-F499-46B5-9B54-23AEADEB2F66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CE4CF-2E86-4979-B65C-75B0EAFF9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0D80C8-F919-4B74-AE36-10FE520826C8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08890B-40D7-430D-A775-BDAD47E1A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77AB9-3F85-4A55-955F-7F5951A33FA8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EA2EF-5CB6-4B94-985A-209CEEC3F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9835C8-CB55-402A-81BE-28AA8FCA4D26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4ABFC5-039F-43A5-9FE4-65607D9D3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b="0" i="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3E9AE5-6B26-4522-B07C-EEBD85262E27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84FA91-0785-4806-8F20-F7A387BA2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86854-347C-4E99-9261-879C8EF5EA16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36858-731D-433A-80BC-D90CF860A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A6FC5-C84D-40BF-B0EC-BF95844BE8E0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6F112-FF56-4152-BFB0-D2953FA9B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B3096-0C4A-45B7-A1E8-7F286D08E4A9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7C7CC-FB05-42DB-BE68-36D2D0DBB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0469-A132-45DF-A0E1-04DD8C833421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B0E31F-3AB0-42C5-99F1-368CF3FA9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8654-1612-4755-859B-DB67E475B3B8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DF5D-9F80-41F2-B6D5-3E8370019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CF356A-CEF7-45D0-B9A0-8266FED082BE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A3B455-AB06-4D5E-894F-13731CCC7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EAF1C-EC24-41CD-8ED9-E3CE0282A646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B09DD-9967-411F-AB71-E72618D4B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1955B4-F68B-42BD-8FCE-A63E2C70A7F5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6ADCC3-59EC-4BA5-9866-6FE12B871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C814E-7AEB-458F-8E2A-570F16DA5B57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56ADF-6A99-4DB3-AB42-BC84F0BED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117C09-3BE4-49C2-82D1-F9341E6F79BF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BE5A71-02F7-4626-8D23-2ADD29A98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b="0" i="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4A96B4-7A8F-4C7F-97D8-AABAB2E604D3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A84CEA-145E-4FF2-B323-6EB52ACFC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B06E6D-EDFF-419F-ACA6-610C6E608B9D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CBFF6C-7082-475A-91CF-E1F01E8D7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1A656-BF08-440F-83F3-058C6B013B54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9A244-196E-4747-A66D-FCE0F4EBD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D7B31-DE13-45A6-984F-D9136EF2040D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DD691-3A59-4BBD-82E6-1AEA12DDE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7AFA5-954F-4F1B-9328-C68C0FD740E5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EA214FC-CC73-4EFA-BA23-8D012119D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13" name="Скругленный прямоугольник 12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7" name="Прямоугольник 16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8" name="Прямоугольник 1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9" name="Прямоугольник 18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BFDFB5-1A23-4BC5-963E-90A585D11F89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21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05422C8-118F-4600-A0B9-C60D94C0A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8" name="Скругленный прямоугольник 7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9" name="Скругленный прямоугольник 8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E6B43-A0E3-4055-A4CF-877911437E8A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479D-9EBA-44F6-B789-24ABAD55E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30CC3-2195-4EAC-BFC1-73530CDC2BEF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953E7-2790-48BC-BF3D-6573267F8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+mn-lt"/>
              <a:cs typeface="+mn-cs"/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F86D8-64B9-4A60-A017-50216E18B852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2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B54D2-0D45-4B24-B1A1-FC7C1E30B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DE3B-50D5-49DD-8474-008A6E13280D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0E916-72EF-4CB4-8FE1-8D56EB26D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ая соединительная линия 2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+mn-lt"/>
              <a:cs typeface="+mn-cs"/>
            </a:endParaRPr>
          </a:p>
        </p:txBody>
      </p:sp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3459F-22E3-4028-8905-2463756CDDE3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BBD99-7D58-4714-8209-06BA4C33F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CA8C0-9E56-4BCC-8A0F-E4A33A2618E9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4D072-FAC4-4763-BD46-6BBFAB086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2C83-72AB-4D18-9781-8F7E52BF5281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B708C-2BAE-474C-B091-AE234C127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E6DF9-0F34-4216-AF56-A9347B241644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E5B9F-8A92-48B4-A567-3A5E3C800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B39C0-B39B-45C7-A764-4CC72BECD84C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2567433-9DC7-4B0D-A173-E2F206097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13" name="Скругленный прямоугольник 12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7" name="Прямоугольник 16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8" name="Прямоугольник 1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9" name="Прямоугольник 18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9C5B0D6-A9A9-45F2-A317-8ECA16D3807E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21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ABEAF21-4047-45FC-81E2-E58B940CD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8" name="Скругленный прямоугольник 7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9" name="Скругленный прямоугольник 8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D3A00-5512-4460-AA26-4CC5033969E4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50FA7-E5D9-4E93-B2D5-A58706679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i="0">
                <a:latin typeface="+mn-lt"/>
                <a:cs typeface="+mn-cs"/>
              </a:endParaRPr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i="0">
                <a:latin typeface="+mn-lt"/>
                <a:cs typeface="+mn-cs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i="0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BAF3C88-39AC-4A81-B0D8-1A9E6F566B7C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B6273CB-3FCC-4991-A51E-D2EDF080C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6" name="Прямоугольный треугольник 5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Нашивка 7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9" name="Нашивка 8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09C3D4-ED92-4BD8-A6B8-B9FDB6EDBDC4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5FCD77-5241-4273-BBCC-D4A098297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1C238C-5D87-4EC1-8CB0-6AF1C52D0B2C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0AAFF9-E3C2-4AD0-A7FC-EAFAD40B3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2580FA-77EE-4768-A0C4-AB7558F1C155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3C1FD9-C461-4271-A21D-381AFE455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лилиния 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4" name="Полилиния 3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5" name="Прямоугольный треугольник 4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7826D8-7C53-4F31-BB86-431C9FBE155A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9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9361C1-DE19-4715-BD73-45FEA6470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74C792-5079-4A74-A780-33952AEB916A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9730A1-3EBD-4ACA-8D75-B4414BD5B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03CBAD-38F0-4571-B75F-445FCA1D0DE9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EABB12-129F-4115-9FF2-F943C37C4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>
              <a:latin typeface="+mn-lt"/>
              <a:cs typeface="+mn-cs"/>
            </a:endParaRPr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18036CE-FAAE-415C-A754-C4375C407B9D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9FA30CE-B04B-4F41-8625-A6E64328D1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1A412-4306-4D92-BC4B-802CBD469E6A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70BBC71-5A50-4799-AE2B-7BD37F2B4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13" name="Скругленный прямоугольник 12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7" name="Прямоугольник 16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8" name="Прямоугольник 1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9" name="Прямоугольник 18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F4C58D9-B6C4-4351-BF1F-44428FF19E6E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21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33E8B12-EDDB-4067-85AB-EA036B156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8" name="Скругленный прямоугольник 7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 useBgFill="1">
        <p:nvSpPr>
          <p:cNvPr id="9" name="Скругленный прямоугольник 8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7F16B-51A5-4333-8109-672309C3A7A6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CFCAF-A2E2-4D20-A756-F5729169E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DFD0A-D49A-4130-B79F-BBA743DA3557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65ECB-E096-411D-9CCF-24749E1C2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5D7CD1-8475-476B-AEF6-939AD1ACB86E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E47915-7619-49AE-9194-34C177F0B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b="0" i="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D27FA8-D15D-4301-BB98-4E26B1931709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92CA4F-E44F-4046-A1ED-5000ACF2A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E0DA2-77B6-4722-A20B-9F9107D0CF71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96A82-71F5-4CDA-9CAD-287DB189D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7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2.jpe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Relationship Id="rId9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.jpeg"/><Relationship Id="rId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B3E93A7-0B24-44F4-8D74-B571457B8960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469875C-38E7-411C-A731-A8C56519F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7" r:id="rId2"/>
    <p:sldLayoutId id="2147484056" r:id="rId3"/>
    <p:sldLayoutId id="2147484038" r:id="rId4"/>
    <p:sldLayoutId id="2147484057" r:id="rId5"/>
    <p:sldLayoutId id="2147484039" r:id="rId6"/>
    <p:sldLayoutId id="2147484058" r:id="rId7"/>
    <p:sldLayoutId id="2147484059" r:id="rId8"/>
    <p:sldLayoutId id="2147484040" r:id="rId9"/>
    <p:sldLayoutId id="2147484041" r:id="rId10"/>
    <p:sldLayoutId id="214748409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81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3B5C031-87BC-45F0-9457-B44BD9D66BD3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7AF37CC-FB48-4689-BE19-FD32D076A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42" r:id="rId2"/>
    <p:sldLayoutId id="2147484061" r:id="rId3"/>
    <p:sldLayoutId id="2147484043" r:id="rId4"/>
    <p:sldLayoutId id="2147484062" r:id="rId5"/>
    <p:sldLayoutId id="2147484044" r:id="rId6"/>
    <p:sldLayoutId id="2147484063" r:id="rId7"/>
    <p:sldLayoutId id="2147484064" r:id="rId8"/>
    <p:sldLayoutId id="2147484045" r:id="rId9"/>
    <p:sldLayoutId id="2147484046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5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0F2A438-8724-45CB-87E6-EDC96621BF81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283E166-ACA5-4FC4-A110-57849EC7A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i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47" r:id="rId2"/>
    <p:sldLayoutId id="2147484066" r:id="rId3"/>
    <p:sldLayoutId id="2147484048" r:id="rId4"/>
    <p:sldLayoutId id="2147484067" r:id="rId5"/>
    <p:sldLayoutId id="2147484049" r:id="rId6"/>
    <p:sldLayoutId id="2147484068" r:id="rId7"/>
    <p:sldLayoutId id="2147484069" r:id="rId8"/>
    <p:sldLayoutId id="2147484050" r:id="rId9"/>
    <p:sldLayoutId id="214748405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12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0" name="Дата 2"/>
          <p:cNvSpPr>
            <a:spLocks noGrp="1"/>
          </p:cNvSpPr>
          <p:nvPr>
            <p:ph type="dt" sz="half" idx="2"/>
          </p:nvPr>
        </p:nvSpPr>
        <p:spPr>
          <a:xfrm>
            <a:off x="6583363" y="612775"/>
            <a:ext cx="957262" cy="457200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800" b="0" i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EFCC21-A449-4EE0-8BD1-7DCE9BCCBBEE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21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b="0" i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b="0" i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B0C34C-E2DD-458A-B3F7-4CCCE34A1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Arial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Arial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Arial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Arial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14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16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01CCF2-665D-4F94-9F22-3AA5F29E7EA4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26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i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2E0639-A03A-40FC-A0C8-7BB39EF0C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7" name="Нижний колонтитул 20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3" r:id="rId1"/>
    <p:sldLayoutId id="2147484074" r:id="rId2"/>
    <p:sldLayoutId id="2147484075" r:id="rId3"/>
    <p:sldLayoutId id="2147484076" r:id="rId4"/>
    <p:sldLayoutId id="2147484077" r:id="rId5"/>
    <p:sldLayoutId id="2147484078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17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0" name="Дата 2"/>
          <p:cNvSpPr>
            <a:spLocks noGrp="1"/>
          </p:cNvSpPr>
          <p:nvPr>
            <p:ph type="dt" sz="half" idx="2"/>
          </p:nvPr>
        </p:nvSpPr>
        <p:spPr>
          <a:xfrm>
            <a:off x="6583363" y="612775"/>
            <a:ext cx="957262" cy="457200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800" b="0" i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540518-3A9C-4678-B505-0D4CB2A0487E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21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b="0" i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b="0" i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7F4E2E-9486-48E9-9F33-AEFD04C19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Arial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Arial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Arial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Arial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19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3" name="Дата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26B48C5-FAC0-481A-81C1-22CFF2EF48C2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24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5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BA666E1-FD2F-4A4A-B0EC-986A2B2894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219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0" name="Дата 2"/>
          <p:cNvSpPr>
            <a:spLocks noGrp="1"/>
          </p:cNvSpPr>
          <p:nvPr>
            <p:ph type="dt" sz="half" idx="2"/>
          </p:nvPr>
        </p:nvSpPr>
        <p:spPr>
          <a:xfrm>
            <a:off x="6583363" y="612775"/>
            <a:ext cx="957262" cy="457200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800" b="0" i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5DEC4B-7824-4140-BEEE-B0EF2C372613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21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 b="0" i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b="0" i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A93CE2-E5FC-46DF-A1EE-C7364DE58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Arial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Arial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Arial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Arial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Box 5"/>
          <p:cNvSpPr txBox="1">
            <a:spLocks noChangeArrowheads="1"/>
          </p:cNvSpPr>
          <p:nvPr/>
        </p:nvSpPr>
        <p:spPr bwMode="auto">
          <a:xfrm>
            <a:off x="428625" y="2285992"/>
            <a:ext cx="83581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33CC"/>
                </a:solidFill>
                <a:latin typeface="Arial Rounded MT Bold" pitchFamily="34" charset="0"/>
              </a:rPr>
              <a:t>Проблемное </a:t>
            </a:r>
            <a:r>
              <a:rPr lang="ru-RU" sz="3200" dirty="0">
                <a:solidFill>
                  <a:srgbClr val="0033CC"/>
                </a:solidFill>
                <a:latin typeface="Arial Rounded MT Bold" pitchFamily="34" charset="0"/>
              </a:rPr>
              <a:t>обучение на уроках литературного </a:t>
            </a:r>
            <a:r>
              <a:rPr lang="ru-RU" sz="3200" dirty="0" smtClean="0">
                <a:solidFill>
                  <a:srgbClr val="0033CC"/>
                </a:solidFill>
                <a:latin typeface="Arial Rounded MT Bold" pitchFamily="34" charset="0"/>
              </a:rPr>
              <a:t>чтения</a:t>
            </a:r>
          </a:p>
          <a:p>
            <a:pPr algn="ctr"/>
            <a:r>
              <a:rPr lang="ru-RU" sz="3200" dirty="0" smtClean="0">
                <a:solidFill>
                  <a:srgbClr val="0033CC"/>
                </a:solidFill>
                <a:latin typeface="Arial Rounded MT Bold" pitchFamily="34" charset="0"/>
              </a:rPr>
              <a:t>в</a:t>
            </a:r>
            <a:r>
              <a:rPr lang="ru-RU" sz="3200" dirty="0" smtClean="0">
                <a:solidFill>
                  <a:srgbClr val="0033CC"/>
                </a:solidFill>
                <a:latin typeface="Arial Rounded MT Bold" pitchFamily="34" charset="0"/>
              </a:rPr>
              <a:t> начальной школе</a:t>
            </a:r>
            <a:r>
              <a:rPr lang="ru-RU" sz="3200" dirty="0" smtClean="0">
                <a:solidFill>
                  <a:srgbClr val="0033CC"/>
                </a:solidFill>
                <a:latin typeface="Arial Rounded MT Bold" pitchFamily="34" charset="0"/>
              </a:rPr>
              <a:t>.</a:t>
            </a:r>
            <a:r>
              <a:rPr lang="ru-RU" sz="3200" dirty="0" smtClean="0">
                <a:latin typeface="Arial Rounded MT Bold" pitchFamily="34" charset="0"/>
              </a:rPr>
              <a:t> </a:t>
            </a:r>
            <a:endParaRPr lang="ru-RU" sz="3200" dirty="0">
              <a:latin typeface="Arial Rounded MT Bold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Box 1"/>
          <p:cNvSpPr txBox="1">
            <a:spLocks noChangeArrowheads="1"/>
          </p:cNvSpPr>
          <p:nvPr/>
        </p:nvSpPr>
        <p:spPr bwMode="auto">
          <a:xfrm>
            <a:off x="928688" y="785813"/>
            <a:ext cx="7572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0" i="0">
                <a:latin typeface="Georgia" pitchFamily="18" charset="0"/>
              </a:rPr>
              <a:t>Схема проблемного обучения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1995073"/>
          <a:ext cx="6096000" cy="379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Box 1"/>
          <p:cNvSpPr txBox="1">
            <a:spLocks noChangeArrowheads="1"/>
          </p:cNvSpPr>
          <p:nvPr/>
        </p:nvSpPr>
        <p:spPr bwMode="auto">
          <a:xfrm>
            <a:off x="785813" y="928688"/>
            <a:ext cx="7643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nstantia" pitchFamily="18" charset="0"/>
              </a:rPr>
              <a:t>Условия проблемного обучения:</a:t>
            </a:r>
          </a:p>
        </p:txBody>
      </p:sp>
      <p:sp>
        <p:nvSpPr>
          <p:cNvPr id="57347" name="TextBox 3"/>
          <p:cNvSpPr txBox="1">
            <a:spLocks noChangeArrowheads="1"/>
          </p:cNvSpPr>
          <p:nvPr/>
        </p:nvSpPr>
        <p:spPr bwMode="auto">
          <a:xfrm>
            <a:off x="1214414" y="1857375"/>
            <a:ext cx="7637486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0" i="0" dirty="0">
                <a:latin typeface="Constantia" pitchFamily="18" charset="0"/>
              </a:rPr>
              <a:t>-</a:t>
            </a:r>
            <a:r>
              <a:rPr lang="ru-RU" sz="2800" b="0" i="0" dirty="0"/>
              <a:t> </a:t>
            </a:r>
            <a:r>
              <a:rPr lang="ru-RU" sz="2800" b="0" i="0" dirty="0">
                <a:latin typeface="Constantia" pitchFamily="18" charset="0"/>
              </a:rPr>
              <a:t>слишком трудное и легкое задание не </a:t>
            </a:r>
            <a:r>
              <a:rPr lang="ru-RU" sz="2800" b="0" i="0" dirty="0"/>
              <a:t>  </a:t>
            </a:r>
          </a:p>
          <a:p>
            <a:pPr>
              <a:defRPr/>
            </a:pPr>
            <a:r>
              <a:rPr lang="ru-RU" sz="2800" b="0" i="0" dirty="0"/>
              <a:t>  </a:t>
            </a:r>
            <a:r>
              <a:rPr lang="ru-RU" sz="2800" b="0" i="0" dirty="0">
                <a:latin typeface="Constantia" pitchFamily="18" charset="0"/>
              </a:rPr>
              <a:t>вызовет проблемной ситуации;</a:t>
            </a:r>
            <a:r>
              <a:rPr lang="ru-RU" sz="2800" b="0" i="0" dirty="0"/>
              <a:t>                                                                                 </a:t>
            </a:r>
          </a:p>
          <a:p>
            <a:pPr>
              <a:defRPr/>
            </a:pPr>
            <a:r>
              <a:rPr lang="ru-RU" sz="2800" b="0" i="0" dirty="0">
                <a:latin typeface="Constantia" pitchFamily="18" charset="0"/>
              </a:rPr>
              <a:t>-</a:t>
            </a:r>
            <a:r>
              <a:rPr lang="ru-RU" sz="2800" b="0" i="0" dirty="0"/>
              <a:t> </a:t>
            </a:r>
            <a:r>
              <a:rPr lang="ru-RU" sz="2800" b="0" i="0" dirty="0">
                <a:latin typeface="Constantia" pitchFamily="18" charset="0"/>
              </a:rPr>
              <a:t>наличие определенного минимума знаний   </a:t>
            </a:r>
          </a:p>
          <a:p>
            <a:pPr>
              <a:defRPr/>
            </a:pPr>
            <a:r>
              <a:rPr lang="ru-RU" sz="2800" b="0" i="0" dirty="0">
                <a:latin typeface="Constantia" pitchFamily="18" charset="0"/>
              </a:rPr>
              <a:t>  учащихся</a:t>
            </a:r>
            <a:r>
              <a:rPr lang="ru-RU" sz="2800" b="0" i="0" dirty="0"/>
              <a:t>;</a:t>
            </a:r>
          </a:p>
          <a:p>
            <a:pPr>
              <a:defRPr/>
            </a:pPr>
            <a:r>
              <a:rPr lang="ru-RU" sz="2800" b="0" i="0" dirty="0">
                <a:latin typeface="Constantia" pitchFamily="18" charset="0"/>
              </a:rPr>
              <a:t>-</a:t>
            </a:r>
            <a:r>
              <a:rPr lang="ru-RU" sz="2800" b="0" i="0" dirty="0"/>
              <a:t> </a:t>
            </a:r>
            <a:r>
              <a:rPr lang="ru-RU" sz="2800" b="0" i="0" dirty="0">
                <a:latin typeface="Constantia" pitchFamily="18" charset="0"/>
              </a:rPr>
              <a:t>принцип возрастающей сложности</a:t>
            </a:r>
            <a:r>
              <a:rPr lang="ru-RU" sz="2800" b="0" i="0" dirty="0"/>
              <a:t>;</a:t>
            </a:r>
          </a:p>
          <a:p>
            <a:pPr>
              <a:defRPr/>
            </a:pPr>
            <a:r>
              <a:rPr lang="ru-RU" sz="2800" b="0" i="0" dirty="0">
                <a:latin typeface="Constantia" pitchFamily="18" charset="0"/>
              </a:rPr>
              <a:t>-</a:t>
            </a:r>
            <a:r>
              <a:rPr lang="ru-RU" sz="2800" b="0" i="0" dirty="0"/>
              <a:t> </a:t>
            </a:r>
            <a:r>
              <a:rPr lang="ru-RU" sz="2800" b="0" i="0" dirty="0">
                <a:latin typeface="+mn-lt"/>
              </a:rPr>
              <a:t>система заданий должна включать </a:t>
            </a:r>
          </a:p>
          <a:p>
            <a:pPr>
              <a:defRPr/>
            </a:pPr>
            <a:r>
              <a:rPr lang="ru-RU" sz="2800" b="0" i="0" dirty="0">
                <a:latin typeface="+mn-lt"/>
              </a:rPr>
              <a:t>  основные и доступные школьникам  типы   </a:t>
            </a:r>
          </a:p>
          <a:p>
            <a:pPr>
              <a:defRPr/>
            </a:pPr>
            <a:r>
              <a:rPr lang="ru-RU" sz="2800" b="0" i="0" dirty="0">
                <a:latin typeface="+mn-lt"/>
              </a:rPr>
              <a:t>  проблем, характерные для данного предмета;</a:t>
            </a:r>
          </a:p>
          <a:p>
            <a:pPr>
              <a:defRPr/>
            </a:pPr>
            <a:r>
              <a:rPr lang="ru-RU" sz="2800" b="0" i="0" dirty="0">
                <a:latin typeface="+mn-lt"/>
              </a:rPr>
              <a:t>- творческое решение проблемной ситуации.</a:t>
            </a:r>
          </a:p>
          <a:p>
            <a:pPr>
              <a:defRPr/>
            </a:pPr>
            <a:endParaRPr lang="ru-RU" sz="2800" b="0" i="0" dirty="0">
              <a:latin typeface="Constantia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Box 2"/>
          <p:cNvSpPr txBox="1">
            <a:spLocks noChangeArrowheads="1"/>
          </p:cNvSpPr>
          <p:nvPr/>
        </p:nvSpPr>
        <p:spPr bwMode="auto">
          <a:xfrm>
            <a:off x="971550" y="571500"/>
            <a:ext cx="77438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Georgia" pitchFamily="18" charset="0"/>
              </a:rPr>
              <a:t>Этапы осуществления проблемного подхода</a:t>
            </a:r>
          </a:p>
        </p:txBody>
      </p:sp>
      <p:sp>
        <p:nvSpPr>
          <p:cNvPr id="54275" name="TextBox 3"/>
          <p:cNvSpPr txBox="1">
            <a:spLocks noChangeArrowheads="1"/>
          </p:cNvSpPr>
          <p:nvPr/>
        </p:nvSpPr>
        <p:spPr bwMode="auto">
          <a:xfrm flipH="1">
            <a:off x="755650" y="1916113"/>
            <a:ext cx="7716838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0" i="0" u="sng">
                <a:latin typeface="Georgia" pitchFamily="18" charset="0"/>
              </a:rPr>
              <a:t>1 этап. </a:t>
            </a:r>
          </a:p>
          <a:p>
            <a:pPr algn="ctr"/>
            <a:r>
              <a:rPr lang="ru-RU" sz="2800" b="0" i="0">
                <a:latin typeface="Georgia" pitchFamily="18" charset="0"/>
              </a:rPr>
              <a:t>Подготовка к восприятию проблемы.</a:t>
            </a:r>
          </a:p>
          <a:p>
            <a:pPr algn="ctr"/>
            <a:r>
              <a:rPr lang="ru-RU" sz="2800" b="0" i="0" u="sng">
                <a:latin typeface="Georgia" pitchFamily="18" charset="0"/>
              </a:rPr>
              <a:t>2 этап. </a:t>
            </a:r>
          </a:p>
          <a:p>
            <a:pPr algn="ctr"/>
            <a:r>
              <a:rPr lang="ru-RU" sz="2800" b="0" i="0">
                <a:latin typeface="Georgia" pitchFamily="18" charset="0"/>
              </a:rPr>
              <a:t>Создание проблемной ситуации</a:t>
            </a:r>
            <a:r>
              <a:rPr lang="ru-RU" sz="2800" b="0" i="0"/>
              <a:t>.</a:t>
            </a:r>
          </a:p>
          <a:p>
            <a:pPr algn="ctr"/>
            <a:r>
              <a:rPr lang="ru-RU" sz="2800" b="0" i="0" u="sng">
                <a:latin typeface="Georgia" pitchFamily="18" charset="0"/>
              </a:rPr>
              <a:t>3 этап.</a:t>
            </a:r>
          </a:p>
          <a:p>
            <a:pPr algn="ctr"/>
            <a:r>
              <a:rPr lang="ru-RU" sz="2800" b="0" i="0">
                <a:latin typeface="Georgia" pitchFamily="18" charset="0"/>
              </a:rPr>
              <a:t> Формулировка проблемы</a:t>
            </a:r>
            <a:r>
              <a:rPr lang="ru-RU" sz="2800" b="0" i="0"/>
              <a:t>.</a:t>
            </a:r>
          </a:p>
          <a:p>
            <a:pPr algn="ctr"/>
            <a:r>
              <a:rPr lang="ru-RU" sz="2800" b="0" i="0" u="sng">
                <a:latin typeface="Georgia" pitchFamily="18" charset="0"/>
              </a:rPr>
              <a:t>4 этап.</a:t>
            </a:r>
          </a:p>
          <a:p>
            <a:pPr algn="ctr"/>
            <a:r>
              <a:rPr lang="ru-RU" sz="2800" b="0" i="0">
                <a:latin typeface="Georgia" pitchFamily="18" charset="0"/>
              </a:rPr>
              <a:t> Процесс решения проблемы</a:t>
            </a:r>
            <a:r>
              <a:rPr lang="ru-RU" sz="2800" b="0" i="0"/>
              <a:t>.</a:t>
            </a:r>
          </a:p>
          <a:p>
            <a:pPr algn="ctr"/>
            <a:r>
              <a:rPr lang="ru-RU" sz="2800" b="0" i="0" u="sng">
                <a:latin typeface="Georgia" pitchFamily="18" charset="0"/>
              </a:rPr>
              <a:t>5 этап. </a:t>
            </a:r>
          </a:p>
          <a:p>
            <a:pPr algn="ctr"/>
            <a:r>
              <a:rPr lang="ru-RU" sz="2800" b="0" i="0">
                <a:latin typeface="Georgia" pitchFamily="18" charset="0"/>
              </a:rPr>
              <a:t>Доказательство правильности решения</a:t>
            </a:r>
            <a:r>
              <a:rPr lang="ru-RU" sz="2800" b="0" i="0"/>
              <a:t>.</a:t>
            </a:r>
          </a:p>
          <a:p>
            <a:pPr algn="ctr"/>
            <a:endParaRPr lang="ru-RU" sz="2800" b="0" i="0"/>
          </a:p>
          <a:p>
            <a:pPr algn="ctr"/>
            <a:endParaRPr lang="ru-RU" sz="3200" b="0" i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/>
          </p:cNvSpPr>
          <p:nvPr>
            <p:ph type="ctrTitle"/>
          </p:nvPr>
        </p:nvSpPr>
        <p:spPr>
          <a:xfrm>
            <a:off x="1428728" y="765175"/>
            <a:ext cx="7175522" cy="5762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Типы  проблемных  ситуаций :</a:t>
            </a:r>
          </a:p>
        </p:txBody>
      </p:sp>
      <p:sp>
        <p:nvSpPr>
          <p:cNvPr id="55299" name="Rectangle 9"/>
          <p:cNvSpPr>
            <a:spLocks noGrp="1"/>
          </p:cNvSpPr>
          <p:nvPr>
            <p:ph type="subTitle" idx="1"/>
          </p:nvPr>
        </p:nvSpPr>
        <p:spPr>
          <a:xfrm>
            <a:off x="971550" y="1844675"/>
            <a:ext cx="7272338" cy="4321175"/>
          </a:xfrm>
        </p:spPr>
        <p:txBody>
          <a:bodyPr/>
          <a:lstStyle/>
          <a:p>
            <a:pPr algn="l" eaLnBrk="1" hangingPunct="1"/>
            <a:r>
              <a:rPr lang="ru-RU" sz="3600" smtClean="0">
                <a:latin typeface="Arial" charset="0"/>
              </a:rPr>
              <a:t>- </a:t>
            </a:r>
            <a:r>
              <a:rPr lang="ru-RU" sz="3600" smtClean="0"/>
              <a:t>Ситуация  неожиданности;</a:t>
            </a:r>
          </a:p>
          <a:p>
            <a:pPr algn="l" eaLnBrk="1" hangingPunct="1"/>
            <a:r>
              <a:rPr lang="ru-RU" sz="3600" smtClean="0"/>
              <a:t>- Ситуация  конфликта;</a:t>
            </a:r>
          </a:p>
          <a:p>
            <a:pPr algn="l" eaLnBrk="1" hangingPunct="1"/>
            <a:r>
              <a:rPr lang="ru-RU" sz="3600" smtClean="0"/>
              <a:t>- Ситуация  несоответствия;</a:t>
            </a:r>
          </a:p>
          <a:p>
            <a:pPr algn="l" eaLnBrk="1" hangingPunct="1"/>
            <a:r>
              <a:rPr lang="ru-RU" sz="3600" smtClean="0"/>
              <a:t>- Ситуация неопределенности;</a:t>
            </a:r>
          </a:p>
          <a:p>
            <a:pPr algn="l" eaLnBrk="1" hangingPunct="1"/>
            <a:r>
              <a:rPr lang="ru-RU" sz="3600" smtClean="0"/>
              <a:t>- Ситуация  выбора;</a:t>
            </a:r>
          </a:p>
          <a:p>
            <a:pPr algn="l" eaLnBrk="1" hangingPunct="1"/>
            <a:r>
              <a:rPr lang="ru-RU" sz="3600" smtClean="0"/>
              <a:t>- Ситуация  предложения.</a:t>
            </a:r>
          </a:p>
        </p:txBody>
      </p:sp>
      <p:sp>
        <p:nvSpPr>
          <p:cNvPr id="55300" name="Rectangle 5"/>
          <p:cNvSpPr>
            <a:spLocks noChangeArrowheads="1"/>
          </p:cNvSpPr>
          <p:nvPr/>
        </p:nvSpPr>
        <p:spPr bwMode="auto">
          <a:xfrm>
            <a:off x="4441825" y="3246438"/>
            <a:ext cx="26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0" i="0">
                <a:solidFill>
                  <a:schemeClr val="tx2"/>
                </a:solidFill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/>
          </p:cNvSpPr>
          <p:nvPr>
            <p:ph type="title"/>
          </p:nvPr>
        </p:nvSpPr>
        <p:spPr>
          <a:xfrm>
            <a:off x="1071538" y="704850"/>
            <a:ext cx="7615262" cy="17875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i="1" dirty="0" smtClean="0">
                <a:solidFill>
                  <a:schemeClr val="tx1"/>
                </a:solidFill>
                <a:latin typeface="Arial" charset="0"/>
              </a:rPr>
              <a:t>         Формы  организации  работы             </a:t>
            </a:r>
            <a:br>
              <a:rPr lang="ru-RU" sz="3200" b="1" i="1" dirty="0" smtClean="0">
                <a:solidFill>
                  <a:schemeClr val="tx1"/>
                </a:solidFill>
                <a:latin typeface="Arial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Arial" charset="0"/>
              </a:rPr>
              <a:t>                          учащихся  </a:t>
            </a:r>
            <a:br>
              <a:rPr lang="ru-RU" sz="3200" b="1" i="1" dirty="0" smtClean="0">
                <a:solidFill>
                  <a:schemeClr val="tx1"/>
                </a:solidFill>
                <a:latin typeface="Arial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Arial" charset="0"/>
              </a:rPr>
              <a:t> в  условиях  проблемного  обучения:</a:t>
            </a:r>
            <a:r>
              <a:rPr lang="ru-RU" sz="3200" b="1" i="1" dirty="0" smtClean="0">
                <a:latin typeface="Arial" charset="0"/>
              </a:rPr>
              <a:t> </a:t>
            </a:r>
          </a:p>
        </p:txBody>
      </p:sp>
      <p:sp>
        <p:nvSpPr>
          <p:cNvPr id="56323" name="Rectangle 6"/>
          <p:cNvSpPr>
            <a:spLocks noGrp="1"/>
          </p:cNvSpPr>
          <p:nvPr>
            <p:ph idx="1"/>
          </p:nvPr>
        </p:nvSpPr>
        <p:spPr>
          <a:xfrm>
            <a:off x="1258888" y="3068638"/>
            <a:ext cx="6985000" cy="3255962"/>
          </a:xfrm>
        </p:spPr>
        <p:txBody>
          <a:bodyPr/>
          <a:lstStyle/>
          <a:p>
            <a:pPr eaLnBrk="1" hangingPunct="1"/>
            <a:r>
              <a:rPr lang="ru-RU" sz="3600" i="1" smtClean="0">
                <a:latin typeface="Arial" charset="0"/>
              </a:rPr>
              <a:t>Коллективные;</a:t>
            </a:r>
          </a:p>
          <a:p>
            <a:pPr eaLnBrk="1" hangingPunct="1"/>
            <a:r>
              <a:rPr lang="ru-RU" sz="3600" i="1" smtClean="0">
                <a:latin typeface="Arial" charset="0"/>
              </a:rPr>
              <a:t>Индивидуальные;</a:t>
            </a:r>
          </a:p>
          <a:p>
            <a:pPr eaLnBrk="1" hangingPunct="1"/>
            <a:r>
              <a:rPr lang="ru-RU" sz="3600" i="1" smtClean="0">
                <a:latin typeface="Arial" charset="0"/>
              </a:rPr>
              <a:t>Работа  в  парах;</a:t>
            </a:r>
          </a:p>
          <a:p>
            <a:pPr eaLnBrk="1" hangingPunct="1"/>
            <a:r>
              <a:rPr lang="ru-RU" sz="3600" i="1" smtClean="0">
                <a:latin typeface="Arial" charset="0"/>
              </a:rPr>
              <a:t>Работа  в  малых группах.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Box 1"/>
          <p:cNvSpPr txBox="1">
            <a:spLocks noChangeArrowheads="1"/>
          </p:cNvSpPr>
          <p:nvPr/>
        </p:nvSpPr>
        <p:spPr bwMode="auto">
          <a:xfrm>
            <a:off x="684213" y="692150"/>
            <a:ext cx="81391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    </a:t>
            </a:r>
            <a:r>
              <a:rPr lang="ru-RU" sz="2800">
                <a:latin typeface="Georgia" pitchFamily="18" charset="0"/>
              </a:rPr>
              <a:t>Принципы организации групповой </a:t>
            </a:r>
            <a:r>
              <a:rPr lang="ru-RU" sz="2800"/>
              <a:t>  </a:t>
            </a:r>
          </a:p>
          <a:p>
            <a:r>
              <a:rPr lang="ru-RU" sz="2800"/>
              <a:t>                                </a:t>
            </a:r>
            <a:r>
              <a:rPr lang="ru-RU" sz="2800">
                <a:latin typeface="Georgia" pitchFamily="18" charset="0"/>
              </a:rPr>
              <a:t>работы</a:t>
            </a:r>
            <a:r>
              <a:rPr lang="ru-RU" sz="2800"/>
              <a:t>:</a:t>
            </a:r>
          </a:p>
        </p:txBody>
      </p:sp>
      <p:sp>
        <p:nvSpPr>
          <p:cNvPr id="57347" name="TextBox 4"/>
          <p:cNvSpPr txBox="1">
            <a:spLocks noChangeArrowheads="1"/>
          </p:cNvSpPr>
          <p:nvPr/>
        </p:nvSpPr>
        <p:spPr bwMode="auto">
          <a:xfrm>
            <a:off x="1357290" y="1857364"/>
            <a:ext cx="724696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Georgia" pitchFamily="18" charset="0"/>
              </a:rPr>
              <a:t>-учебная группа 5-6 человек;</a:t>
            </a:r>
          </a:p>
          <a:p>
            <a:r>
              <a:rPr lang="ru-RU" sz="2800" dirty="0">
                <a:latin typeface="Georgia" pitchFamily="18" charset="0"/>
              </a:rPr>
              <a:t>-группы постоянные, но </a:t>
            </a:r>
            <a:endParaRPr lang="ru-RU" sz="2800" dirty="0"/>
          </a:p>
          <a:p>
            <a:r>
              <a:rPr lang="ru-RU" sz="2800" dirty="0"/>
              <a:t> </a:t>
            </a:r>
            <a:r>
              <a:rPr lang="ru-RU" sz="2800" dirty="0">
                <a:latin typeface="Georgia" pitchFamily="18" charset="0"/>
              </a:rPr>
              <a:t>дифференцированные- это </a:t>
            </a:r>
            <a:r>
              <a:rPr lang="ru-RU" sz="2800" dirty="0"/>
              <a:t> </a:t>
            </a:r>
            <a:r>
              <a:rPr lang="ru-RU" sz="2800" dirty="0">
                <a:latin typeface="Georgia" pitchFamily="18" charset="0"/>
              </a:rPr>
              <a:t>ускоряет </a:t>
            </a:r>
            <a:r>
              <a:rPr lang="ru-RU" sz="2800" dirty="0"/>
              <a:t>  </a:t>
            </a:r>
          </a:p>
          <a:p>
            <a:r>
              <a:rPr lang="ru-RU" sz="2800" dirty="0"/>
              <a:t> </a:t>
            </a:r>
            <a:r>
              <a:rPr lang="ru-RU" sz="2800" dirty="0">
                <a:latin typeface="Georgia" pitchFamily="18" charset="0"/>
              </a:rPr>
              <a:t>работу слабых;</a:t>
            </a:r>
          </a:p>
          <a:p>
            <a:r>
              <a:rPr lang="ru-RU" sz="2800" dirty="0">
                <a:latin typeface="Georgia" pitchFamily="18" charset="0"/>
              </a:rPr>
              <a:t>-назначается руководитель </a:t>
            </a:r>
            <a:endParaRPr lang="ru-RU" sz="2800" dirty="0"/>
          </a:p>
          <a:p>
            <a:r>
              <a:rPr lang="ru-RU" sz="2800" dirty="0"/>
              <a:t> </a:t>
            </a:r>
            <a:r>
              <a:rPr lang="ru-RU" sz="2800" dirty="0">
                <a:latin typeface="Georgia" pitchFamily="18" charset="0"/>
              </a:rPr>
              <a:t>группы;</a:t>
            </a:r>
          </a:p>
          <a:p>
            <a:r>
              <a:rPr lang="ru-RU" sz="2800" dirty="0">
                <a:latin typeface="Georgia" pitchFamily="18" charset="0"/>
              </a:rPr>
              <a:t>-учебные группы ориентируются </a:t>
            </a:r>
            <a:endParaRPr lang="ru-RU" sz="2800" dirty="0"/>
          </a:p>
          <a:p>
            <a:r>
              <a:rPr lang="ru-RU" sz="2800" dirty="0"/>
              <a:t> </a:t>
            </a:r>
            <a:r>
              <a:rPr lang="ru-RU" sz="2800" dirty="0">
                <a:latin typeface="Georgia" pitchFamily="18" charset="0"/>
              </a:rPr>
              <a:t>на работу примерно в одинаковом </a:t>
            </a:r>
            <a:endParaRPr lang="ru-RU" sz="2800" dirty="0"/>
          </a:p>
          <a:p>
            <a:r>
              <a:rPr lang="ru-RU" sz="2800" dirty="0"/>
              <a:t> </a:t>
            </a:r>
            <a:r>
              <a:rPr lang="ru-RU" sz="2800" dirty="0">
                <a:latin typeface="Georgia" pitchFamily="18" charset="0"/>
              </a:rPr>
              <a:t>темпе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748612" cy="155894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i="1" dirty="0" smtClean="0">
                <a:solidFill>
                  <a:schemeClr val="tx1"/>
                </a:solidFill>
                <a:latin typeface="Arial" charset="0"/>
              </a:rPr>
              <a:t>  Результативность применения групповых   </a:t>
            </a:r>
            <a:br>
              <a:rPr lang="ru-RU" sz="2800" b="1" i="1" dirty="0" smtClean="0">
                <a:solidFill>
                  <a:schemeClr val="tx1"/>
                </a:solidFill>
                <a:latin typeface="Arial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Arial" charset="0"/>
              </a:rPr>
              <a:t>   форм работы при проблемном обучении:</a:t>
            </a:r>
          </a:p>
        </p:txBody>
      </p:sp>
      <p:sp>
        <p:nvSpPr>
          <p:cNvPr id="58371" name="Rectangle 3"/>
          <p:cNvSpPr>
            <a:spLocks noGrp="1"/>
          </p:cNvSpPr>
          <p:nvPr>
            <p:ph idx="1"/>
          </p:nvPr>
        </p:nvSpPr>
        <p:spPr>
          <a:xfrm>
            <a:off x="1214414" y="2000240"/>
            <a:ext cx="7472386" cy="3929090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Arial" charset="0"/>
              </a:rPr>
              <a:t>Возрастание объема усваиваемого материала;</a:t>
            </a:r>
          </a:p>
          <a:p>
            <a:pPr eaLnBrk="1" hangingPunct="1"/>
            <a:r>
              <a:rPr lang="ru-RU" sz="2400" dirty="0" smtClean="0">
                <a:latin typeface="Arial" charset="0"/>
              </a:rPr>
              <a:t>Экономия времени</a:t>
            </a:r>
          </a:p>
          <a:p>
            <a:pPr eaLnBrk="1" hangingPunct="1"/>
            <a:r>
              <a:rPr lang="ru-RU" sz="2400" dirty="0" smtClean="0">
                <a:latin typeface="Arial" charset="0"/>
              </a:rPr>
              <a:t>Уменьшение дисциплинарных трудностей;</a:t>
            </a:r>
          </a:p>
          <a:p>
            <a:pPr eaLnBrk="1" hangingPunct="1"/>
            <a:r>
              <a:rPr lang="ru-RU" sz="2400" dirty="0" smtClean="0">
                <a:latin typeface="Arial" charset="0"/>
              </a:rPr>
              <a:t>Комфортная обстановка для учащихся на уроке;</a:t>
            </a:r>
          </a:p>
          <a:p>
            <a:pPr eaLnBrk="1" hangingPunct="1"/>
            <a:r>
              <a:rPr lang="ru-RU" sz="2400" dirty="0" smtClean="0">
                <a:latin typeface="Arial" charset="0"/>
              </a:rPr>
              <a:t>Рост познавательной активности учащихся;</a:t>
            </a:r>
          </a:p>
          <a:p>
            <a:pPr eaLnBrk="1" hangingPunct="1"/>
            <a:r>
              <a:rPr lang="ru-RU" sz="2400" dirty="0" smtClean="0">
                <a:latin typeface="Arial" charset="0"/>
              </a:rPr>
              <a:t>Повышение уровня самокритичности учащихся;</a:t>
            </a:r>
          </a:p>
          <a:p>
            <a:pPr eaLnBrk="1" hangingPunct="1"/>
            <a:r>
              <a:rPr lang="ru-RU" sz="2400" dirty="0" smtClean="0">
                <a:latin typeface="Arial" charset="0"/>
              </a:rPr>
              <a:t>Растет уважение к труду учителя;</a:t>
            </a:r>
          </a:p>
          <a:p>
            <a:pPr eaLnBrk="1" hangingPunct="1"/>
            <a:r>
              <a:rPr lang="ru-RU" sz="2400" dirty="0" smtClean="0">
                <a:latin typeface="Arial" charset="0"/>
              </a:rPr>
              <a:t>Возрастает сплоченность детского коллектива.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357290" y="1857364"/>
            <a:ext cx="7572428" cy="2857520"/>
          </a:xfrm>
        </p:spPr>
        <p:txBody>
          <a:bodyPr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Verdana" pitchFamily="34" charset="0"/>
              </a:rPr>
              <a:t>Проблемное обучение способствует повышению результативности, путем развития у детей стремления к активной творческой деятельности, в ходе которой совершенствуются и развиваются индивидуальные способности учащихся</a:t>
            </a:r>
            <a:endParaRPr lang="ru-RU" sz="2000" b="1" i="1" dirty="0"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Verdana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2_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7_Эркер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3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3_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8_Открыт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4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4_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421</TotalTime>
  <Words>281</Words>
  <Application>Microsoft Office PowerPoint</Application>
  <PresentationFormat>Экран (4:3)</PresentationFormat>
  <Paragraphs>62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Солнцестояние</vt:lpstr>
      <vt:lpstr>1_Солнцестояние</vt:lpstr>
      <vt:lpstr>2_Солнцестояние</vt:lpstr>
      <vt:lpstr>12_Городская</vt:lpstr>
      <vt:lpstr>7_Эркер</vt:lpstr>
      <vt:lpstr>13_Городская</vt:lpstr>
      <vt:lpstr>8_Открытая</vt:lpstr>
      <vt:lpstr>14_Городская</vt:lpstr>
      <vt:lpstr>Слайд 1</vt:lpstr>
      <vt:lpstr>Слайд 2</vt:lpstr>
      <vt:lpstr>Слайд 3</vt:lpstr>
      <vt:lpstr>Слайд 4</vt:lpstr>
      <vt:lpstr>Типы  проблемных  ситуаций :</vt:lpstr>
      <vt:lpstr>         Формы  организации  работы                                        учащихся    в  условиях  проблемного  обучения: </vt:lpstr>
      <vt:lpstr>Слайд 7</vt:lpstr>
      <vt:lpstr>  Результативность применения групповых       форм работы при проблемном обучении:</vt:lpstr>
      <vt:lpstr>Проблемное обучение способствует повышению результативности, путем развития у детей стремления к активной творческой деятельности, в ходе которой совершенствуются и развиваются индивидуальные способности учащихся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uservdvc</cp:lastModifiedBy>
  <cp:revision>31</cp:revision>
  <dcterms:created xsi:type="dcterms:W3CDTF">2002-12-31T22:38:08Z</dcterms:created>
  <dcterms:modified xsi:type="dcterms:W3CDTF">2014-10-13T14:17:42Z</dcterms:modified>
</cp:coreProperties>
</file>