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1"/>
  </p:notesMasterIdLst>
  <p:sldIdLst>
    <p:sldId id="256" r:id="rId2"/>
    <p:sldId id="314" r:id="rId3"/>
    <p:sldId id="281" r:id="rId4"/>
    <p:sldId id="300" r:id="rId5"/>
    <p:sldId id="310" r:id="rId6"/>
    <p:sldId id="308" r:id="rId7"/>
    <p:sldId id="307" r:id="rId8"/>
    <p:sldId id="303" r:id="rId9"/>
    <p:sldId id="315" r:id="rId10"/>
    <p:sldId id="311" r:id="rId11"/>
    <p:sldId id="312" r:id="rId12"/>
    <p:sldId id="316" r:id="rId13"/>
    <p:sldId id="317" r:id="rId14"/>
    <p:sldId id="318" r:id="rId15"/>
    <p:sldId id="319" r:id="rId16"/>
    <p:sldId id="320" r:id="rId17"/>
    <p:sldId id="321" r:id="rId18"/>
    <p:sldId id="322" r:id="rId19"/>
    <p:sldId id="323" r:id="rId20"/>
  </p:sldIdLst>
  <p:sldSz cx="9144000" cy="6858000" type="screen4x3"/>
  <p:notesSz cx="6742113" cy="987266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3C57"/>
    <a:srgbClr val="5E283A"/>
    <a:srgbClr val="660066"/>
    <a:srgbClr val="692D41"/>
    <a:srgbClr val="993300"/>
    <a:srgbClr val="CBF5F9"/>
    <a:srgbClr val="B3F1F7"/>
    <a:srgbClr val="78E5F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660" autoAdjust="0"/>
    <p:restoredTop sz="94660"/>
  </p:normalViewPr>
  <p:slideViewPr>
    <p:cSldViewPr>
      <p:cViewPr varScale="1">
        <p:scale>
          <a:sx n="73" d="100"/>
          <a:sy n="73" d="100"/>
        </p:scale>
        <p:origin x="-13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0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9525" y="0"/>
            <a:ext cx="29210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5F55C96-09D1-4D0A-BDDA-BC658DF1A4BB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8713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688" y="4689475"/>
            <a:ext cx="5392737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210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9525" y="9377363"/>
            <a:ext cx="29210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222E39E-1E30-4C34-9BDC-38016B3686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 txBox="1">
            <a:spLocks noGrp="1" noChangeArrowheads="1"/>
          </p:cNvSpPr>
          <p:nvPr/>
        </p:nvSpPr>
        <p:spPr bwMode="auto">
          <a:xfrm>
            <a:off x="3819525" y="9377363"/>
            <a:ext cx="29210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D81B629-8942-4F5D-931F-9120ED5930FF}" type="slidenum">
              <a:rPr lang="ru-RU" sz="1200"/>
              <a:pPr algn="r"/>
              <a:t>6</a:t>
            </a:fld>
            <a:endParaRPr lang="ru-RU" sz="1200"/>
          </a:p>
        </p:txBody>
      </p:sp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3819525" y="9377363"/>
            <a:ext cx="29210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B9153C1-A712-4329-BEDA-20D86A42579C}" type="slidenum">
              <a:rPr lang="ru-RU" sz="1200"/>
              <a:pPr algn="r"/>
              <a:t>6</a:t>
            </a:fld>
            <a:endParaRPr lang="ru-RU" sz="120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	</a:t>
            </a:r>
            <a:endParaRPr lang="ru-RU" b="1" smtClean="0"/>
          </a:p>
          <a:p>
            <a:pPr eaLnBrk="1" hangingPunct="1">
              <a:spcBef>
                <a:spcPct val="0"/>
              </a:spcBef>
              <a:buClr>
                <a:srgbClr val="FFFFFF"/>
              </a:buClr>
            </a:pPr>
            <a:r>
              <a:rPr lang="ru-RU" b="1" smtClean="0"/>
              <a:t>	</a:t>
            </a:r>
            <a:r>
              <a:rPr lang="ru-RU" b="1" i="1" smtClean="0"/>
              <a:t>Системно-деятельностный подход </a:t>
            </a:r>
            <a:r>
              <a:rPr lang="ru-RU" i="1" smtClean="0"/>
              <a:t> </a:t>
            </a:r>
            <a:r>
              <a:rPr lang="ru-RU" smtClean="0"/>
              <a:t>служит основой  реализации основной образовательной программы начального общего образования  и предполагает ориентацию на достижение основного результата – развитие личности обучающегося на основе универсальных учебных действий познания и освоения мира, признание  решающей роли содержания образования и способов организации образовательной деятельности и учебного сотрудничества в достижении целей личностного и социального развития обучающихся.</a:t>
            </a:r>
            <a:endParaRPr lang="ru-RU" b="1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91A8F-9899-4E3A-B904-4305E2613846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C1DAC-2B16-4B6A-9879-0992533C07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4B22F-FEE1-4D30-B3C5-05C4E4C75277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91B40-B0D1-4118-B0CF-F9EEF661D3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BAC3D-F03E-451C-85BE-8862F09BC41B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9E047-F17A-4133-B989-CD5EC8B4E7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87F03E-32AC-473B-A082-0C2F8304D84B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45DBE-71D6-48D1-97E7-AB403FB71B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2D4B1-13DA-4018-8A70-EF61242D886E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4D810-9A85-4E70-8266-7F12CB6840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F7EC1-FA57-4356-BC04-9A2793DC779D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46A4D-2E83-4E35-BA4C-FF70244ADC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1F7F2-242C-4611-B1CF-A89E653A6720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AB7F63-956B-40BF-AD11-1DE8786274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3EEDA-F3C2-491B-8670-67BC5B695783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0BD5D-B0C1-4332-B688-EB1AAE707B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CC518-FBDA-48EB-9D23-48686B719D48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2E471-C5EA-4EAA-9D5E-60383016DA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C28F2-0C1C-4C74-93CF-FB29F33D3F73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09A76-D66C-43B2-853D-FDB99A6F63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5D3C9-4277-48FE-A89A-16C52FFC8507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4380E-D609-49C5-8117-0CB85BCE69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6000"/>
            <a:lum/>
          </a:blip>
          <a:srcRect/>
          <a:stretch>
            <a:fillRect t="-38000" b="-3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4581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5D4BA40-3F71-4C6C-8880-5A312AE9A8FF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50CF70D-87CA-4E34-95E9-EF3607799D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5" r:id="rId4"/>
    <p:sldLayoutId id="2147483699" r:id="rId5"/>
    <p:sldLayoutId id="2147483694" r:id="rId6"/>
    <p:sldLayoutId id="2147483700" r:id="rId7"/>
    <p:sldLayoutId id="2147483701" r:id="rId8"/>
    <p:sldLayoutId id="2147483702" r:id="rId9"/>
    <p:sldLayoutId id="2147483693" r:id="rId10"/>
    <p:sldLayoutId id="214748370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prodalit.ru/images/435000/431176.jp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 idx="4294967295"/>
          </p:nvPr>
        </p:nvSpPr>
        <p:spPr bwMode="auto">
          <a:xfrm>
            <a:off x="1142976" y="2428875"/>
            <a:ext cx="6643712" cy="2143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/>
            <a:r>
              <a:rPr lang="ru-RU" b="1" cap="none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«</a:t>
            </a:r>
            <a:r>
              <a:rPr lang="ru-RU" b="1" cap="none" dirty="0" err="1" smtClean="0">
                <a:solidFill>
                  <a:schemeClr val="accent2">
                    <a:lumMod val="50000"/>
                  </a:schemeClr>
                </a:solidFill>
                <a:effectLst/>
              </a:rPr>
              <a:t>Системно-деятельностный</a:t>
            </a:r>
            <a:r>
              <a:rPr lang="ru-RU" b="1" cap="none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 подход к организации образовательного процесса: понятие, дидактические принципы, технологии».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Box 1"/>
          <p:cNvSpPr txBox="1">
            <a:spLocks noChangeArrowheads="1"/>
          </p:cNvSpPr>
          <p:nvPr/>
        </p:nvSpPr>
        <p:spPr bwMode="auto">
          <a:xfrm>
            <a:off x="928688" y="214313"/>
            <a:ext cx="78406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8C3C57"/>
                </a:solidFill>
                <a:latin typeface="Times New Roman" pitchFamily="18" charset="0"/>
                <a:cs typeface="Times New Roman" pitchFamily="18" charset="0"/>
              </a:rPr>
              <a:t>Технология деятельностного метода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58" y="857232"/>
          <a:ext cx="8358188" cy="5763262"/>
        </p:xfrm>
        <a:graphic>
          <a:graphicData uri="http://schemas.openxmlformats.org/drawingml/2006/table">
            <a:tbl>
              <a:tblPr/>
              <a:tblGrid>
                <a:gridCol w="285750"/>
                <a:gridCol w="1930400"/>
                <a:gridCol w="6142038"/>
              </a:tblGrid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Этапы урока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Организующая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роль учителя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779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Мотивация к учебной деятельности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Создают условия для возникновения у ученика внутренней потребности включения в деятельность («хочу») и выделения содержательной области («могу»).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820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Актуализация знаний и фиксация индивидуального затруднения в пробном действии.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Организует подготовку учащихся к самостоятельному выполнению пробного учебного действия: 1) актуализацию знаний, умений и навыков, достаточных для построения нового способа действий; 2) тренировку соответствующих мыслительных операций. В завершении этапа создается затруднение в индивидуальной деятельности учащимися, которое фиксируется ими самими.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300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Выявление места и причины затруднения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Организует выявление учащимися места и причины затруднения: 1) организовывается восстановление выполненных операций и фиксация места, шага, где возникло затруднение 2) выявление причины затруднения- каких конкретно знаний, умений не хватает для решения исходной задачи такого класса или типа.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039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Построение проекта выхода из затруднения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Организует процесс открытия нового знания, где учащиеся в коммуникативной форме обдумывают проект будущих учебных действий: ставят цель, строят план достижения цели, выбирают метод разрешения проблемной ситуации.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313" y="357188"/>
          <a:ext cx="8501062" cy="6202998"/>
        </p:xfrm>
        <a:graphic>
          <a:graphicData uri="http://schemas.openxmlformats.org/drawingml/2006/table">
            <a:tbl>
              <a:tblPr/>
              <a:tblGrid>
                <a:gridCol w="309562"/>
                <a:gridCol w="1944688"/>
                <a:gridCol w="6246812"/>
              </a:tblGrid>
              <a:tr h="1454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Реализация построенного проекта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Организует: обсуждение различных вариантов, предложенных учащимися;  выбор оптимального варианта, который фиксируется вербально и знаково. Уточняет характер нового знания.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779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Первичное закрепление с проговариванием во внешней речи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Организует усвоение учениками нового способа действий при решении типовых задач с их проговариванием (фронтально, в парах или группах).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779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Самостоятельная работа с самопроверкой по эталону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Организует самостоятельное выполнение учащимися задания на новый способ действия и самопроверку на основе сопоставления с эталоном. Создает, по возможности, для каждого ученика ситуацию успеха. </a:t>
                      </a:r>
                    </a:p>
                    <a:p>
                      <a:pPr marL="2286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Включение в систему знаний и повторение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Организует выявление границ применения нового знания, повторение учебного содержания, необходимого для обеспечения содержательной непрерывности.</a:t>
                      </a:r>
                    </a:p>
                    <a:p>
                      <a:pPr marL="2286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182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Рефлексия учебной деятельности.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Организует оценивание учащимися собственной деятельности, фиксирование неразрешённых затруднений на уроке как направления будущей учебной деятельности, обсуждение и запись домашнего задания.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714356"/>
            <a:ext cx="857256" cy="478634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wordArtVert" anchor="ctr"/>
          <a:lstStyle/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714625" y="2357438"/>
            <a:ext cx="4429125" cy="7143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Технология, основанная на создании учебной ситуации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714625" y="3571875"/>
            <a:ext cx="4429125" cy="78581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Технология проектного обучения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714625" y="4714875"/>
            <a:ext cx="4429125" cy="10001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Технология, основанная на уровневой дифференциации обучения</a:t>
            </a:r>
          </a:p>
        </p:txBody>
      </p:sp>
      <p:cxnSp>
        <p:nvCxnSpPr>
          <p:cNvPr id="9" name="Прямая со стрелкой 8"/>
          <p:cNvCxnSpPr>
            <a:stCxn id="3" idx="3"/>
            <a:endCxn id="4" idx="1"/>
          </p:cNvCxnSpPr>
          <p:nvPr/>
        </p:nvCxnSpPr>
        <p:spPr>
          <a:xfrm flipV="1">
            <a:off x="1428750" y="2714625"/>
            <a:ext cx="1285875" cy="3921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3" idx="3"/>
            <a:endCxn id="5" idx="1"/>
          </p:cNvCxnSpPr>
          <p:nvPr/>
        </p:nvCxnSpPr>
        <p:spPr>
          <a:xfrm>
            <a:off x="1428750" y="3106738"/>
            <a:ext cx="1285875" cy="8588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3" idx="3"/>
            <a:endCxn id="6" idx="1"/>
          </p:cNvCxnSpPr>
          <p:nvPr/>
        </p:nvCxnSpPr>
        <p:spPr>
          <a:xfrm>
            <a:off x="1428750" y="3106738"/>
            <a:ext cx="1285875" cy="2108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2786063" y="1000125"/>
            <a:ext cx="4357687" cy="7143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Информационные и коммуникативные </a:t>
            </a:r>
          </a:p>
        </p:txBody>
      </p:sp>
      <p:cxnSp>
        <p:nvCxnSpPr>
          <p:cNvPr id="29" name="Прямая со стрелкой 28"/>
          <p:cNvCxnSpPr>
            <a:stCxn id="3" idx="3"/>
          </p:cNvCxnSpPr>
          <p:nvPr/>
        </p:nvCxnSpPr>
        <p:spPr>
          <a:xfrm flipV="1">
            <a:off x="1428750" y="1357313"/>
            <a:ext cx="1285875" cy="17494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1428750" y="1357313"/>
            <a:ext cx="1285875" cy="17494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8625"/>
            <a:ext cx="1577975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609600" y="228600"/>
            <a:ext cx="8153400" cy="9906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altLang="zh-CN" sz="1800" b="1" cap="none" smtClean="0">
                <a:effectLst/>
                <a:ea typeface="宋体"/>
                <a:cs typeface="华文楷体"/>
              </a:rPr>
              <a:t>Формы взаимодействия в ходе учебной деятельности при деятельностном подходе:</a:t>
            </a:r>
            <a:endParaRPr lang="ru-RU" sz="1800" b="1" cap="none" smtClean="0">
              <a:effectLst/>
              <a:ea typeface="宋体"/>
              <a:cs typeface="华文楷体"/>
            </a:endParaRPr>
          </a:p>
        </p:txBody>
      </p:sp>
      <p:sp>
        <p:nvSpPr>
          <p:cNvPr id="43012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4525963"/>
          </a:xfrm>
        </p:spPr>
        <p:txBody>
          <a:bodyPr/>
          <a:lstStyle/>
          <a:p>
            <a:pPr eaLnBrk="1" hangingPunct="1"/>
            <a:endParaRPr lang="ru-RU" altLang="zh-CN" smtClean="0">
              <a:ea typeface="宋体"/>
              <a:cs typeface="宋体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altLang="zh-CN" smtClean="0">
                <a:ea typeface="宋体"/>
                <a:cs typeface="宋体"/>
              </a:rPr>
              <a:t>1. </a:t>
            </a:r>
            <a:r>
              <a:rPr lang="ru-RU" altLang="zh-CN" sz="2400" smtClean="0">
                <a:ea typeface="宋体"/>
                <a:cs typeface="宋体"/>
              </a:rPr>
              <a:t>     «Учитель-ученик».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zh-CN" sz="2400" smtClean="0">
                <a:ea typeface="宋体"/>
                <a:cs typeface="宋体"/>
              </a:rPr>
              <a:t>2.      Работа в паре – «ученик-ученик».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zh-CN" sz="2400" smtClean="0">
                <a:ea typeface="宋体"/>
                <a:cs typeface="宋体"/>
              </a:rPr>
              <a:t>3.      Групповая работа.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zh-CN" sz="2400" smtClean="0">
                <a:ea typeface="宋体"/>
                <a:cs typeface="宋体"/>
              </a:rPr>
              <a:t>4.       Межгрупповое взаимодействие.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zh-CN" sz="2400" smtClean="0">
                <a:ea typeface="宋体"/>
                <a:cs typeface="宋体"/>
              </a:rPr>
              <a:t>5.      «Ученик-родители».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zh-CN" sz="2400" smtClean="0">
                <a:ea typeface="宋体"/>
                <a:cs typeface="宋体"/>
              </a:rPr>
              <a:t>6.      Индивидуальная работа.</a:t>
            </a:r>
            <a:endParaRPr lang="ru-RU" sz="2400" smtClean="0"/>
          </a:p>
        </p:txBody>
      </p:sp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83500" y="5300663"/>
            <a:ext cx="1460500" cy="155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688" y="1196975"/>
            <a:ext cx="2500312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285720" y="357166"/>
            <a:ext cx="8153400" cy="990600"/>
          </a:xfrm>
          <a:gradFill>
            <a:gsLst>
              <a:gs pos="0">
                <a:schemeClr val="accent2">
                  <a:shade val="51000"/>
                  <a:satMod val="130000"/>
                </a:schemeClr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  <a:lin ang="16200000" scaled="0"/>
          </a:gradFill>
          <a:ln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 numCol="1" rtlCol="0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cap="none" dirty="0" smtClean="0">
                <a:effectLst/>
              </a:rPr>
              <a:t> </a:t>
            </a:r>
            <a:r>
              <a:rPr lang="ru-RU" sz="2400" b="1" cap="none" dirty="0" smtClean="0">
                <a:effectLst/>
              </a:rPr>
              <a:t>Принципы деятельности учителя в условиях реализации деятельностного подхода в обучении</a:t>
            </a:r>
            <a:endParaRPr lang="ru-RU" sz="2400" cap="none" dirty="0" smtClean="0">
              <a:effectLst/>
            </a:endParaRPr>
          </a:p>
        </p:txBody>
      </p:sp>
      <p:sp>
        <p:nvSpPr>
          <p:cNvPr id="27651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612775" y="1600200"/>
            <a:ext cx="8153400" cy="449580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eaLnBrk="1" hangingPunct="1"/>
            <a:r>
              <a:rPr lang="ru-RU" sz="2000" smtClean="0"/>
              <a:t>пересмотр схемы и требований к традиционному уроку; </a:t>
            </a:r>
          </a:p>
          <a:p>
            <a:pPr eaLnBrk="1" hangingPunct="1"/>
            <a:r>
              <a:rPr lang="ru-RU" sz="2000" smtClean="0"/>
              <a:t>изменение психологических условий обучения; </a:t>
            </a:r>
          </a:p>
          <a:p>
            <a:pPr eaLnBrk="1" hangingPunct="1"/>
            <a:r>
              <a:rPr lang="ru-RU" sz="2000" smtClean="0"/>
              <a:t>создание между детьми атмосферы добра, взаимовыручки; </a:t>
            </a:r>
          </a:p>
          <a:p>
            <a:pPr eaLnBrk="1" hangingPunct="1"/>
            <a:r>
              <a:rPr lang="ru-RU" sz="2000" smtClean="0"/>
              <a:t>создание психологической комфортности; </a:t>
            </a:r>
          </a:p>
          <a:p>
            <a:pPr eaLnBrk="1" hangingPunct="1"/>
            <a:r>
              <a:rPr lang="ru-RU" sz="2000" smtClean="0"/>
              <a:t>равенство всех участников учебного процесса; </a:t>
            </a:r>
          </a:p>
          <a:p>
            <a:pPr eaLnBrk="1" hangingPunct="1"/>
            <a:r>
              <a:rPr lang="ru-RU" sz="2000" smtClean="0"/>
              <a:t>не принудительное привлечение детей к деятельности; </a:t>
            </a:r>
          </a:p>
          <a:p>
            <a:pPr eaLnBrk="1" hangingPunct="1"/>
            <a:r>
              <a:rPr lang="ru-RU" sz="2000" smtClean="0"/>
              <a:t>возможность совершения ошибки учащимися в ходе учебного процесса; </a:t>
            </a:r>
          </a:p>
          <a:p>
            <a:pPr eaLnBrk="1" hangingPunct="1"/>
            <a:r>
              <a:rPr lang="ru-RU" sz="2000" smtClean="0"/>
              <a:t>вера в каждого ребенка; </a:t>
            </a:r>
          </a:p>
          <a:p>
            <a:pPr eaLnBrk="1" hangingPunct="1"/>
            <a:r>
              <a:rPr lang="ru-RU" sz="2000" smtClean="0"/>
              <a:t>способствовать речевому развитию; </a:t>
            </a:r>
          </a:p>
          <a:p>
            <a:pPr eaLnBrk="1" hangingPunct="1"/>
            <a:r>
              <a:rPr lang="ru-RU" sz="2000" smtClean="0"/>
              <a:t>максимальная ориентация на творческое начало в образовательном процессе. 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571472" y="0"/>
            <a:ext cx="8229600" cy="1143000"/>
          </a:xfrm>
          <a:gradFill>
            <a:gsLst>
              <a:gs pos="0">
                <a:schemeClr val="accent4">
                  <a:shade val="51000"/>
                  <a:satMod val="130000"/>
                </a:schemeClr>
              </a:gs>
              <a:gs pos="80000">
                <a:schemeClr val="accent4">
                  <a:shade val="93000"/>
                  <a:satMod val="130000"/>
                </a:schemeClr>
              </a:gs>
              <a:gs pos="100000">
                <a:schemeClr val="accent4">
                  <a:shade val="94000"/>
                  <a:satMod val="135000"/>
                </a:schemeClr>
              </a:gs>
            </a:gsLst>
            <a:lin ang="16200000" scaled="0"/>
          </a:gradFill>
          <a:ln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 numCol="1" rtlCol="0" anchorCtr="0" compatLnSpc="1">
            <a:prstTxWarp prst="textNoShape">
              <a:avLst/>
            </a:prstTxWarp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cap="none" dirty="0" smtClean="0">
                <a:effectLst/>
              </a:rPr>
              <a:t>Учитель должен уметь</a:t>
            </a:r>
            <a:endParaRPr lang="ru-RU" sz="4400" cap="none" dirty="0">
              <a:effectLst/>
            </a:endParaRP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357188" y="1285875"/>
            <a:ext cx="4857750" cy="3000375"/>
          </a:xfrm>
          <a:prstGeom prst="wedgeRoundRectCallout">
            <a:avLst>
              <a:gd name="adj1" fmla="val 61745"/>
              <a:gd name="adj2" fmla="val 8781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2000" b="1" dirty="0">
              <a:solidFill>
                <a:schemeClr val="tx1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>
                <a:solidFill>
                  <a:schemeClr val="tx1"/>
                </a:solidFill>
              </a:rPr>
              <a:t>        Планировать формирование познавательного интереса на уроке.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>
                <a:solidFill>
                  <a:schemeClr val="tx1"/>
                </a:solidFill>
              </a:rPr>
              <a:t>       Конструировать урок с учётом отношения учеников к учебному предмету.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>
                <a:solidFill>
                  <a:schemeClr val="tx1"/>
                </a:solidFill>
              </a:rPr>
              <a:t>       Проектировать индивидуальный подход к учащимся на уроке.</a:t>
            </a:r>
          </a:p>
        </p:txBody>
      </p:sp>
      <p:pic>
        <p:nvPicPr>
          <p:cNvPr id="4506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13" y="3000375"/>
            <a:ext cx="281305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ая прямоугольная выноска 5"/>
          <p:cNvSpPr/>
          <p:nvPr/>
        </p:nvSpPr>
        <p:spPr>
          <a:xfrm>
            <a:off x="3929058" y="357166"/>
            <a:ext cx="4929187" cy="1571625"/>
          </a:xfrm>
          <a:prstGeom prst="wedgeRoundRectCallout">
            <a:avLst>
              <a:gd name="adj1" fmla="val -59223"/>
              <a:gd name="adj2" fmla="val 97637"/>
              <a:gd name="adj3" fmla="val 16667"/>
            </a:avLst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cs typeface="Arial" charset="0"/>
              </a:rPr>
              <a:t>  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cs typeface="Arial" charset="0"/>
              </a:rPr>
              <a:t>      Подбирать систему самостоятельных работ.       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cs typeface="Arial" charset="0"/>
              </a:rPr>
              <a:t>  Насыщать материалом, требующим раздумья и мыслительной активности.</a:t>
            </a:r>
          </a:p>
          <a:p>
            <a:pPr>
              <a:defRPr/>
            </a:pPr>
            <a:endParaRPr lang="ru-RU" sz="2000" b="1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4714876" y="2500306"/>
            <a:ext cx="4133850" cy="1581150"/>
          </a:xfrm>
          <a:prstGeom prst="wedgeRoundRectCallout">
            <a:avLst>
              <a:gd name="adj1" fmla="val -78966"/>
              <a:gd name="adj2" fmla="val 1738"/>
              <a:gd name="adj3" fmla="val 16667"/>
            </a:avLst>
          </a:prstGeom>
          <a:solidFill>
            <a:schemeClr val="bg2">
              <a:lumMod val="9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cs typeface="Arial" charset="0"/>
              </a:rPr>
              <a:t>      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cs typeface="Arial" charset="0"/>
              </a:rPr>
              <a:t> Включать в учебный материал занимательные факты с расчётом на любознательность и любопытство учеников.</a:t>
            </a:r>
          </a:p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cs typeface="Arial" charset="0"/>
              </a:rPr>
              <a:t>       </a:t>
            </a: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3500430" y="5072074"/>
            <a:ext cx="4786346" cy="1571636"/>
          </a:xfrm>
          <a:prstGeom prst="wedgeRoundRectCallout">
            <a:avLst>
              <a:gd name="adj1" fmla="val -51415"/>
              <a:gd name="adj2" fmla="val -114309"/>
              <a:gd name="adj3" fmla="val 16667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Учитывать при отборе учебного материала познавательные интересы и потребности учащихся.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      </a:t>
            </a:r>
          </a:p>
        </p:txBody>
      </p:sp>
      <p:pic>
        <p:nvPicPr>
          <p:cNvPr id="9" name="Рисунок 8" descr="4543990-thum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285992"/>
            <a:ext cx="3266863" cy="273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_f5eb3_cdcc0b6b_X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3636" y="1142984"/>
            <a:ext cx="2782101" cy="2628000"/>
          </a:xfrm>
          <a:prstGeom prst="rect">
            <a:avLst/>
          </a:prstGeom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428596" y="1071546"/>
            <a:ext cx="4429125" cy="2071688"/>
          </a:xfrm>
          <a:prstGeom prst="wedgeRoundRectCallout">
            <a:avLst>
              <a:gd name="adj1" fmla="val 82831"/>
              <a:gd name="adj2" fmla="val 15557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>
                <a:solidFill>
                  <a:schemeClr val="tx1"/>
                </a:solidFill>
              </a:rPr>
              <a:t>     Проводить объяснение с учётом направленности на самостоятельный поиск ответов на поставленные вопросы.</a:t>
            </a: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357158" y="3714752"/>
            <a:ext cx="4714875" cy="1857375"/>
          </a:xfrm>
          <a:prstGeom prst="wedgeRoundRectCallout">
            <a:avLst>
              <a:gd name="adj1" fmla="val 105993"/>
              <a:gd name="adj2" fmla="val -93818"/>
              <a:gd name="adj3" fmla="val 16667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>
                <a:solidFill>
                  <a:schemeClr val="tx1"/>
                </a:solidFill>
              </a:rPr>
              <a:t> Побуждать учащихся к постановке познавательных вопросов.</a:t>
            </a: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5357818" y="5214950"/>
            <a:ext cx="3581400" cy="1223962"/>
          </a:xfrm>
          <a:prstGeom prst="wedgeRoundRectCallout">
            <a:avLst>
              <a:gd name="adj1" fmla="val 16519"/>
              <a:gd name="adj2" fmla="val -204198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>
                <a:solidFill>
                  <a:schemeClr val="tx1"/>
                </a:solidFill>
              </a:rPr>
              <a:t>    Усложнять самостоятельные задания в ходе урока.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_f5eb5_730a71a0_X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6" y="1571612"/>
            <a:ext cx="3943803" cy="3240000"/>
          </a:xfrm>
          <a:prstGeom prst="rect">
            <a:avLst/>
          </a:prstGeom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500034" y="4500570"/>
            <a:ext cx="4429125" cy="2071688"/>
          </a:xfrm>
          <a:prstGeom prst="wedgeRoundRectCallout">
            <a:avLst>
              <a:gd name="adj1" fmla="val 88435"/>
              <a:gd name="adj2" fmla="val -58847"/>
              <a:gd name="adj3" fmla="val 16667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>
                <a:solidFill>
                  <a:schemeClr val="tx1"/>
                </a:solidFill>
              </a:rPr>
              <a:t>Проводить дифференцированную работу в классе.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>
                <a:solidFill>
                  <a:schemeClr val="tx1"/>
                </a:solidFill>
              </a:rPr>
              <a:t>Разнообразить формы домашних заданий.</a:t>
            </a: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785813" y="857250"/>
            <a:ext cx="4429125" cy="2071688"/>
          </a:xfrm>
          <a:prstGeom prst="wedgeRoundRectCallout">
            <a:avLst>
              <a:gd name="adj1" fmla="val 68789"/>
              <a:gd name="adj2" fmla="val 15292"/>
              <a:gd name="adj3" fmla="val 16667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>
                <a:solidFill>
                  <a:schemeClr val="tx1"/>
                </a:solidFill>
              </a:rPr>
              <a:t>  Формировать мыслительные приёмы работы, обучать рациональным приёмам решения мыслительных задач</a:t>
            </a:r>
            <a:r>
              <a:rPr lang="ru-RU" sz="2000" dirty="0"/>
              <a:t>.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 noChangeArrowheads="1"/>
          </p:cNvSpPr>
          <p:nvPr/>
        </p:nvSpPr>
        <p:spPr bwMode="auto">
          <a:xfrm>
            <a:off x="468313" y="333375"/>
            <a:ext cx="8132762" cy="7016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cs typeface="Arial" charset="0"/>
              </a:rPr>
              <a:t>Основные задачи образования</a:t>
            </a:r>
          </a:p>
        </p:txBody>
      </p:sp>
      <p:sp>
        <p:nvSpPr>
          <p:cNvPr id="49155" name="Прямоугольник 4"/>
          <p:cNvSpPr>
            <a:spLocks noChangeArrowheads="1"/>
          </p:cNvSpPr>
          <p:nvPr/>
        </p:nvSpPr>
        <p:spPr bwMode="auto">
          <a:xfrm>
            <a:off x="468313" y="1412875"/>
            <a:ext cx="8064500" cy="577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rgbClr val="000000"/>
                </a:solidFill>
              </a:rPr>
              <a:t>Не просто вооружить выпускника фиксированным набором знаний, а сформировать у него умение и желание учиться всю жизнь, работать в команде, способность к </a:t>
            </a:r>
            <a:r>
              <a:rPr lang="ru-RU" sz="3600" b="1" dirty="0" err="1">
                <a:solidFill>
                  <a:srgbClr val="000000"/>
                </a:solidFill>
              </a:rPr>
              <a:t>самоизменению</a:t>
            </a:r>
            <a:r>
              <a:rPr lang="ru-RU" sz="3600" b="1" dirty="0">
                <a:solidFill>
                  <a:srgbClr val="000000"/>
                </a:solidFill>
              </a:rPr>
              <a:t> и саморазвитию на основе рефлексивной самоорганизации.</a:t>
            </a:r>
            <a:endParaRPr lang="ru-RU" sz="3600" b="1" i="1" dirty="0">
              <a:solidFill>
                <a:srgbClr val="000000"/>
              </a:solidFill>
            </a:endParaRPr>
          </a:p>
          <a:p>
            <a:pPr algn="ctr">
              <a:lnSpc>
                <a:spcPct val="150000"/>
              </a:lnSpc>
            </a:pPr>
            <a:endParaRPr lang="ru-RU" sz="54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88" y="500063"/>
            <a:ext cx="8572500" cy="954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Ученые – основоположники теории </a:t>
            </a:r>
          </a:p>
          <a:p>
            <a:pPr algn="ctr">
              <a:defRPr/>
            </a:pPr>
            <a:r>
              <a:rPr lang="ru-RU" sz="2800" b="1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системно-деятельностного</a:t>
            </a: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подхода</a:t>
            </a:r>
          </a:p>
        </p:txBody>
      </p:sp>
      <p:pic>
        <p:nvPicPr>
          <p:cNvPr id="39939" name="Рисунок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13" y="1857375"/>
            <a:ext cx="15335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0" name="TextBox 4"/>
          <p:cNvSpPr txBox="1">
            <a:spLocks noChangeArrowheads="1"/>
          </p:cNvSpPr>
          <p:nvPr/>
        </p:nvSpPr>
        <p:spPr bwMode="auto">
          <a:xfrm>
            <a:off x="642938" y="3929063"/>
            <a:ext cx="17859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Л.С. Выготский</a:t>
            </a:r>
          </a:p>
        </p:txBody>
      </p:sp>
      <p:pic>
        <p:nvPicPr>
          <p:cNvPr id="39941" name="Рисунок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1857375"/>
            <a:ext cx="13906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2" name="TextBox 6"/>
          <p:cNvSpPr txBox="1">
            <a:spLocks noChangeArrowheads="1"/>
          </p:cNvSpPr>
          <p:nvPr/>
        </p:nvSpPr>
        <p:spPr bwMode="auto">
          <a:xfrm>
            <a:off x="3714750" y="3929063"/>
            <a:ext cx="17145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А.Н. Леонтьев</a:t>
            </a:r>
          </a:p>
        </p:txBody>
      </p:sp>
      <p:pic>
        <p:nvPicPr>
          <p:cNvPr id="39943" name="Рисунок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00" y="1857375"/>
            <a:ext cx="150018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4" name="TextBox 9"/>
          <p:cNvSpPr txBox="1">
            <a:spLocks noChangeArrowheads="1"/>
          </p:cNvSpPr>
          <p:nvPr/>
        </p:nvSpPr>
        <p:spPr bwMode="auto">
          <a:xfrm>
            <a:off x="6286500" y="3929063"/>
            <a:ext cx="15716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Д.Б. Эльконин</a:t>
            </a:r>
          </a:p>
        </p:txBody>
      </p:sp>
      <p:pic>
        <p:nvPicPr>
          <p:cNvPr id="39945" name="Рисунок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71688" y="4286250"/>
            <a:ext cx="17145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6" name="Рисунок 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72063" y="4357688"/>
            <a:ext cx="185737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7" name="TextBox 13"/>
          <p:cNvSpPr txBox="1">
            <a:spLocks noChangeArrowheads="1"/>
          </p:cNvSpPr>
          <p:nvPr/>
        </p:nvSpPr>
        <p:spPr bwMode="auto">
          <a:xfrm>
            <a:off x="2000250" y="6215063"/>
            <a:ext cx="17145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П.Я. Гальперин</a:t>
            </a:r>
          </a:p>
        </p:txBody>
      </p:sp>
      <p:sp>
        <p:nvSpPr>
          <p:cNvPr id="39948" name="TextBox 17"/>
          <p:cNvSpPr txBox="1">
            <a:spLocks noChangeArrowheads="1"/>
          </p:cNvSpPr>
          <p:nvPr/>
        </p:nvSpPr>
        <p:spPr bwMode="auto">
          <a:xfrm>
            <a:off x="5000625" y="6215063"/>
            <a:ext cx="1857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В.В. Давыдов</a:t>
            </a: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3" y="0"/>
            <a:ext cx="8715375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Требования </a:t>
            </a: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ФГОС к результатам освоения основной общеобразовательной программы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143240" y="1500188"/>
            <a:ext cx="2857520" cy="92868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solidFill>
                  <a:schemeClr val="accent4">
                    <a:lumMod val="50000"/>
                  </a:schemeClr>
                </a:solidFill>
              </a:rPr>
              <a:t>Метапредметные</a:t>
            </a:r>
            <a:endParaRPr lang="ru-RU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500813" y="1500188"/>
            <a:ext cx="2357437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Личностные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88" y="1500188"/>
            <a:ext cx="2428875" cy="92868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Предметные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75" y="2786063"/>
            <a:ext cx="2571750" cy="335756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Основы системы научных знаний.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Опыт «предметной» деятельности по получению, и применению нового знания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50" y="2857500"/>
            <a:ext cx="2857500" cy="328612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Усвоенные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межпредметные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понятия и УУД.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Управление своей деятельностью, самостоятельность.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Речевая деятельность, навыки сотрудничества.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Работа с информацией. Сравнение, анализ, обобщение, классификация и т.д.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429375" y="2857500"/>
            <a:ext cx="2500313" cy="328612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Внутренняя позиция школьника, самоуважение, самооценка. Мотивация. Способность к решению моральных проблем. Оценка своих поступков и т.д.</a:t>
            </a:r>
          </a:p>
        </p:txBody>
      </p:sp>
      <p:sp>
        <p:nvSpPr>
          <p:cNvPr id="16" name="Стрелка вниз 15"/>
          <p:cNvSpPr/>
          <p:nvPr/>
        </p:nvSpPr>
        <p:spPr>
          <a:xfrm>
            <a:off x="1357313" y="2500313"/>
            <a:ext cx="357187" cy="2857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4429125" y="2500313"/>
            <a:ext cx="357188" cy="2857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7572375" y="2500313"/>
            <a:ext cx="357188" cy="2857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Картинка 1 из 196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0" y="4000500"/>
            <a:ext cx="21431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85750" y="428625"/>
            <a:ext cx="8643938" cy="892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Системно-деятельностный</a:t>
            </a:r>
            <a:r>
              <a:rPr lang="ru-RU" sz="26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подход 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концептуальная основа ФГОС общего образования</a:t>
            </a:r>
          </a:p>
        </p:txBody>
      </p:sp>
      <p:sp>
        <p:nvSpPr>
          <p:cNvPr id="16387" name="TextBox 10"/>
          <p:cNvSpPr txBox="1">
            <a:spLocks noChangeArrowheads="1"/>
          </p:cNvSpPr>
          <p:nvPr/>
        </p:nvSpPr>
        <p:spPr bwMode="auto">
          <a:xfrm>
            <a:off x="428625" y="1285875"/>
            <a:ext cx="8001000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Обеспечивает:</a:t>
            </a:r>
          </a:p>
          <a:p>
            <a:endParaRPr lang="ru-RU" sz="8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/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формирование готовности личности к саморазвитию и непрерывному образованию;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проектирование и конструирование социальной среды развития обучающихся в системе образования;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активную учебно-познавательную деятельность обучающихся;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построение образовательного процесса с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учётом индивидуальных возрастных,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психологических и физиологических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особенностей обучающихся.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трелка вправо 5"/>
          <p:cNvSpPr/>
          <p:nvPr/>
        </p:nvSpPr>
        <p:spPr>
          <a:xfrm>
            <a:off x="5214942" y="1714488"/>
            <a:ext cx="357188" cy="428625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14312" y="785794"/>
            <a:ext cx="4929191" cy="2500331"/>
          </a:xfrm>
          <a:prstGeom prst="round2Diag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err="1">
                <a:solidFill>
                  <a:srgbClr val="5E283A"/>
                </a:solidFill>
                <a:latin typeface="Times New Roman" pitchFamily="18" charset="0"/>
                <a:cs typeface="Times New Roman" pitchFamily="18" charset="0"/>
              </a:rPr>
              <a:t>Системно-деятельностный</a:t>
            </a:r>
            <a:r>
              <a:rPr lang="ru-RU" sz="2000" b="1" dirty="0">
                <a:solidFill>
                  <a:srgbClr val="5E283A"/>
                </a:solidFill>
                <a:latin typeface="Times New Roman" pitchFamily="18" charset="0"/>
                <a:cs typeface="Times New Roman" pitchFamily="18" charset="0"/>
              </a:rPr>
              <a:t> подход </a:t>
            </a:r>
            <a:r>
              <a:rPr lang="ru-RU" sz="2000" dirty="0">
                <a:solidFill>
                  <a:srgbClr val="5E283A"/>
                </a:solidFill>
                <a:latin typeface="Times New Roman" pitchFamily="18" charset="0"/>
                <a:cs typeface="Times New Roman" pitchFamily="18" charset="0"/>
              </a:rPr>
              <a:t>– это организация учебного процесса, в котором главное место отводится активной и разносторонней, в максимальной степени самостоятельной познавательной деятельности школьника</a:t>
            </a:r>
          </a:p>
        </p:txBody>
      </p:sp>
      <p:sp>
        <p:nvSpPr>
          <p:cNvPr id="9" name="Стрелка вправо 8"/>
          <p:cNvSpPr/>
          <p:nvPr/>
        </p:nvSpPr>
        <p:spPr>
          <a:xfrm rot="5400000">
            <a:off x="2821769" y="3250405"/>
            <a:ext cx="357187" cy="428625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2213623">
            <a:off x="5014611" y="3027065"/>
            <a:ext cx="474663" cy="442913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1" name="Рисунок 10" descr="0_f5ebe_7597b9e4_X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3429000"/>
            <a:ext cx="2682210" cy="2088000"/>
          </a:xfrm>
          <a:prstGeom prst="rect">
            <a:avLst/>
          </a:prstGeom>
        </p:spPr>
      </p:pic>
      <p:pic>
        <p:nvPicPr>
          <p:cNvPr id="12" name="Рисунок 11" descr="0_f5ebf_b1d21c3d_X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29322" y="857232"/>
            <a:ext cx="2080005" cy="2016000"/>
          </a:xfrm>
          <a:prstGeom prst="rect">
            <a:avLst/>
          </a:prstGeom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0"/>
            <a:ext cx="7887865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Ф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ормы оценки и самооценки деятельности  обучающихся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Рисунок 12" descr="0_f5ec9_b4abca92_X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662" y="3449205"/>
            <a:ext cx="2808000" cy="34087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5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917700"/>
            <a:ext cx="9144000" cy="4940300"/>
          </a:xfrm>
        </p:spPr>
        <p:txBody>
          <a:bodyPr/>
          <a:lstStyle/>
          <a:p>
            <a:pPr marL="609600" indent="-609600" algn="ctr" eaLnBrk="1" hangingPunct="1">
              <a:spcBef>
                <a:spcPct val="0"/>
              </a:spcBef>
              <a:buClr>
                <a:srgbClr val="FFFFFF"/>
              </a:buClr>
              <a:buFont typeface="Arial" charset="0"/>
              <a:buNone/>
              <a:defRPr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ctr" eaLnBrk="1" hangingPunct="1">
              <a:spcBef>
                <a:spcPct val="0"/>
              </a:spcBef>
              <a:buClr>
                <a:srgbClr val="FFFFFF"/>
              </a:buClr>
              <a:buFont typeface="Arial" charset="0"/>
              <a:buNone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Основная педагогическая задача – </a:t>
            </a:r>
          </a:p>
          <a:p>
            <a:pPr marL="609600" indent="-609600" algn="ctr" eaLnBrk="1" hangingPunct="1">
              <a:spcBef>
                <a:spcPct val="0"/>
              </a:spcBef>
              <a:buClr>
                <a:srgbClr val="FFFFFF"/>
              </a:buClr>
              <a:buFont typeface="Arial" charset="0"/>
              <a:buNone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создание и организация условий,</a:t>
            </a:r>
          </a:p>
          <a:p>
            <a:pPr marL="609600" indent="-609600" algn="ctr" eaLnBrk="1" hangingPunct="1">
              <a:spcBef>
                <a:spcPct val="0"/>
              </a:spcBef>
              <a:buClr>
                <a:srgbClr val="FFFFFF"/>
              </a:buClr>
              <a:buFont typeface="Arial" charset="0"/>
              <a:buNone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инициирующих детское действие</a:t>
            </a:r>
            <a:endParaRPr lang="ru-RU" sz="2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4" name="Oval 6"/>
          <p:cNvSpPr>
            <a:spLocks noChangeArrowheads="1"/>
          </p:cNvSpPr>
          <p:nvPr/>
        </p:nvSpPr>
        <p:spPr bwMode="auto">
          <a:xfrm>
            <a:off x="6443663" y="3968750"/>
            <a:ext cx="2339975" cy="2339975"/>
          </a:xfrm>
          <a:prstGeom prst="ellipse">
            <a:avLst/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14351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>
                <a:latin typeface="Tahoma" pitchFamily="34" charset="0"/>
              </a:rPr>
              <a:t>Как учить?</a:t>
            </a:r>
          </a:p>
          <a:p>
            <a:pPr algn="ctr"/>
            <a:endParaRPr lang="ru-RU" sz="1000" b="1" i="1">
              <a:latin typeface="Tahoma" pitchFamily="34" charset="0"/>
            </a:endParaRPr>
          </a:p>
          <a:p>
            <a:pPr algn="ctr"/>
            <a:r>
              <a:rPr lang="ru-RU" b="1">
                <a:latin typeface="Tahoma" pitchFamily="34" charset="0"/>
              </a:rPr>
              <a:t>обновление</a:t>
            </a:r>
          </a:p>
          <a:p>
            <a:pPr algn="ctr"/>
            <a:r>
              <a:rPr lang="ru-RU" b="1">
                <a:latin typeface="Tahoma" pitchFamily="34" charset="0"/>
              </a:rPr>
              <a:t>средств</a:t>
            </a:r>
          </a:p>
          <a:p>
            <a:pPr algn="ctr"/>
            <a:r>
              <a:rPr lang="ru-RU" b="1">
                <a:latin typeface="Tahoma" pitchFamily="34" charset="0"/>
              </a:rPr>
              <a:t>обучения</a:t>
            </a:r>
          </a:p>
        </p:txBody>
      </p:sp>
      <p:sp>
        <p:nvSpPr>
          <p:cNvPr id="3076" name="Oval 5"/>
          <p:cNvSpPr>
            <a:spLocks noChangeArrowheads="1"/>
          </p:cNvSpPr>
          <p:nvPr/>
        </p:nvSpPr>
        <p:spPr bwMode="auto">
          <a:xfrm>
            <a:off x="3240088" y="3968750"/>
            <a:ext cx="2339975" cy="2339975"/>
          </a:xfrm>
          <a:prstGeom prst="ellipse">
            <a:avLst/>
          </a:prstGeom>
          <a:gradFill rotWithShape="1">
            <a:gsLst>
              <a:gs pos="0">
                <a:srgbClr val="FF3300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14351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2400" b="1" i="1">
                <a:latin typeface="Tahoma" pitchFamily="34" charset="0"/>
              </a:rPr>
              <a:t>Ради чего</a:t>
            </a:r>
          </a:p>
          <a:p>
            <a:pPr algn="ctr">
              <a:defRPr/>
            </a:pPr>
            <a:r>
              <a:rPr lang="ru-RU" sz="2400" b="1" i="1">
                <a:latin typeface="Tahoma" pitchFamily="34" charset="0"/>
              </a:rPr>
              <a:t>учить?</a:t>
            </a:r>
          </a:p>
          <a:p>
            <a:pPr algn="ctr">
              <a:defRPr/>
            </a:pPr>
            <a:endParaRPr lang="ru-RU" b="1" i="1">
              <a:latin typeface="Tahoma" pitchFamily="34" charset="0"/>
            </a:endParaRPr>
          </a:p>
          <a:p>
            <a:pPr algn="ctr">
              <a:defRPr/>
            </a:pPr>
            <a:r>
              <a:rPr lang="ru-RU" b="1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ценности </a:t>
            </a:r>
          </a:p>
          <a:p>
            <a:pPr algn="ctr">
              <a:defRPr/>
            </a:pPr>
            <a:r>
              <a:rPr lang="ru-RU" b="1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образования</a:t>
            </a:r>
          </a:p>
          <a:p>
            <a:pPr algn="ctr">
              <a:defRPr/>
            </a:pPr>
            <a:endParaRPr lang="ru-RU" sz="800" b="1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3077" name="Oval 5"/>
          <p:cNvSpPr>
            <a:spLocks noChangeArrowheads="1"/>
          </p:cNvSpPr>
          <p:nvPr/>
        </p:nvSpPr>
        <p:spPr bwMode="auto">
          <a:xfrm>
            <a:off x="107950" y="3933825"/>
            <a:ext cx="2339975" cy="2339975"/>
          </a:xfrm>
          <a:prstGeom prst="ellipse">
            <a:avLst/>
          </a:prstGeom>
          <a:gradFill rotWithShape="1">
            <a:gsLst>
              <a:gs pos="0">
                <a:srgbClr val="CCFFFF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14351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2400" b="1" i="1">
                <a:latin typeface="Tahoma" pitchFamily="34" charset="0"/>
              </a:rPr>
              <a:t>Чему учить?</a:t>
            </a:r>
          </a:p>
          <a:p>
            <a:pPr algn="ctr">
              <a:defRPr/>
            </a:pPr>
            <a:endParaRPr lang="ru-RU" sz="2400" b="1" i="1">
              <a:latin typeface="Tahoma" pitchFamily="34" charset="0"/>
            </a:endParaRPr>
          </a:p>
          <a:p>
            <a:pPr algn="ctr">
              <a:defRPr/>
            </a:pPr>
            <a:r>
              <a:rPr lang="ru-RU" b="1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обновление</a:t>
            </a:r>
          </a:p>
          <a:p>
            <a:pPr algn="ctr">
              <a:defRPr/>
            </a:pPr>
            <a:r>
              <a:rPr lang="ru-RU" b="1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содержания</a:t>
            </a:r>
          </a:p>
          <a:p>
            <a:pPr algn="ctr">
              <a:defRPr/>
            </a:pPr>
            <a:endParaRPr lang="ru-RU" sz="800" b="1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gray">
          <a:xfrm>
            <a:off x="250825" y="260350"/>
            <a:ext cx="8712200" cy="576263"/>
          </a:xfrm>
          <a:prstGeom prst="roundRect">
            <a:avLst>
              <a:gd name="adj" fmla="val 49106"/>
            </a:avLst>
          </a:prstGeom>
          <a:solidFill>
            <a:schemeClr val="bg1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600" b="1" dirty="0" err="1">
                <a:solidFill>
                  <a:srgbClr val="6600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Системно-деятельностный</a:t>
            </a:r>
            <a:r>
              <a:rPr lang="ru-RU" sz="3600" b="1" dirty="0">
                <a:solidFill>
                  <a:srgbClr val="6600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подход</a:t>
            </a:r>
          </a:p>
        </p:txBody>
      </p:sp>
      <p:sp>
        <p:nvSpPr>
          <p:cNvPr id="18438" name="AutoShape 8"/>
          <p:cNvSpPr>
            <a:spLocks noChangeArrowheads="1"/>
          </p:cNvSpPr>
          <p:nvPr/>
        </p:nvSpPr>
        <p:spPr bwMode="auto">
          <a:xfrm>
            <a:off x="719138" y="3536950"/>
            <a:ext cx="7740650" cy="4318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B2B2B2"/>
              </a:gs>
              <a:gs pos="50000">
                <a:srgbClr val="FFFFCC"/>
              </a:gs>
              <a:gs pos="100000">
                <a:srgbClr val="B2B2B2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/>
              <a:t>Вектор смещения акцентов нового стандарта</a:t>
            </a:r>
          </a:p>
        </p:txBody>
      </p:sp>
      <p:sp>
        <p:nvSpPr>
          <p:cNvPr id="18439" name="AutoShape 9"/>
          <p:cNvSpPr>
            <a:spLocks noChangeArrowheads="1"/>
          </p:cNvSpPr>
          <p:nvPr/>
        </p:nvSpPr>
        <p:spPr bwMode="auto">
          <a:xfrm>
            <a:off x="107950" y="981075"/>
            <a:ext cx="8604250" cy="1223963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/>
              <a:t>Основной результат – развитие личности ребенка</a:t>
            </a:r>
          </a:p>
          <a:p>
            <a:pPr algn="ctr"/>
            <a:r>
              <a:rPr lang="ru-RU" sz="2400" b="1" i="1"/>
              <a:t>на основе  универсальных учебных действий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50" y="1071546"/>
            <a:ext cx="635793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Деятельность</a:t>
            </a:r>
          </a:p>
        </p:txBody>
      </p:sp>
      <p:sp>
        <p:nvSpPr>
          <p:cNvPr id="161" name="Прямоугольник 160"/>
          <p:cNvSpPr/>
          <p:nvPr/>
        </p:nvSpPr>
        <p:spPr>
          <a:xfrm>
            <a:off x="214282" y="3714752"/>
            <a:ext cx="1285875" cy="785813"/>
          </a:xfrm>
          <a:prstGeom prst="rect">
            <a:avLst/>
          </a:prstGeom>
          <a:solidFill>
            <a:srgbClr val="CBF5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Мотивация</a:t>
            </a:r>
          </a:p>
        </p:txBody>
      </p:sp>
      <p:sp>
        <p:nvSpPr>
          <p:cNvPr id="172" name="Прямоугольник 171"/>
          <p:cNvSpPr/>
          <p:nvPr/>
        </p:nvSpPr>
        <p:spPr>
          <a:xfrm>
            <a:off x="1785938" y="3714750"/>
            <a:ext cx="1143000" cy="785813"/>
          </a:xfrm>
          <a:prstGeom prst="rect">
            <a:avLst/>
          </a:prstGeom>
          <a:solidFill>
            <a:srgbClr val="CBF5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Пробное действие</a:t>
            </a:r>
          </a:p>
        </p:txBody>
      </p:sp>
      <p:sp>
        <p:nvSpPr>
          <p:cNvPr id="173" name="Прямоугольник 172"/>
          <p:cNvSpPr/>
          <p:nvPr/>
        </p:nvSpPr>
        <p:spPr>
          <a:xfrm>
            <a:off x="3214688" y="3714750"/>
            <a:ext cx="1143000" cy="785813"/>
          </a:xfrm>
          <a:prstGeom prst="rect">
            <a:avLst/>
          </a:prstGeom>
          <a:solidFill>
            <a:srgbClr val="CBF5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Затрудне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ctr">
              <a:defRPr/>
            </a:pP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ние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" name="Прямоугольник 173"/>
          <p:cNvSpPr/>
          <p:nvPr/>
        </p:nvSpPr>
        <p:spPr>
          <a:xfrm>
            <a:off x="4643438" y="3714750"/>
            <a:ext cx="1357312" cy="785813"/>
          </a:xfrm>
          <a:prstGeom prst="rect">
            <a:avLst/>
          </a:prstGeom>
          <a:solidFill>
            <a:srgbClr val="CBF5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Реализация проекта</a:t>
            </a:r>
          </a:p>
        </p:txBody>
      </p:sp>
      <p:sp>
        <p:nvSpPr>
          <p:cNvPr id="175" name="Прямоугольник 174"/>
          <p:cNvSpPr/>
          <p:nvPr/>
        </p:nvSpPr>
        <p:spPr>
          <a:xfrm>
            <a:off x="6286500" y="3714750"/>
            <a:ext cx="1071563" cy="785813"/>
          </a:xfrm>
          <a:prstGeom prst="rect">
            <a:avLst/>
          </a:prstGeom>
          <a:solidFill>
            <a:srgbClr val="CBF5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Само-контроль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6" name="Прямоугольник 175"/>
          <p:cNvSpPr/>
          <p:nvPr/>
        </p:nvSpPr>
        <p:spPr>
          <a:xfrm>
            <a:off x="7643813" y="3714750"/>
            <a:ext cx="1214437" cy="785813"/>
          </a:xfrm>
          <a:prstGeom prst="rect">
            <a:avLst/>
          </a:prstGeom>
          <a:solidFill>
            <a:srgbClr val="CBF5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Само-оценка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7" name="Стрелка вправо 176"/>
          <p:cNvSpPr/>
          <p:nvPr/>
        </p:nvSpPr>
        <p:spPr>
          <a:xfrm>
            <a:off x="1500188" y="4071938"/>
            <a:ext cx="285750" cy="1428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5" name="Стрелка вправо 184"/>
          <p:cNvSpPr/>
          <p:nvPr/>
        </p:nvSpPr>
        <p:spPr>
          <a:xfrm>
            <a:off x="2928938" y="4071938"/>
            <a:ext cx="285750" cy="1428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6" name="Стрелка вправо 185"/>
          <p:cNvSpPr/>
          <p:nvPr/>
        </p:nvSpPr>
        <p:spPr>
          <a:xfrm>
            <a:off x="4357688" y="4071938"/>
            <a:ext cx="285750" cy="1428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7" name="Стрелка вправо 186"/>
          <p:cNvSpPr/>
          <p:nvPr/>
        </p:nvSpPr>
        <p:spPr>
          <a:xfrm>
            <a:off x="6000750" y="4071938"/>
            <a:ext cx="285750" cy="1428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8" name="Стрелка вправо 187"/>
          <p:cNvSpPr/>
          <p:nvPr/>
        </p:nvSpPr>
        <p:spPr>
          <a:xfrm>
            <a:off x="7358063" y="4071938"/>
            <a:ext cx="285750" cy="1428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1" name="TextBox 190"/>
          <p:cNvSpPr txBox="1"/>
          <p:nvPr/>
        </p:nvSpPr>
        <p:spPr>
          <a:xfrm>
            <a:off x="214313" y="2143125"/>
            <a:ext cx="85725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деятельности согласно методологической версии теории деятельности (Л.Г. </a:t>
            </a:r>
            <a:r>
              <a:rPr lang="ru-RU" sz="2000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Петерсон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928688" y="1143000"/>
            <a:ext cx="2643187" cy="3714750"/>
          </a:xfrm>
          <a:prstGeom prst="rect">
            <a:avLst/>
          </a:prstGeom>
          <a:solidFill>
            <a:schemeClr val="bg2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Дидактические принципы построения урока в режиме </a:t>
            </a:r>
            <a:r>
              <a:rPr lang="ru-RU" sz="2000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системно-деятельностного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подхода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786313" y="357188"/>
            <a:ext cx="3643312" cy="50006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 деятельности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786313" y="1071563"/>
            <a:ext cx="3633787" cy="5619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 непрерывности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786313" y="1928813"/>
            <a:ext cx="3643312" cy="5715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 целостности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786313" y="2714625"/>
            <a:ext cx="3643312" cy="5715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 минимакса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786313" y="3500438"/>
            <a:ext cx="3643312" cy="5715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 психологической комфортности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786313" y="4357688"/>
            <a:ext cx="3643312" cy="5715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 вариативности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786313" y="5143500"/>
            <a:ext cx="3643312" cy="5715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 творчества</a:t>
            </a:r>
          </a:p>
        </p:txBody>
      </p:sp>
      <p:cxnSp>
        <p:nvCxnSpPr>
          <p:cNvPr id="22" name="Прямая со стрелкой 21"/>
          <p:cNvCxnSpPr>
            <a:endCxn id="16" idx="1"/>
          </p:cNvCxnSpPr>
          <p:nvPr/>
        </p:nvCxnSpPr>
        <p:spPr>
          <a:xfrm flipV="1">
            <a:off x="3571875" y="3000375"/>
            <a:ext cx="121443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17" idx="1"/>
          </p:cNvCxnSpPr>
          <p:nvPr/>
        </p:nvCxnSpPr>
        <p:spPr>
          <a:xfrm>
            <a:off x="3571875" y="3000375"/>
            <a:ext cx="1214438" cy="7858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endCxn id="18" idx="1"/>
          </p:cNvCxnSpPr>
          <p:nvPr/>
        </p:nvCxnSpPr>
        <p:spPr>
          <a:xfrm rot="16200000" flipH="1">
            <a:off x="3357562" y="3214688"/>
            <a:ext cx="1643063" cy="1214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endCxn id="15" idx="1"/>
          </p:cNvCxnSpPr>
          <p:nvPr/>
        </p:nvCxnSpPr>
        <p:spPr>
          <a:xfrm flipV="1">
            <a:off x="3571875" y="2214563"/>
            <a:ext cx="1214438" cy="7858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8" idx="3"/>
            <a:endCxn id="19" idx="1"/>
          </p:cNvCxnSpPr>
          <p:nvPr/>
        </p:nvCxnSpPr>
        <p:spPr>
          <a:xfrm>
            <a:off x="3571875" y="3000375"/>
            <a:ext cx="1214438" cy="24288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stCxn id="8" idx="3"/>
            <a:endCxn id="14" idx="1"/>
          </p:cNvCxnSpPr>
          <p:nvPr/>
        </p:nvCxnSpPr>
        <p:spPr>
          <a:xfrm flipV="1">
            <a:off x="3571875" y="1352550"/>
            <a:ext cx="1214438" cy="16478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stCxn id="8" idx="3"/>
            <a:endCxn id="13" idx="1"/>
          </p:cNvCxnSpPr>
          <p:nvPr/>
        </p:nvCxnSpPr>
        <p:spPr>
          <a:xfrm flipV="1">
            <a:off x="3571875" y="606425"/>
            <a:ext cx="1214438" cy="23939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ru-RU" sz="3200" cap="none" smtClean="0">
                <a:effectLst/>
              </a:rPr>
              <a:t>Продолжительность этапов урока «открытия» нового знания в минутах </a:t>
            </a:r>
          </a:p>
        </p:txBody>
      </p:sp>
      <p:sp>
        <p:nvSpPr>
          <p:cNvPr id="4096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0964" name="Диаграмма 4"/>
          <p:cNvPicPr>
            <a:picLocks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00113" y="1557338"/>
            <a:ext cx="7488237" cy="4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Бумажная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2361</TotalTime>
  <Words>795</Words>
  <Application>Microsoft Office PowerPoint</Application>
  <PresentationFormat>Экран (4:3)</PresentationFormat>
  <Paragraphs>165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«Системно-деятельностный подход к организации образовательного процесса: понятие, дидактические принципы, технологии».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Продолжительность этапов урока «открытия» нового знания в минутах </vt:lpstr>
      <vt:lpstr>Слайд 10</vt:lpstr>
      <vt:lpstr>Слайд 11</vt:lpstr>
      <vt:lpstr>Слайд 12</vt:lpstr>
      <vt:lpstr>Формы взаимодействия в ходе учебной деятельности при деятельностном подходе:</vt:lpstr>
      <vt:lpstr> Принципы деятельности учителя в условиях реализации деятельностного подхода в обучении</vt:lpstr>
      <vt:lpstr>Учитель должен уметь</vt:lpstr>
      <vt:lpstr>Слайд 16</vt:lpstr>
      <vt:lpstr>Слайд 17</vt:lpstr>
      <vt:lpstr>Слайд 18</vt:lpstr>
      <vt:lpstr>Слайд 19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методической работы в школе</dc:title>
  <dc:creator>elen</dc:creator>
  <cp:keywords>fgos</cp:keywords>
  <cp:lastModifiedBy>uservdvc</cp:lastModifiedBy>
  <cp:revision>224</cp:revision>
  <dcterms:created xsi:type="dcterms:W3CDTF">2010-09-18T17:34:17Z</dcterms:created>
  <dcterms:modified xsi:type="dcterms:W3CDTF">2014-10-13T19:24:59Z</dcterms:modified>
</cp:coreProperties>
</file>