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9" r:id="rId10"/>
    <p:sldId id="278" r:id="rId11"/>
    <p:sldId id="277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7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B01F3-7FDC-4C7F-A2D7-1E059F1099A6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999BB-E462-4052-A334-A9A5E5E2F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90JMzCC0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714612" y="1142984"/>
            <a:ext cx="5786478" cy="4429156"/>
          </a:xfrm>
        </p:spPr>
        <p:txBody>
          <a:bodyPr>
            <a:noAutofit/>
          </a:bodyPr>
          <a:lstStyle/>
          <a:p>
            <a:pPr algn="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>   </a:t>
            </a:r>
            <a:b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</a:b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/>
            </a:r>
            <a:b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</a:b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/>
            </a:r>
            <a:b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</a:b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/>
            </a:r>
            <a:b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</a:b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/>
            </a:r>
            <a:b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</a:b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>Современный   урок</a:t>
            </a:r>
            <a:b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</a:b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> </a:t>
            </a:r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/>
            </a:r>
            <a:b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</a:br>
            <a:r>
              <a:rPr lang="en-US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>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>в </a:t>
            </a:r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> 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>начальной школе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>.</a:t>
            </a:r>
            <a:b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</a:b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  <a:t/>
            </a:r>
            <a:b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  <a:ea typeface="MS Mincho" pitchFamily="49" charset="-128"/>
              </a:rPr>
            </a:b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Дифференцированный подход в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обучении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S Mincho" pitchFamily="49" charset="-128"/>
                <a:ea typeface="MS Mincho" pitchFamily="49" charset="-128"/>
              </a:rPr>
              <a:t/>
            </a:r>
            <a:b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S Mincho" pitchFamily="49" charset="-128"/>
                <a:ea typeface="MS Mincho" pitchFamily="49" charset="-128"/>
              </a:rPr>
            </a:b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MS Mincho" pitchFamily="49" charset="-128"/>
              <a:ea typeface="MS Mincho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57166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современной педагогике метод проектов используется не вместо систематического предметного обучения, а наряду с ним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компонент системы образования.</a:t>
            </a:r>
            <a:endParaRPr lang="ru-RU" sz="2400" b="1" dirty="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57158" y="1500174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ОСОБОЕ  ВНИМАНИЕ  ТАКИМ  ВИДАМ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ПРОЕКТОВ: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58" y="2143116"/>
            <a:ext cx="835824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Исследовательский проект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структуре напоминает  научное исследование.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включает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обоснование актуальности избранной темы, обозначение задач исследования, обязательное выдвижение гипотезы с последующей ее проверкой, обсуждение полученных результатов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При этом используются методы современной науки: лабораторный эксперимент, моделирование, социологический опрос и другие.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Информационный проект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направлен на сбор информации о каком-то объекте, явлении с целью ее анализа, обобщения и представления для широкой аудитории.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Выходом такого проекта часто является публикация в СМИ, в т.ч. в Интернете.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Результатом такого проекта может быть и создание информационной среды класса или школы.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57158" y="357166"/>
            <a:ext cx="835824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Творческий проект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предполагает  свободный и нетрадиционный подход к оформлению результатов.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могут быть альманахи, театрализации, спортивные игры, произведения изобразительного или декоративно-прикладного искусства, видеофильмы и т.п.</a:t>
            </a:r>
            <a:endParaRPr kumimoji="0" lang="ru-RU" sz="2400" b="1" i="1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Ролевой проект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наиболее сложный. Участвуя в нем, дети берут на себя роли литературных или исторических персонажей, выдуманных героев и т.п. Результат проекта остается открытым до самого окончания.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важных этапов осуществления учебного проекта является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презентация.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Набор "типичных” форм презентации  весьма ограничен, а потому здесь требуется особый полет фантазии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сочетании с обязательным учетом индивидуальных интересов и способностей (артистических, 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художественных,конструкторско-технических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организационных и т.п.)</a:t>
            </a: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00034" y="428604"/>
            <a:ext cx="807249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Информационно-коммуникационные технологии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57158" y="1500174"/>
            <a:ext cx="835824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Прекрасная пора детства! Ребёнок, впервые переступил порог школы, попадает в мир знаний, где ему предстоит открывать много неизвестного, искать оригинальные, нестандартные решения в различных видах деятельности.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творческой личности, одна из главных задач, провозглашенных в концепции модернизации российского 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образования.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Её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диктует необходимость развития познавательных интересов, способностей и возможностей ребёнка.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Наиболее эффективными средствами включения ребёнка в процесс творчества на уроке являются: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28596" y="357166"/>
            <a:ext cx="821537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Наиболее эффективными средствами включения ребёнка в процесс творчества на уроке являются: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 деятельность;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 создание положительных эмоциональных ситуаций;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 работа в парах;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 проблемное обучение.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57158" y="285728"/>
            <a:ext cx="835824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начальной школе невозможно провести урок без привлечения средств наглядности, часто возникают проблемы. Где найти нужный материал и как лучше его продемонстрировать? На помощь пришёл компьютер.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последние годы произошло коренное изменение роли и места персональных компьютеров и информационных технологий в жизни общества. Владение информационными технологиями ставится в современном мире в один ряд с такими качествами, как умение читать и писать.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Человек, умело, эффективно владеющий технологиями и информацией, имеет другой, новый стиль мышления, принципиально иначе подходит к оценке возникшей проблемы, к организации своей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57158" y="357166"/>
            <a:ext cx="835824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ИКТ на уроках усиливает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положительную мотивацию обучения 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активизирует познавательную деятельность обучающихся.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ИКТ на уроке позволили в полной мере реализовать основные принципы активизации познавательной деятельности: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57158" y="3500438"/>
            <a:ext cx="82868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равенства позиций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Принцип доверительности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обратной связи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занятия исследовательской позиции.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929330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этих принципов просматривается на всех уроках, где применяется ИКТ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57158" y="117693"/>
            <a:ext cx="8429652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ИКТ позволяет проводить уроки: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на высоком эстетическом и эмоциональном уровне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анимация, музыка)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обеспечивает наглядность;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 привлекает большое количество дидактического материала;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повышает объём выполняемой работы на уроке в 1,5 – 2 раза;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 обеспечивает высокую степень дифференциации обучения ( индивидуально подойти к ученику, применяя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разноуровневые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задания).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расширяет возможность самостоятельной деятельности;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 формирует навык исследовательской деятельности;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обеспечивает доступ к различным справочным системам, электронным библиотекам, другим информационным ресурсам;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 способствует повышению качества образования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57158" y="214290"/>
            <a:ext cx="828680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подготовке к урокам  используются</a:t>
            </a:r>
            <a:r>
              <a:rPr kumimoji="0" lang="ru-RU" sz="2800" b="1" i="0" u="sng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электронные ресурсы  учебного  назначения: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ультимедийные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курсы    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Презентации к урокам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Логические игры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Тестовые оболочки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Ресурсы Интернет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Электронные энциклопедии.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85720" y="4429132"/>
            <a:ext cx="835821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разработке урока с использованием ИКТ уделяется особое внимание на здоровье обучающихся. Поурочный план включает в себя физические и динамические паузы, зарядку для глаз, использование элементов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57158" y="285728"/>
            <a:ext cx="842968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технологии (интеграция)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57158" y="1285860"/>
            <a:ext cx="828677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на уроках благоприятного микроклимата, использование развивающих образовательных технологий, особенно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использование проблемных методов обучения, информационных технологий позволяет использовать интеграцию, как наиболее подходящую форму организацию обучения.  Именно интеграция помогает реализовать цели и задачи, которые мы перед собой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ставим: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устранить перегрузки, усилить  направленность образовательного процесса не только на усвоение знаний, но и на развитие способностей учащихся самостоятельно добывать требуемые им знания и навыки, развитие творческих способностей;</a:t>
            </a:r>
            <a:endParaRPr kumimoji="0" lang="ru-RU" sz="2400" b="1" i="1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57158" y="428604"/>
            <a:ext cx="82868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поднять значение роли учебной инициативности и самостоятельности школьников, обеспечить развитие вариативности и доступности образовательных программ;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     усилить дифференциацию и индивидуализацию учебного процесса.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928934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должен содержать разные виды деятельности. Ученику на уроке должно быть комфортно. Деятельность на уроке должна стимулировать развитее познавательной активности ученика.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Современный урок развивает у детей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мышление. Современный урок воспитывает думающего ученика-интеллектуала.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428604"/>
            <a:ext cx="850112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"современный урок" , ведь урок как форма существует более 300 лет ?</a:t>
            </a:r>
          </a:p>
          <a:p>
            <a:r>
              <a:rPr lang="ru-RU" sz="2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endParaRPr lang="ru-RU" sz="24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35756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Современный урок включает в себя новые технологии, разработки,  методы, средства обучения</a:t>
            </a:r>
            <a:r>
              <a:rPr lang="ru-RU" sz="2400" b="1" dirty="0" smtClean="0">
                <a:latin typeface="Arial Black" pitchFamily="34" charset="0"/>
              </a:rPr>
              <a:t>.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58" y="4500570"/>
            <a:ext cx="835824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Произошедшие в последние годы изменения в практике отечественного образования не оставили без изменений ни одну сторону школьного дела. Пробивающие себе дорогу новые принципы личностно ориентированного образования, индивидуального подхода, субъективности в обучении потребовали в первую очередь новых методов обучения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214422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клеточка педагогического процесса. В нем, как солнце в капле воды, отражаются все его стороны. Если не вся, то значительная часть педагогики концентрируется в уроке.   (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Скаткин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М.) </a:t>
            </a:r>
          </a:p>
          <a:p>
            <a:pPr algn="ctr"/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85720" y="285728"/>
            <a:ext cx="842968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учащихся первых классов изначально является своеобразным мониторингом 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безоценочной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системе обучения. Оно должно позволить выявить рост знаний, умений, навыков учащихся, создать оценочную безопасность. Чтобы создать такую оценочную безопасность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нужно, чтобы: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Самооценка ученика должна предшествовать учительской оценке (объективный однозначный критерий)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Самооценка учащихся должна постепенно дифференцироваться (сумма многих умений)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Оцениваться должны только достижения учащихся, предъявленные самими детьми для оценки.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Содержательное (само) оценивание должно быть неотрывно от умения себя контролировать.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Учащиеся должны иметь право на самостоятельный выбор сложности контролируемых заданий, сложности и объема домашних заданий.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Оцениваться должна, прежде всего, динамика учебной успешности учащихся относительно их самих.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85720" y="214290"/>
            <a:ext cx="8501122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правил оценочной безопасности является принципиально открытым и может дополняться в ходе учебного процесса.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Не скупиться на похвалу.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Хвалить исполнителя, критиковать исполнение.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«На ложку дегтя - бочка меда».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Даже в море неуспеха можно найти островок успешности и закрепиться на нем.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Ставить перед ребенком только конкретные цели.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Вместо заклинания: «Постарайся быть внимательным и не пропускай букв» эффективней установка: «В прошлом диктанте ты пропустил шесть букв , сегодня - не больше пяти».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«За двумя зайцами…»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надо ставить перед первоклассником несколько задач одновременно. Если вы сегодня ставите задачу не забыть о точке в конце предложения, простите ему то, что он забыл, как пишется заглавная буква «Д».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Формула «опять ты НЕ…» - верный способ выращивания неудачника.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Учитель, начни практику оценочной безопасности с собственной самооценки.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57158" y="428604"/>
            <a:ext cx="835824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имеет массу преимуществ.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Во-первых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доступность. Все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хранятся дома. Любой ребёнок может заглянуть в своё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своих товарищей  по разрешению друга. Это даёт возможность ребёнку реально оценивать себя, видеть пробелы в знаниях по любому предмету, работать над ними, и после восполнения пробелов получать подобную работу, чтобы убедиться, что тема полностью усвоена. Заглядывая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лучших учеников, дети стремятся учиться лучше. Успехи товарищей при этом не вызывают зависти.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57158" y="285728"/>
            <a:ext cx="828680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Во-вторых,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компактность. Все работы по всем предметам хранятся в одной папке. Дети сами могут проследить насколько обширнее стали их знания, умения, навыки. Здесь они реально видят результаты своих трудов, видят, насколько они выросли. Немаловажно,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 в 1  классе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помогают детям.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Они обязательно просматривают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видят, как из малыша-первоклашки, пишущего корявые палочки вырос солидный четвероклассник, умеющий написать сочинение-рассуждение или доклад о загрязнении окружающей среды. То есть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чётко прослеживается, какими знаниями обладает ребёнок.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57158" y="357166"/>
            <a:ext cx="821537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В-третьих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позволяет учителю отслеживать пробелы в знаниях, как отдельных учеников, так и всего класса, что необходимо для своевременного восполнения пробелов.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57158" y="3214686"/>
            <a:ext cx="821537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В-четвёртых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хранятся первые рисунки и первые тетрадки ребят, а также множество фотографий из их школьной жизни.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28596" y="357166"/>
            <a:ext cx="83582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Современный урок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представляется  без индивидуального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подхода 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каждому ученику.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500034" y="2000240"/>
            <a:ext cx="81439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должен содержать разные виды деятельности. Ученику на уроке должно быть комфортно. Деятельность на уроке должна стимулировать развитее познавательной активности ученика.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Современный урок развивает у детей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мышление. Современный урок воспитывает думающего ученика-интеллектуала.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5720" y="357166"/>
            <a:ext cx="828680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современном уроке комфортно всем: учителю и детям. Урок предполагает сотрудничество, взаимопонимание, атмосферу радости и увлеченности. 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Успешность современного урока зависит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личности учителя, его профессионализма, современности использованных им методик,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индивидуального подхода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ученикам.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286256"/>
            <a:ext cx="85011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Требование учитывать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индивидуальные способности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ребенка в процессе обучения - очень давняя традиция. Необходимость в этом очевидна, ведь учащиеся в значительной мере отличаются друг от друга.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57166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Одним из требований деятельности учителя и условием эффективной организации учебного процесса является обеспечение полного усвоения знаний всеми учащимися. Можете представить, сколько уроков нужно еще дать учителю, чтобы учащиеся второй, а особенно третьей группы, усвоили новый материал? Учитель может быть и рад позаниматься с ними, но подгоняемый программой, идет дальше, приступает к изучению новой темы.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876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Индивидуальное развитие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учащихся проявляется и в уровне работоспособности. По этому признаку школьников можно разделить на три группы: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характеризуется высокой работоспособностью (таких учеников 36%)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Вторая 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средней (50-55%)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Третья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низкой (8-17%)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7"/>
            <a:ext cx="82153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Примечательно, что учащиеся с низкой работоспособностью чаще других попадают в ряд не успевающих, хотя в большинстве в своем вовсе не страдают умственной недостаточностью или отсутствием интереса к обучению. Нет, им просто нужен </a:t>
            </a:r>
            <a:r>
              <a:rPr lang="ru-RU" sz="2400" b="1" i="1" u="sng" dirty="0">
                <a:latin typeface="Times New Roman" pitchFamily="18" charset="0"/>
                <a:cs typeface="Times New Roman" pitchFamily="18" charset="0"/>
              </a:rPr>
              <a:t>другой темп работы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Именно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работоспособность как низкая, так и высокая является показателем принадлежности ученика к определенному типу нервной системы. Учащиеся со слабой нервной системой выполняют работу медленно, но очень обстоятельно. Им, естественно, требуется гораздо больше времени. Они педантичны, очень чувствительны и ранимы.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572008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Поэтому их учебные неудачи следует оценивать очень осторожно, избегая резких выражений, оскорбительных упреков. Полной противоположностью являются учащиеся с сильной нервной системой, именно на них главным образом рассчитано традиционное обучение.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85728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Индивидуальные различия проявляются и в типах мышления: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одних детей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преобладает практически действенное мышление,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вторых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наглядно-образное, а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третьих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словесно-логическое. В реальной жизни все три вида мышления взаимосвязаны, и процесс обучения должен быть направлен на формирование каждого из них.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000372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Отсюда, необходимо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создать оптимальные условия для развития личности наиболее полного учета индивидуальных различий учащихся. Путь создания этих условий -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обучения </a:t>
            </a:r>
          </a:p>
          <a:p>
            <a:pPr algn="just"/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переводе с латинского "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difference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" означает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разделение, расслоение целого на различные части, формы, ступени.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28604"/>
            <a:ext cx="835824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C00000"/>
                </a:solidFill>
                <a:latin typeface="Arial Black" pitchFamily="34" charset="0"/>
              </a:rPr>
              <a:t>Основные </a:t>
            </a:r>
            <a:r>
              <a:rPr lang="ru-RU" sz="3200" b="1" kern="0" dirty="0" smtClean="0">
                <a:solidFill>
                  <a:srgbClr val="C00000"/>
                </a:solidFill>
                <a:latin typeface="Arial Black" pitchFamily="34" charset="0"/>
              </a:rPr>
              <a:t>документы, задающие </a:t>
            </a:r>
            <a:r>
              <a:rPr lang="ru-RU" sz="3200" b="1" kern="0" dirty="0">
                <a:solidFill>
                  <a:srgbClr val="C00000"/>
                </a:solidFill>
                <a:latin typeface="Arial Black" pitchFamily="34" charset="0"/>
              </a:rPr>
              <a:t>целевые ориентиры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srgbClr val="C00000"/>
                </a:solidFill>
                <a:latin typeface="Arial Black" pitchFamily="34" charset="0"/>
              </a:rPr>
              <a:t>образовательной  </a:t>
            </a:r>
            <a:r>
              <a:rPr lang="ru-RU" sz="3200" b="1" kern="0" dirty="0" smtClean="0">
                <a:solidFill>
                  <a:srgbClr val="C00000"/>
                </a:solidFill>
                <a:latin typeface="Arial Black" pitchFamily="34" charset="0"/>
              </a:rPr>
              <a:t>политики.</a:t>
            </a:r>
            <a:endParaRPr lang="ru-RU" sz="3200" b="1" kern="0" dirty="0">
              <a:solidFill>
                <a:srgbClr val="C00000"/>
              </a:solidFill>
              <a:latin typeface="Arial Black" pitchFamily="34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b="1" kern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928802"/>
            <a:ext cx="842968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ts val="6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ФЗ «Об образовании»  </a:t>
            </a:r>
          </a:p>
          <a:p>
            <a:pPr algn="ctr">
              <a:buFont typeface="Wingdings" pitchFamily="2" charset="2"/>
              <a:buChar char="ь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Новое понимание содержания и структуры понятия «федеральный государственный образовательный стандарт»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(ФГОС) (ФЗ от 1 декабря 2007 г. № 309-ФЗ)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Font typeface="Wingdings" pitchFamily="2" charset="2"/>
              <a:buChar char="ь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Модель экономического образования до 2020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0" hangingPunct="0">
              <a:spcBef>
                <a:spcPts val="6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Концепция модернизации российского образования на период до 2020 года;</a:t>
            </a:r>
          </a:p>
          <a:p>
            <a:pPr algn="ctr" eaLnBrk="0" hangingPunct="0">
              <a:spcBef>
                <a:spcPts val="600"/>
              </a:spcBef>
              <a:buClr>
                <a:schemeClr val="hlink"/>
              </a:buClr>
              <a:buFont typeface="Wingdings" pitchFamily="2" charset="2"/>
              <a:buChar char="ü"/>
            </a:pPr>
            <a:r>
              <a:rPr lang="ru-RU" sz="2400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ФГОС НОО (Пр. МО РФ от 06 октября 2009г. № 373);</a:t>
            </a:r>
          </a:p>
          <a:p>
            <a:pPr algn="ctr">
              <a:buFont typeface="Wingdings" pitchFamily="2" charset="2"/>
              <a:buChar char="ь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Национальная образовательная инициатива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«Наша новая школа» (Утверждена Президентом РФ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04 февраля 2010г., Приказ №271)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8286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Дифференцированное   </a:t>
            </a:r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обучение: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форма организации учебного процесса, при которой учитель работая с группой учащихся, учитывает наличие у них каких-либо значимых для учебного процесса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качеств.</a:t>
            </a:r>
          </a:p>
          <a:p>
            <a:pPr algn="just"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это также часть общей дидактической системы, которая обеспечивает специализацию учебного процесса для различных групп обучаемых.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571876"/>
            <a:ext cx="821537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Дифференциация обучения (дифференцированный подход в обучении):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это создание разнообразных условий обучения для различных школ, классов, групп с целью учета особенностей их контингента.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Это комплекс методических, психолого-педагогических и организационно-управленческих мероприятий, обеспечивающих обучение в гомогенных группах. </a:t>
            </a: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дифференциации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обучение каждого на уровне его возможностей, способностей.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50110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Положительные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аспекты 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уровневой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дифференциации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исключаются не оправданные и нецелесообразные для общества "уравниловка"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у учителя появляется возможность помогать слабому, уделять внимание сильному;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отсутствие в классе отстающих снимает необходимость в снижении общего уровня преподавания;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появляется возможность более эффективно работать с трудными учащимися, плохо адаптирующимися к общественным нормам;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реализуется желание сильных учащихся быстрее и глубже продвигаться в образовании 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утверждаются в своих способностях, слабые получают возможность испытывать учебный успех, избавиться от комплекса неполноценности;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повышается уровень мотивации ученья в сильных группах;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в группе где собраны одинаковые дети, ребенку легче учиться.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28604"/>
            <a:ext cx="828680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Отрицательные аспекты уровневой дифференциации: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деление детей по уровню развития негуманно;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слабые лишаются возможности тянуться за более сильными,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них помощь, соревноваться с ними;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высвечивается социально-экономическое неравенство;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перевод в слабые группы воспринимается детьми как унижение их достоинства;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несовершенство диагностики приводит порой к тому, что в ряд слабых переводятся неординарные дети;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элитарных группах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возникает иллюзия исключительности, эгоистический комплекс;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 слабых группах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снижается уровень самооценки, появляется установка на фатальность своей слабости;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понижается уровень мотивации ученья в слабых группах;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перекомплектование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разрушает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классные коллективы.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35824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учителя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осуществляющего индивидуализацию и дифференциацию обучения, — найти реальные возможности для учета всех физических и психических особенностей обучаемых  на разных этапах урока, с учётом  психологических особенностей учащихся и др.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&amp;Dcy;&amp;icy;&amp;fcy;&amp;fcy;&amp;iecy;&amp;rcy;&amp;iecy;&amp;ncy;&amp;tscy;&amp;icy;&amp;rcy;&amp;ocy;&amp;vcy;&amp;acy;&amp;ncy;&amp;ncy;&amp;ocy;&amp;iecy; &amp;ocy;&amp;bcy;&amp;ucy;&amp;chcy;&amp;iecy;&amp;ncy;&amp;icy;&amp;iecy;: &amp;Pcy;&amp;ocy;&amp;vcy;&amp;ycy;&amp;shcy;&amp;acy;&amp;iecy;&amp;tcy; &amp;kcy;&amp;acy;&amp;chcy;&amp;iecy;&amp;scy;&amp;tcy;&amp;vcy;&amp;ocy; &amp;ocy;&amp;bcy;&amp;ucy;&amp;chcy;&amp;iecy;&amp;ncy;&amp;icy;&amp;yacy; &amp;Ucy;&amp;scy;&amp;tcy;&amp;rcy;&amp;acy;&amp;ncy;&amp;yacy;&amp;iecy;&amp;tcy; &amp;pcy;&amp;iecy;&amp;rcy;&amp;iecy;&amp;gcy;&amp;rcy;&amp;ucy;&amp;zcy;&amp;kcy;&amp;ucy; &amp;ucy;&amp;chcy;&amp;acy;&amp;shchcy;&amp;icy;&amp;khcy;&amp;scy;&amp;yacy; &amp;Rcy;&amp;acy;&amp;zcy;&amp;vcy;&amp;icy;&amp;vcy;&amp;acy;&amp;iecy;&amp;tcy; &amp;pcy;&amp;ocy;&amp;zcy;&amp;ncy;&amp;acy;&amp;vcy;&amp;acy;&amp;tcy;&amp;iecy;&amp;lcy;&amp;softcy;&amp;ncy;&amp;ycy;&amp;iecy; &amp;scy;&amp;pcy;&amp;ocy;&amp;scy;&amp;ocy;&amp;bcy;&amp;ncy;&amp;ocy;&amp;scy;&amp;tcy;&amp;icy; &amp;ucy;&amp;chcy;&amp;acy;&amp;shchcy;&amp;icy;&amp;khcy;&amp;scy;&amp;yacy; &amp;Vcy;&amp;ycy;&amp;yacy;&amp;vcy;&amp;lcy;&amp;yacy;&amp;iecy;&amp;tcy; &amp;ocy;&amp;dcy;&amp;acy;&amp;rcy;&amp;iecy;&amp;ncy;&amp;ncy;&amp;ycy;&amp;khcy; &amp;ucy;&amp;chcy;&amp;iecy;&amp;ncy;&amp;icy;&amp;kcy;&amp;ocy;&amp;vcy;, &amp;ncy;&amp;iecy; &amp;dcy;&amp;acy;&amp;vcy;&amp;acy;&amp;yacy; «&amp;pcy;&amp;ocy;&amp;tcy;&amp;iecy;&amp;rcy;&amp;yacy;&amp;tcy;&amp;softcy;&amp;scy;&amp;yacy;» &amp;scy;&amp;lcy;&amp;acy;&amp;bcy;&amp;ycy;&amp;m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85728"/>
            <a:ext cx="842968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 как  целостная  система. 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это систематически применяемая для решения задач обучения, развития и воспитания учащихся форма организации деятельности постоянного состава учителей и учащихся в определенный отрезок времени.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это форма организации обучения с группой учащихся одного возраста, постоянного состава, занятие по твердому расписанию и с единой для всех программой обучения. В этой форме представлены все компоненты учебно-воспитательного процесса: 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цель, содержание, средства, методы, деятельность по организации и управлению и все его дидактические элементы.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Рождение любого урока начинается с осознания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правильного, четкого определения его конечной цели - чего учитель хочет добиться;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затем установления средства - что поможет учителю в достижении цели, а уж затем определения способа - как учитель будет действовать, чтобы цель была достигнута.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0"/>
            <a:ext cx="864399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u="sng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Типология    уроков. 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714356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Уроки классифицируют, исходя из дидактической цели, цели организации занятий, содержания и способов проведения урока, основных этапов учебного процесса, дидактических задач, которые решаются на уроке, методов обучения, способов организации учебной деятельности учащихся. В соответствии с этим подходом выделяются следующие пять типов уроков: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643182"/>
            <a:ext cx="84296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уроки изучения нового учебного материала</a:t>
            </a:r>
          </a:p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уроки совершенствования знаний, умений и навыков (сюда входят уроки формирования умений и навыков, целевого применения усвоенного и др.) </a:t>
            </a:r>
          </a:p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уроки обобщения и систематизации (3-й тип), 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комбинированные уроки (4-й тип); </a:t>
            </a:r>
          </a:p>
          <a:p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уроки контроля и коррекции знаний, умений и навыков (5-й тип).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2657549">
            <a:off x="5586615" y="1834061"/>
            <a:ext cx="359187" cy="100606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714876" y="2928934"/>
            <a:ext cx="285752" cy="42862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786314" y="4143380"/>
            <a:ext cx="214314" cy="42862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786314" y="4786322"/>
            <a:ext cx="285752" cy="42862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857752" y="5429264"/>
            <a:ext cx="214314" cy="42862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Нетрадиционные формы урока:  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643050"/>
            <a:ext cx="82868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Ролевые игры,  урок-спектакль; сказка ; смотр знаний; урок фантазирования;  урок-игра;  деловая игра;  урок-зачет;  урок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взаимообучения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урок-путешествие; круглый стол или конференция; урок-состязание; пресс-конференция;   урок открытых мыслей; урок-восхождение; урок-соревнование; урок-диалог;  урок-КВН;  мозговая атака;  урок-викторина; актуальное интервью; аукцион знаний; урок-диспут; урок-турнир; ролевая деловая игра;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урок-эврика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урок-лекция;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межпредметный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интегрированный урок;  урок-конкурс; лекция вдвоем; урок творчества; пресс-конференция; математический хоккей; лекция-конференция;  лекция-провокация; лекция-диалог.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57166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  уроков</a:t>
            </a:r>
            <a:r>
              <a:rPr lang="ru-RU" sz="3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285860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урока - это совокупность различных вариантов взаимодействий между элементами урока, возникающая в процессе обучения и обеспечивающая его целенаправленную действенность.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28596" y="3286124"/>
            <a:ext cx="821537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Требования  к современному  уроку приводит педагогов к пониманию того, что всем нужны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групповые, игровые, ролевые, практико-ориентированные, проблемные, рефлексивные и прочие формы и методы обучения.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8596" y="428604"/>
            <a:ext cx="82868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начальной стадии обучения  выделили несколько методов и форм  современного  урока 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57158" y="1643050"/>
            <a:ext cx="835824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проектов;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Информационно-коммуникационные технологии;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технологии (интеграция);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58" y="285728"/>
            <a:ext cx="828680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Ведущее место  принадлежит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основу метода проектов положена идея о направленности учебно-познавательной деятельности школьников на результат, который получается при решении той или иной практически или теоретически значимой проблемы.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Внешний результат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увидеть, осмыслить, применить в реальной практической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Внутренний результат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опыт деятельности – становится бесценным достоянием учащегося, соединяя в себе знания и умения, компетенции и ценности.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На долю учителя остается трудная задача выбора проблем для проектов, а проблемы эти можно брать только из окружающей действительности, из жизни.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2254</Words>
  <Application>Microsoft Office PowerPoint</Application>
  <PresentationFormat>Экран (4:3)</PresentationFormat>
  <Paragraphs>177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        Современный   урок    в   начальной школе.   Дифференцированный подход в обучении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«Современный   урок   в   начальной школе».</dc:title>
  <dc:creator>Admin</dc:creator>
  <cp:lastModifiedBy>uservdvc</cp:lastModifiedBy>
  <cp:revision>24</cp:revision>
  <dcterms:created xsi:type="dcterms:W3CDTF">2013-03-25T00:22:16Z</dcterms:created>
  <dcterms:modified xsi:type="dcterms:W3CDTF">2014-10-13T14:10:26Z</dcterms:modified>
</cp:coreProperties>
</file>