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70"/>
  </p:notesMasterIdLst>
  <p:sldIdLst>
    <p:sldId id="256" r:id="rId2"/>
    <p:sldId id="287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09" r:id="rId50"/>
    <p:sldId id="310" r:id="rId51"/>
    <p:sldId id="311" r:id="rId52"/>
    <p:sldId id="312" r:id="rId53"/>
    <p:sldId id="313" r:id="rId54"/>
    <p:sldId id="314" r:id="rId55"/>
    <p:sldId id="315" r:id="rId56"/>
    <p:sldId id="316" r:id="rId57"/>
    <p:sldId id="317" r:id="rId58"/>
    <p:sldId id="318" r:id="rId59"/>
    <p:sldId id="319" r:id="rId60"/>
    <p:sldId id="321" r:id="rId61"/>
    <p:sldId id="320" r:id="rId62"/>
    <p:sldId id="334" r:id="rId63"/>
    <p:sldId id="322" r:id="rId64"/>
    <p:sldId id="323" r:id="rId65"/>
    <p:sldId id="324" r:id="rId66"/>
    <p:sldId id="325" r:id="rId67"/>
    <p:sldId id="326" r:id="rId68"/>
    <p:sldId id="327" r:id="rId6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9B6D17B-B840-4DA6-9843-82C748AF4D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1D35BD-56B2-4A91-BD11-175F26AB3B2C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7270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0971715-1A8F-48F8-8248-51AF913EF21E}" type="slidenum">
              <a:rPr lang="ru-RU" sz="1200"/>
              <a:pPr algn="r"/>
              <a:t>3</a:t>
            </a:fld>
            <a:endParaRPr lang="ru-RU" sz="1200"/>
          </a:p>
        </p:txBody>
      </p:sp>
      <p:sp>
        <p:nvSpPr>
          <p:cNvPr id="7270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F281DFE-B652-4DE1-94EA-A78BB46C684A}" type="slidenum">
              <a:rPr lang="ru-RU" sz="1200"/>
              <a:pPr algn="r"/>
              <a:t>3</a:t>
            </a:fld>
            <a:endParaRPr lang="ru-RU" sz="1200"/>
          </a:p>
        </p:txBody>
      </p:sp>
      <p:sp>
        <p:nvSpPr>
          <p:cNvPr id="7270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	Разработка системы нормативов и выбор объектов нормрования определяются новым пониманием стандарта общего образования, в котором основной акцент переносится с содержания на результаты образования. Поэтому при разработке как Требований стандарта, так и документов, обеспечивающих его  реализацию, должны быть заданы рамки не только для изучаемого учебного материала, но и </a:t>
            </a:r>
            <a:r>
              <a:rPr lang="ru-RU" i="1" smtClean="0"/>
              <a:t>основные способы учебных действий</a:t>
            </a:r>
            <a:r>
              <a:rPr lang="ru-RU" smtClean="0"/>
              <a:t>, посредством которых дети осваивают данный учебный материал.</a:t>
            </a:r>
          </a:p>
          <a:p>
            <a:pPr eaLnBrk="1" hangingPunct="1"/>
            <a:r>
              <a:rPr lang="ru-RU" smtClean="0"/>
              <a:t>	Иными словами, наряду с традиционным вопросом «Чему учить?», по мнению разработчиков, важнейшим становится вопрос «Как учить?» или, точнее, «Как учить так, чтобы инициировать у детей собственные вопросы: “</a:t>
            </a:r>
            <a:r>
              <a:rPr lang="ru-RU" i="1" smtClean="0"/>
              <a:t>Чему мне нужно научиться?</a:t>
            </a:r>
            <a:r>
              <a:rPr lang="ru-RU" smtClean="0"/>
              <a:t>” и </a:t>
            </a:r>
            <a:r>
              <a:rPr lang="ru-RU" i="1" smtClean="0"/>
              <a:t>“Как мне этому научиться?”</a:t>
            </a:r>
            <a:r>
              <a:rPr lang="ru-RU" b="1" smtClean="0"/>
              <a:t>.</a:t>
            </a:r>
            <a:r>
              <a:rPr lang="ru-RU" smtClean="0"/>
              <a:t>  </a:t>
            </a:r>
            <a:r>
              <a:rPr lang="ru-RU" b="1" smtClean="0"/>
              <a:t>(Слайд 6)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015AE3-DB51-40FC-AEF6-558BF5878C9D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73731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3732" name="Rectangle 3"/>
          <p:cNvSpPr>
            <a:spLocks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DC2FEE-99D8-4EF5-BB11-9C417345EF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8479F0-DD51-4B18-B4ED-38059D57AB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72D95-2ECF-4B38-9E35-0DA719F1E2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87EFE-E2B8-4EA0-A72E-A5500E0D04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CA0C92-A39F-40AC-B32B-F2985D3E13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FE7B-7AC8-416D-BC63-F9C49E2F30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FC2CC4-6EAC-41B7-AC58-3C46337309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3F0B43-001F-47DF-A8AE-ABF9B67A78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95129D-DAD6-42E4-BD97-A5AC901728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F43F8B-EC2F-4881-A27E-08D4FCDE55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42210A-3394-4957-961F-CEEB562850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FCA6AC-09BB-46B5-8267-8A01324E4D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41000"/>
            <a:lum/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44C829E-DAB8-40CA-ACFE-D15330376F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260350"/>
            <a:ext cx="8280400" cy="3340100"/>
          </a:xfrm>
          <a:noFill/>
        </p:spPr>
        <p:txBody>
          <a:bodyPr/>
          <a:lstStyle/>
          <a:p>
            <a:pPr eaLnBrk="1" hangingPunct="1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Урок </a:t>
            </a:r>
            <a:r>
              <a:rPr lang="ru-RU" b="1" dirty="0" smtClean="0"/>
              <a:t>в соответствии с ФГОС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41888"/>
            <a:ext cx="7377113" cy="6969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chemeClr val="accent2"/>
                </a:solidFill>
              </a:rPr>
              <a:t>»</a:t>
            </a:r>
          </a:p>
          <a:p>
            <a:pPr eaLnBrk="1" hangingPunct="1">
              <a:lnSpc>
                <a:spcPct val="90000"/>
              </a:lnSpc>
            </a:pPr>
            <a:endParaRPr lang="ru-RU" sz="200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chemeClr val="bg1"/>
                </a:solidFill>
                <a:latin typeface="Calibri" pitchFamily="32" charset="0"/>
                <a:ea typeface="Lucida Sans Unicode" pitchFamily="34" charset="0"/>
                <a:cs typeface="Lucida Sans Unicode" pitchFamily="34" charset="0"/>
              </a:rPr>
              <a:t>Аспектный анализ учебного занятия</a:t>
            </a:r>
            <a:br>
              <a:rPr lang="ru-RU" sz="2800" b="1">
                <a:solidFill>
                  <a:schemeClr val="bg1"/>
                </a:solidFill>
                <a:latin typeface="Calibri" pitchFamily="32" charset="0"/>
                <a:ea typeface="Lucida Sans Unicode" pitchFamily="34" charset="0"/>
                <a:cs typeface="Lucida Sans Unicode" pitchFamily="34" charset="0"/>
              </a:rPr>
            </a:br>
            <a:r>
              <a:rPr lang="ru-RU" sz="2800" b="1">
                <a:solidFill>
                  <a:schemeClr val="bg1"/>
                </a:solidFill>
                <a:latin typeface="Calibri" pitchFamily="32" charset="0"/>
                <a:ea typeface="Lucida Sans Unicode" pitchFamily="34" charset="0"/>
                <a:cs typeface="Lucida Sans Unicode" pitchFamily="34" charset="0"/>
              </a:rPr>
              <a:t>(системы учебных занятий)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9725" indent="-339725" defTabSz="449263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800" dirty="0">
                <a:latin typeface="Calibri" pitchFamily="32" charset="0"/>
                <a:ea typeface="Lucida Sans Unicode" pitchFamily="34" charset="0"/>
                <a:cs typeface="Lucida Sans Unicode" pitchFamily="34" charset="0"/>
              </a:rPr>
              <a:t>Аспектный анализ (самоанализ) урока (системы уроков) это </a:t>
            </a:r>
            <a:r>
              <a:rPr lang="ru-RU" sz="2800" b="1" dirty="0">
                <a:solidFill>
                  <a:srgbClr val="FF0000"/>
                </a:solidFill>
                <a:latin typeface="Calibri" pitchFamily="32" charset="0"/>
                <a:ea typeface="Lucida Sans Unicode" pitchFamily="34" charset="0"/>
                <a:cs typeface="Lucida Sans Unicode" pitchFamily="34" charset="0"/>
              </a:rPr>
              <a:t>детальное и всестороннее рассмотрение его как единого целого под определенным углом зрения (аспектом).</a:t>
            </a:r>
            <a:r>
              <a:rPr lang="ru-RU" sz="2800" dirty="0">
                <a:solidFill>
                  <a:schemeClr val="accent2"/>
                </a:solidFill>
                <a:latin typeface="Calibri" pitchFamily="32" charset="0"/>
                <a:ea typeface="Lucida Sans Unicode" pitchFamily="34" charset="0"/>
                <a:cs typeface="Lucida Sans Unicode" pitchFamily="34" charset="0"/>
              </a:rPr>
              <a:t> </a:t>
            </a:r>
            <a:r>
              <a:rPr lang="ru-RU" sz="2800" dirty="0">
                <a:latin typeface="Calibri" pitchFamily="32" charset="0"/>
                <a:ea typeface="Lucida Sans Unicode" pitchFamily="34" charset="0"/>
                <a:cs typeface="Lucida Sans Unicode" pitchFamily="34" charset="0"/>
              </a:rPr>
              <a:t>Выбор аспектов зависит как от аналитической потребности, так и от возникшей практической необходимости </a:t>
            </a:r>
          </a:p>
          <a:p>
            <a:pPr marL="339725" indent="-339725" defTabSz="449263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800" dirty="0">
                <a:latin typeface="Calibri" pitchFamily="32" charset="0"/>
                <a:ea typeface="Lucida Sans Unicode" pitchFamily="34" charset="0"/>
                <a:cs typeface="Lucida Sans Unicode" pitchFamily="34" charset="0"/>
              </a:rPr>
              <a:t>Например: методы формирования  </a:t>
            </a:r>
            <a:r>
              <a:rPr lang="ru-RU" sz="2800" b="1" dirty="0">
                <a:solidFill>
                  <a:srgbClr val="FF0000"/>
                </a:solidFill>
                <a:latin typeface="Calibri" pitchFamily="32" charset="0"/>
                <a:ea typeface="Lucida Sans Unicode" pitchFamily="34" charset="0"/>
                <a:cs typeface="Lucida Sans Unicode" pitchFamily="34" charset="0"/>
              </a:rPr>
              <a:t>УУД</a:t>
            </a:r>
            <a:r>
              <a:rPr lang="ru-RU" sz="2800" dirty="0">
                <a:solidFill>
                  <a:schemeClr val="accent2"/>
                </a:solidFill>
                <a:latin typeface="Calibri" pitchFamily="32" charset="0"/>
                <a:ea typeface="Lucida Sans Unicode" pitchFamily="34" charset="0"/>
                <a:cs typeface="Lucida Sans Unicode" pitchFamily="34" charset="0"/>
              </a:rPr>
              <a:t>; </a:t>
            </a:r>
            <a:endParaRPr lang="ru-RU" sz="2400" dirty="0">
              <a:solidFill>
                <a:schemeClr val="accent2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Анализ урока в соответствии с ФГОС НОО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Цель посещения (аспект):</a:t>
            </a:r>
            <a:r>
              <a:rPr lang="ru-RU" b="1" dirty="0" smtClean="0"/>
              <a:t> </a:t>
            </a:r>
            <a:r>
              <a:rPr lang="ru-RU" dirty="0" smtClean="0"/>
              <a:t> </a:t>
            </a:r>
            <a:endParaRPr lang="ru-RU" b="1" dirty="0" smtClean="0"/>
          </a:p>
          <a:p>
            <a:pPr eaLnBrk="1" hangingPunct="1"/>
            <a:r>
              <a:rPr lang="ru-RU" b="1" dirty="0" smtClean="0"/>
              <a:t>Дата: </a:t>
            </a:r>
          </a:p>
          <a:p>
            <a:pPr eaLnBrk="1" hangingPunct="1"/>
            <a:r>
              <a:rPr lang="ru-RU" b="1" dirty="0" smtClean="0"/>
              <a:t>Класс, учитель:  </a:t>
            </a:r>
          </a:p>
          <a:p>
            <a:pPr eaLnBrk="1" hangingPunct="1"/>
            <a:r>
              <a:rPr lang="ru-RU" b="1" dirty="0" smtClean="0"/>
              <a:t>Количество учащихся в классе: </a:t>
            </a:r>
          </a:p>
          <a:p>
            <a:pPr eaLnBrk="1" hangingPunct="1"/>
            <a:r>
              <a:rPr lang="ru-RU" b="1" dirty="0" smtClean="0"/>
              <a:t>Присутствовали на уроке: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Ведущие аспекты анализа урока</a:t>
            </a:r>
            <a:r>
              <a:rPr lang="ru-RU" sz="4000" smtClean="0"/>
              <a:t> </a:t>
            </a:r>
          </a:p>
        </p:txBody>
      </p:sp>
      <p:graphicFrame>
        <p:nvGraphicFramePr>
          <p:cNvPr id="20504" name="Group 24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983163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5082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Ведущие аспекты анализа урока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Содержание наблюдения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16765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Дидактическая задача урока (краткий оценочный анализ) </a:t>
                      </a: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1.Соответствие дидактической задачи урока отобранному содержанию.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2.Результативность решения дидактической задачи 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8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Содержание урока </a:t>
                      </a: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Соответствие основного содержания урока содержанию программы и учебника 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713788" cy="1008062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Ведущие аспекты анализа урока</a:t>
            </a:r>
            <a:r>
              <a:rPr lang="ru-RU" sz="4000" smtClean="0"/>
              <a:t> </a:t>
            </a:r>
          </a:p>
        </p:txBody>
      </p:sp>
      <p:graphicFrame>
        <p:nvGraphicFramePr>
          <p:cNvPr id="22552" name="Group 24"/>
          <p:cNvGraphicFramePr>
            <a:graphicFrameLocks noGrp="1"/>
          </p:cNvGraphicFramePr>
          <p:nvPr>
            <p:ph type="tbl" idx="1"/>
          </p:nvPr>
        </p:nvGraphicFramePr>
        <p:xfrm>
          <a:off x="179388" y="1412875"/>
          <a:ext cx="8713787" cy="5292726"/>
        </p:xfrm>
        <a:graphic>
          <a:graphicData uri="http://schemas.openxmlformats.org/drawingml/2006/table">
            <a:tbl>
              <a:tblPr/>
              <a:tblGrid>
                <a:gridCol w="4267200"/>
                <a:gridCol w="4446587"/>
              </a:tblGrid>
              <a:tr h="1074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Ведущие аспекты анализа урока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Содержание наблюдения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041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Методы обучения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Соответствие приемов обучения и учения (методов обучения) решению триединой образовательной цели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Формы обучения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Соответствие форм обучения (фронтальная, групповая, индивидуальная, коллективная) решению основной дидактической задачи урока.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Целесообразность использования предложенных заданий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713788" cy="1008062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Ведущие аспекты анализа урока</a:t>
            </a:r>
            <a:r>
              <a:rPr lang="ru-RU" sz="4000" smtClean="0"/>
              <a:t> </a:t>
            </a:r>
          </a:p>
        </p:txBody>
      </p:sp>
      <p:graphicFrame>
        <p:nvGraphicFramePr>
          <p:cNvPr id="23570" name="Group 18"/>
          <p:cNvGraphicFramePr>
            <a:graphicFrameLocks noGrp="1"/>
          </p:cNvGraphicFramePr>
          <p:nvPr>
            <p:ph type="tbl" idx="1"/>
          </p:nvPr>
        </p:nvGraphicFramePr>
        <p:xfrm>
          <a:off x="179388" y="1412875"/>
          <a:ext cx="8713787" cy="5292726"/>
        </p:xfrm>
        <a:graphic>
          <a:graphicData uri="http://schemas.openxmlformats.org/drawingml/2006/table">
            <a:tbl>
              <a:tblPr/>
              <a:tblGrid>
                <a:gridCol w="4267200"/>
                <a:gridCol w="4446587"/>
              </a:tblGrid>
              <a:tr h="1074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Ведущие аспекты анализа урока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Содержание наблюдения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041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Результативность урока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Достижение цели и решение основной дидактической задачи урока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Практическая направленность урока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Практическая направленность вопросов, упражнений и задач, предлагаемых для выполнения школьникам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713788" cy="1008062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Ведущие аспекты анализа урока</a:t>
            </a:r>
            <a:r>
              <a:rPr lang="ru-RU" sz="4000" smtClean="0"/>
              <a:t> </a:t>
            </a:r>
          </a:p>
        </p:txBody>
      </p:sp>
      <p:graphicFrame>
        <p:nvGraphicFramePr>
          <p:cNvPr id="24598" name="Group 22"/>
          <p:cNvGraphicFramePr>
            <a:graphicFrameLocks noGrp="1"/>
          </p:cNvGraphicFramePr>
          <p:nvPr>
            <p:ph type="tbl" idx="1"/>
          </p:nvPr>
        </p:nvGraphicFramePr>
        <p:xfrm>
          <a:off x="179388" y="1412875"/>
          <a:ext cx="8785225" cy="5184775"/>
        </p:xfrm>
        <a:graphic>
          <a:graphicData uri="http://schemas.openxmlformats.org/drawingml/2006/table">
            <a:tbl>
              <a:tblPr/>
              <a:tblGrid>
                <a:gridCol w="4302125"/>
                <a:gridCol w="4483100"/>
              </a:tblGrid>
              <a:tr h="1562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Ведущие аспекты анализа урока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Содержание наблюдения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622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Самостоятельная работа школьников как форма организации учебной деятельности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1.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Уровень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самостоятельности школьников при решении дидактической задачи урока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2.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Характер самостоятельной учебной деятельности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(репродуктивный, творческий)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3. Взаимопомощь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713788" cy="1008062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Ведущие аспекты анализа урока</a:t>
            </a:r>
            <a:r>
              <a:rPr lang="ru-RU" sz="4000" smtClean="0"/>
              <a:t> </a:t>
            </a:r>
          </a:p>
        </p:txBody>
      </p:sp>
      <p:graphicFrame>
        <p:nvGraphicFramePr>
          <p:cNvPr id="25617" name="Group 17"/>
          <p:cNvGraphicFramePr>
            <a:graphicFrameLocks noGrp="1"/>
          </p:cNvGraphicFramePr>
          <p:nvPr>
            <p:ph type="tbl" idx="1"/>
          </p:nvPr>
        </p:nvGraphicFramePr>
        <p:xfrm>
          <a:off x="179388" y="1412875"/>
          <a:ext cx="8785225" cy="5184775"/>
        </p:xfrm>
        <a:graphic>
          <a:graphicData uri="http://schemas.openxmlformats.org/drawingml/2006/table">
            <a:tbl>
              <a:tblPr/>
              <a:tblGrid>
                <a:gridCol w="4302125"/>
                <a:gridCol w="4483100"/>
              </a:tblGrid>
              <a:tr h="1562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Ведущие аспекты анализа урока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Содержание наблюдения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622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Формирование универсальных учебных действий на каждом этапе урока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(личностные, регулятивные, познавательные, коммуникативные)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1. Соответствие содержания заданий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2. Организация деятельности учащихся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3. Виды УУД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713788" cy="1008062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Ведущие аспекты анализа урока</a:t>
            </a:r>
            <a:r>
              <a:rPr lang="ru-RU" sz="4000" smtClean="0"/>
              <a:t> </a:t>
            </a:r>
          </a:p>
        </p:txBody>
      </p:sp>
      <p:graphicFrame>
        <p:nvGraphicFramePr>
          <p:cNvPr id="26643" name="Group 19"/>
          <p:cNvGraphicFramePr>
            <a:graphicFrameLocks noGrp="1"/>
          </p:cNvGraphicFramePr>
          <p:nvPr>
            <p:ph type="tbl" idx="1"/>
          </p:nvPr>
        </p:nvGraphicFramePr>
        <p:xfrm>
          <a:off x="179388" y="1412875"/>
          <a:ext cx="8713787" cy="5311776"/>
        </p:xfrm>
        <a:graphic>
          <a:graphicData uri="http://schemas.openxmlformats.org/drawingml/2006/table">
            <a:tbl>
              <a:tblPr/>
              <a:tblGrid>
                <a:gridCol w="4267200"/>
                <a:gridCol w="4446587"/>
              </a:tblGrid>
              <a:tr h="10208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Ведущие аспекты анализа урока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Содержание наблюдения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2253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Формирование </a:t>
                      </a:r>
                      <a:r>
                        <a:rPr kumimoji="0" 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ИКТ-компетентности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Применение ИКТ на уроке, уровень </a:t>
                      </a:r>
                      <a:r>
                        <a:rPr kumimoji="0" 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сформированности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ИКТ компетентности учащихся 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55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Структура урока 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Соответствие структуры урока основной дидактической задаче 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713788" cy="1008062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Ведущие аспекты анализа урока</a:t>
            </a:r>
            <a:r>
              <a:rPr lang="ru-RU" sz="4000" smtClean="0"/>
              <a:t> </a:t>
            </a:r>
          </a:p>
        </p:txBody>
      </p:sp>
      <p:graphicFrame>
        <p:nvGraphicFramePr>
          <p:cNvPr id="27666" name="Group 18"/>
          <p:cNvGraphicFramePr>
            <a:graphicFrameLocks noGrp="1"/>
          </p:cNvGraphicFramePr>
          <p:nvPr>
            <p:ph type="tbl" idx="1"/>
          </p:nvPr>
        </p:nvGraphicFramePr>
        <p:xfrm>
          <a:off x="179388" y="1412875"/>
          <a:ext cx="8713787" cy="5287963"/>
        </p:xfrm>
        <a:graphic>
          <a:graphicData uri="http://schemas.openxmlformats.org/drawingml/2006/table">
            <a:tbl>
              <a:tblPr/>
              <a:tblGrid>
                <a:gridCol w="4267200"/>
                <a:gridCol w="4446587"/>
              </a:tblGrid>
              <a:tr h="10208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Ведущие аспекты анализа урока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Содержание наблюдения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0417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Педагогический стиль 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Соблюдение норм педагогической этики 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53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Гигиенические требования 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Температурный режим, проветривание класса, чередование видов деятельности, динамические паузы 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865187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Тип урока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125538"/>
            <a:ext cx="8642350" cy="5543550"/>
          </a:xfrm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Урок первичного предъявления новых знаний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 Урок формирования первоначальных предметных умений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Урок применения предметных умений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Урок обобщения и систематизации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Урок повторения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Контрольный урок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Коррекционный урок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Комбинированный урок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Учебная экскурсия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Урок решения практических, проектных задач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241925"/>
          </a:xfrm>
          <a:noFill/>
        </p:spPr>
        <p:txBody>
          <a:bodyPr/>
          <a:lstStyle/>
          <a:p>
            <a:pPr eaLnBrk="1" hangingPunct="1"/>
            <a:r>
              <a:rPr lang="ru-RU" sz="4000" b="1" dirty="0" smtClean="0"/>
              <a:t>Каждый урок должен быть для наставника задачей, которую он должен выполнять, обдумывая это заранее: на каждом уроке он должен чего-нибудь достигнуть, сделать шаг дальше и заставить весь класс сделать этот шаг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734050"/>
            <a:ext cx="8229600" cy="392113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chemeClr val="accent2"/>
                </a:solidFill>
              </a:rPr>
              <a:t>К. Д. Ушинский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Урок первичного предъявления новых знаний</a:t>
            </a:r>
          </a:p>
        </p:txBody>
      </p:sp>
      <p:graphicFrame>
        <p:nvGraphicFramePr>
          <p:cNvPr id="30749" name="Group 29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48627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181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Целевое назначение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Результативность обучения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305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Первичное усвоение новых предметных знаний, умений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Воспроизведение своими словами правил, понятий, алгоритмов, выполнение действий по образцу, алгоритму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chemeClr val="bg1"/>
                </a:solidFill>
              </a:rPr>
              <a:t>Урок формирования первоначальных предметных умений</a:t>
            </a:r>
          </a:p>
        </p:txBody>
      </p:sp>
      <p:graphicFrame>
        <p:nvGraphicFramePr>
          <p:cNvPr id="33806" name="Group 14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5113338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1811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Целевое назначение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Результативность обучения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9321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Применение усваиваемых знаний или способов учебных действий в условиях решения учебных задач (заданий) </a:t>
                      </a: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Правильное воспроизведение образцов выполнения заданий, безошибочное применение алгоритмов и правил при решении учебных задач 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Урок применения предметных умений</a:t>
            </a:r>
          </a:p>
        </p:txBody>
      </p:sp>
      <p:graphicFrame>
        <p:nvGraphicFramePr>
          <p:cNvPr id="34831" name="Group 15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68630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181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Целевое назначение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Результативность обучения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305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Применение предметных умений в условиях решения учебных задач повышенной сложности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Самостоятельное решение задач (выполнение упражнений) повышенной сложности отдельными учениками или коллективом класса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Урок обобщения и систематизации</a:t>
            </a:r>
          </a:p>
        </p:txBody>
      </p:sp>
      <p:graphicFrame>
        <p:nvGraphicFramePr>
          <p:cNvPr id="35854" name="Group 14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48627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181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Целевое назначение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Результативность обучения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305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Систематизация предметных умений, универсальных действий (решение предметных задач)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Умение сформулировать обобщенный вывод, уровень </a:t>
                      </a:r>
                      <a:r>
                        <a:rPr kumimoji="0" 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сформированности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УУД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Урок повторения</a:t>
            </a:r>
          </a:p>
        </p:txBody>
      </p:sp>
      <p:graphicFrame>
        <p:nvGraphicFramePr>
          <p:cNvPr id="36879" name="Group 15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62597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1812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Целевое назначение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Результативность обучения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444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Закрепление предметных умений, формирование УУД 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Безошибочное выполнение упражнений, решение задач отдельными учениками, коллективом класса; безошибочные устные ответы; умение находить и исправлять ошибки, оказывать взаимопомощь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Контрольный урок</a:t>
            </a:r>
          </a:p>
        </p:txBody>
      </p:sp>
      <p:graphicFrame>
        <p:nvGraphicFramePr>
          <p:cNvPr id="37902" name="Group 14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48627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181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Целевое назначение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Результативность обучения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305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Проверка предметных умений решать практические задачи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Результаты контрольной или самостоятельной работы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Коррекционный урок</a:t>
            </a:r>
            <a:br>
              <a:rPr lang="ru-RU" sz="4000" b="1" smtClean="0">
                <a:solidFill>
                  <a:schemeClr val="bg1"/>
                </a:solidFill>
              </a:rPr>
            </a:br>
            <a:endParaRPr lang="ru-RU" sz="4000" b="1" smtClean="0">
              <a:solidFill>
                <a:schemeClr val="bg1"/>
              </a:solidFill>
            </a:endParaRPr>
          </a:p>
        </p:txBody>
      </p:sp>
      <p:graphicFrame>
        <p:nvGraphicFramePr>
          <p:cNvPr id="38915" name="Group 3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48627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181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Целевое назначение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Результативность обучения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305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Индивидуальная работа над допущенными ошибками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Самостоятельное нахождение и исправление ошибок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Комбинированный урок</a:t>
            </a:r>
            <a:br>
              <a:rPr lang="ru-RU" sz="4000" b="1" smtClean="0">
                <a:solidFill>
                  <a:schemeClr val="bg1"/>
                </a:solidFill>
              </a:rPr>
            </a:br>
            <a:endParaRPr lang="ru-RU" sz="4000" b="1" smtClean="0">
              <a:solidFill>
                <a:schemeClr val="bg1"/>
              </a:solidFill>
            </a:endParaRPr>
          </a:p>
        </p:txBody>
      </p:sp>
      <p:graphicFrame>
        <p:nvGraphicFramePr>
          <p:cNvPr id="39939" name="Group 3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48627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181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Целевое назначение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Результативность обучения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305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Решение задач, которые невозможно выполнить в рамках одного урока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Решение поставленных дидактических задач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Учебная экскурсия </a:t>
            </a:r>
            <a:br>
              <a:rPr lang="ru-RU" sz="4000" b="1" smtClean="0">
                <a:solidFill>
                  <a:schemeClr val="bg1"/>
                </a:solidFill>
              </a:rPr>
            </a:br>
            <a:endParaRPr lang="ru-RU" sz="4000" b="1" smtClean="0">
              <a:solidFill>
                <a:schemeClr val="bg1"/>
              </a:solidFill>
            </a:endParaRPr>
          </a:p>
        </p:txBody>
      </p:sp>
      <p:graphicFrame>
        <p:nvGraphicFramePr>
          <p:cNvPr id="40975" name="Group 15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5113338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1811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Целевое назначение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Результативность обучения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9321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Непосредственное изучение явлений окружающего мира </a:t>
                      </a: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Овладение и применение предметных знаний и умений при изучении явлений окружающего мира в реальных жизненных ситуациях; творческое оформление отчетов 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Урок решения практических, проектных задач</a:t>
            </a:r>
          </a:p>
        </p:txBody>
      </p:sp>
      <p:graphicFrame>
        <p:nvGraphicFramePr>
          <p:cNvPr id="41998" name="Group 14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48627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181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Целевое назначение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Результативность обучения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305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Практическая направленность изучения теоретических положений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Использование средств учебного курса в целях изучения окружающего мира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276475"/>
            <a:ext cx="8642350" cy="4581525"/>
          </a:xfrm>
          <a:noFill/>
          <a:effectLst>
            <a:outerShdw dist="107763" dir="13500000" algn="ctr" rotWithShape="0">
              <a:srgbClr val="FF0000">
                <a:alpha val="50000"/>
              </a:srgbClr>
            </a:outerShdw>
          </a:effectLst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spcBef>
                <a:spcPct val="0"/>
              </a:spcBef>
              <a:buClr>
                <a:srgbClr val="FFFFFF"/>
              </a:buClr>
              <a:buFontTx/>
              <a:buNone/>
            </a:pPr>
            <a:r>
              <a:rPr lang="ru-RU" b="1" dirty="0" smtClean="0">
                <a:solidFill>
                  <a:srgbClr val="FFFFFF"/>
                </a:solidFill>
              </a:rPr>
              <a:t>     </a:t>
            </a:r>
            <a:r>
              <a:rPr lang="ru-RU" sz="2800" b="1" u="sng" dirty="0" smtClean="0">
                <a:latin typeface="+mj-lt"/>
              </a:rPr>
              <a:t>Основная педагогическая задача</a:t>
            </a:r>
            <a:r>
              <a:rPr lang="ru-RU" sz="2800" b="1" dirty="0" smtClean="0">
                <a:latin typeface="+mj-lt"/>
              </a:rPr>
              <a:t>:</a:t>
            </a:r>
          </a:p>
          <a:p>
            <a:pPr marL="609600" indent="-609600" algn="ctr" eaLnBrk="1" hangingPunct="1">
              <a:lnSpc>
                <a:spcPct val="90000"/>
              </a:lnSpc>
              <a:spcBef>
                <a:spcPct val="0"/>
              </a:spcBef>
              <a:buClr>
                <a:srgbClr val="FFFFFF"/>
              </a:buClr>
              <a:buFontTx/>
              <a:buNone/>
            </a:pPr>
            <a:r>
              <a:rPr lang="ru-RU" sz="2800" b="1" i="1" dirty="0" smtClean="0">
                <a:latin typeface="+mj-lt"/>
              </a:rPr>
              <a:t>организация условий, инициирующих детское действие</a:t>
            </a:r>
          </a:p>
          <a:p>
            <a:pPr marL="609600" indent="-609600" algn="ctr" eaLnBrk="1" hangingPunct="1">
              <a:lnSpc>
                <a:spcPct val="90000"/>
              </a:lnSpc>
              <a:spcBef>
                <a:spcPct val="0"/>
              </a:spcBef>
              <a:buClr>
                <a:srgbClr val="FFFFFF"/>
              </a:buClr>
              <a:buFontTx/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marL="609600" indent="-609600" algn="ctr" eaLnBrk="1" hangingPunct="1">
              <a:lnSpc>
                <a:spcPct val="90000"/>
              </a:lnSpc>
              <a:spcBef>
                <a:spcPct val="0"/>
              </a:spcBef>
              <a:buClr>
                <a:srgbClr val="FFFFFF"/>
              </a:buClr>
            </a:pPr>
            <a:endParaRPr lang="ru-RU" sz="2800" b="1" dirty="0" smtClean="0">
              <a:solidFill>
                <a:srgbClr val="FF0000"/>
              </a:solidFill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50825" y="0"/>
            <a:ext cx="8604250" cy="75723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r>
              <a:rPr lang="ru-RU"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Системно-деятельностный подход</a:t>
            </a:r>
          </a:p>
        </p:txBody>
      </p:sp>
      <p:sp>
        <p:nvSpPr>
          <p:cNvPr id="28676" name="Oval 5"/>
          <p:cNvSpPr>
            <a:spLocks noChangeArrowheads="1"/>
          </p:cNvSpPr>
          <p:nvPr/>
        </p:nvSpPr>
        <p:spPr bwMode="auto">
          <a:xfrm>
            <a:off x="250825" y="3905250"/>
            <a:ext cx="2879725" cy="2952750"/>
          </a:xfrm>
          <a:prstGeom prst="ellipse">
            <a:avLst/>
          </a:prstGeom>
          <a:solidFill>
            <a:srgbClr val="FFFF00"/>
          </a:solidFill>
          <a:ln w="14351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000" b="1" i="1" dirty="0">
                <a:latin typeface="Tahoma" pitchFamily="34" charset="0"/>
              </a:rPr>
              <a:t>Чему учить?</a:t>
            </a:r>
          </a:p>
          <a:p>
            <a:pPr algn="ctr">
              <a:defRPr/>
            </a:pPr>
            <a:endParaRPr lang="ru-RU" sz="2000" b="1" i="1" dirty="0">
              <a:latin typeface="Tahoma" pitchFamily="34" charset="0"/>
            </a:endParaRPr>
          </a:p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обновление</a:t>
            </a:r>
          </a:p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содержания</a:t>
            </a:r>
          </a:p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образования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</a:p>
          <a:p>
            <a:pPr algn="ctr">
              <a:defRPr/>
            </a:pPr>
            <a:endParaRPr lang="ru-RU" sz="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4101" name="Oval 6"/>
          <p:cNvSpPr>
            <a:spLocks noChangeArrowheads="1"/>
          </p:cNvSpPr>
          <p:nvPr/>
        </p:nvSpPr>
        <p:spPr bwMode="auto">
          <a:xfrm>
            <a:off x="6011863" y="3832225"/>
            <a:ext cx="2879725" cy="3025775"/>
          </a:xfrm>
          <a:prstGeom prst="ellipse">
            <a:avLst/>
          </a:prstGeom>
          <a:solidFill>
            <a:srgbClr val="CC99FF"/>
          </a:solidFill>
          <a:ln w="14351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003300"/>
                </a:solidFill>
                <a:latin typeface="Tahoma" pitchFamily="34" charset="0"/>
              </a:rPr>
              <a:t>Как учить?</a:t>
            </a:r>
          </a:p>
          <a:p>
            <a:pPr algn="ctr"/>
            <a:endParaRPr lang="ru-RU" sz="1000" b="1" i="1">
              <a:solidFill>
                <a:srgbClr val="003300"/>
              </a:solidFill>
              <a:latin typeface="Tahoma" pitchFamily="34" charset="0"/>
            </a:endParaRPr>
          </a:p>
          <a:p>
            <a:pPr algn="ctr"/>
            <a:r>
              <a:rPr lang="ru-RU" b="1">
                <a:solidFill>
                  <a:srgbClr val="003300"/>
                </a:solidFill>
                <a:latin typeface="Tahoma" pitchFamily="34" charset="0"/>
              </a:rPr>
              <a:t>Обновление</a:t>
            </a:r>
          </a:p>
          <a:p>
            <a:pPr algn="ctr"/>
            <a:r>
              <a:rPr lang="ru-RU" b="1">
                <a:solidFill>
                  <a:srgbClr val="003300"/>
                </a:solidFill>
                <a:latin typeface="Tahoma" pitchFamily="34" charset="0"/>
              </a:rPr>
              <a:t>технологий </a:t>
            </a:r>
          </a:p>
          <a:p>
            <a:pPr algn="ctr"/>
            <a:r>
              <a:rPr lang="ru-RU" b="1">
                <a:solidFill>
                  <a:srgbClr val="003300"/>
                </a:solidFill>
                <a:latin typeface="Tahoma" pitchFamily="34" charset="0"/>
              </a:rPr>
              <a:t>образования</a:t>
            </a:r>
          </a:p>
        </p:txBody>
      </p:sp>
      <p:sp>
        <p:nvSpPr>
          <p:cNvPr id="28678" name="Oval 5"/>
          <p:cNvSpPr>
            <a:spLocks noChangeArrowheads="1"/>
          </p:cNvSpPr>
          <p:nvPr/>
        </p:nvSpPr>
        <p:spPr bwMode="auto">
          <a:xfrm>
            <a:off x="3132138" y="3429000"/>
            <a:ext cx="2879725" cy="3167063"/>
          </a:xfrm>
          <a:prstGeom prst="ellipse">
            <a:avLst/>
          </a:prstGeom>
          <a:solidFill>
            <a:srgbClr val="CCFFCC"/>
          </a:solidFill>
          <a:ln w="14351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400" b="1" i="1" dirty="0">
                <a:latin typeface="Tahoma" pitchFamily="34" charset="0"/>
              </a:rPr>
              <a:t>Ради чего учить?</a:t>
            </a:r>
          </a:p>
          <a:p>
            <a:pPr algn="ctr">
              <a:defRPr/>
            </a:pPr>
            <a:endParaRPr lang="ru-RU" b="1" i="1" dirty="0">
              <a:latin typeface="Tahoma" pitchFamily="34" charset="0"/>
            </a:endParaRPr>
          </a:p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Ценности </a:t>
            </a:r>
          </a:p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образования</a:t>
            </a:r>
          </a:p>
          <a:p>
            <a:pPr algn="ctr">
              <a:defRPr/>
            </a:pPr>
            <a:endParaRPr lang="ru-RU" sz="800" b="1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28679" name="Oval 7"/>
          <p:cNvSpPr>
            <a:spLocks noChangeArrowheads="1"/>
          </p:cNvSpPr>
          <p:nvPr/>
        </p:nvSpPr>
        <p:spPr bwMode="auto">
          <a:xfrm>
            <a:off x="323850" y="981075"/>
            <a:ext cx="8820150" cy="914400"/>
          </a:xfrm>
          <a:prstGeom prst="ellipse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shape">
              <a:fillToRect l="50000" t="50000" r="50000" b="50000"/>
            </a:path>
          </a:gra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kumimoji="1" lang="ru-RU" sz="24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Courier New" pitchFamily="49" charset="0"/>
              </a:rPr>
              <a:t> </a:t>
            </a:r>
            <a:r>
              <a:rPr kumimoji="1" lang="ru-RU" sz="24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Courier New" pitchFamily="49" charset="0"/>
              </a:rPr>
              <a:t>развитие личности учащегося на основе освоения </a:t>
            </a:r>
          </a:p>
          <a:p>
            <a:pPr algn="ctr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kumimoji="1" lang="ru-RU" sz="24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Courier New" pitchFamily="49" charset="0"/>
              </a:rPr>
              <a:t>универсальных способов деятельности.</a:t>
            </a:r>
            <a:r>
              <a:rPr kumimoji="1" lang="ru-RU" sz="2400" dirty="0">
                <a:latin typeface="+mn-lt"/>
                <a:cs typeface="Courier New" pitchFamily="49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Дидактическая задача урока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/>
          <a:lstStyle/>
          <a:p>
            <a:pPr eaLnBrk="1" hangingPunct="1">
              <a:buFontTx/>
              <a:buNone/>
            </a:pPr>
            <a:r>
              <a:rPr lang="ru-RU" b="1" dirty="0" smtClean="0"/>
              <a:t>Характеризует конечный результат урока, т.е., что и в какой степени должно измениться, совершенствоваться в области знаний и умений у учащихся.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81075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Дидактическая задача урока</a:t>
            </a:r>
          </a:p>
        </p:txBody>
      </p:sp>
      <p:graphicFrame>
        <p:nvGraphicFramePr>
          <p:cNvPr id="49167" name="Group 15"/>
          <p:cNvGraphicFramePr>
            <a:graphicFrameLocks noGrp="1"/>
          </p:cNvGraphicFramePr>
          <p:nvPr>
            <p:ph type="tbl" idx="1"/>
          </p:nvPr>
        </p:nvGraphicFramePr>
        <p:xfrm>
          <a:off x="250825" y="1196975"/>
          <a:ext cx="8723313" cy="5510213"/>
        </p:xfrm>
        <a:graphic>
          <a:graphicData uri="http://schemas.openxmlformats.org/drawingml/2006/table">
            <a:tbl>
              <a:tblPr/>
              <a:tblGrid>
                <a:gridCol w="4303713"/>
                <a:gridCol w="4419600"/>
              </a:tblGrid>
              <a:tr h="17984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Основные дидактические (обучающие) задачи урока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Содержание наблюдения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117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Формирование УУД в условиях решения практических задач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Приемы использования средств учебного предмета в целях изучения окружающего мира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81075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Дидактическая задача урока</a:t>
            </a:r>
          </a:p>
        </p:txBody>
      </p:sp>
      <p:graphicFrame>
        <p:nvGraphicFramePr>
          <p:cNvPr id="50179" name="Group 3"/>
          <p:cNvGraphicFramePr>
            <a:graphicFrameLocks noGrp="1"/>
          </p:cNvGraphicFramePr>
          <p:nvPr>
            <p:ph type="tbl" idx="1"/>
          </p:nvPr>
        </p:nvGraphicFramePr>
        <p:xfrm>
          <a:off x="250825" y="1196975"/>
          <a:ext cx="8723313" cy="5510213"/>
        </p:xfrm>
        <a:graphic>
          <a:graphicData uri="http://schemas.openxmlformats.org/drawingml/2006/table">
            <a:tbl>
              <a:tblPr/>
              <a:tblGrid>
                <a:gridCol w="4303713"/>
                <a:gridCol w="4419600"/>
              </a:tblGrid>
              <a:tr h="17984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Основные дидактические (обучающие) задачи урока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Содержание наблюдения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117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Повторение (обобщение или систематизация) </a:t>
                      </a: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1.Объем содержания обобщения и систематизации (отдельные темы, глава, и т.д.)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2.Методы повторения (обобщение, систематизация) 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81075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Дидактическая задача урока</a:t>
            </a:r>
          </a:p>
        </p:txBody>
      </p:sp>
      <p:graphicFrame>
        <p:nvGraphicFramePr>
          <p:cNvPr id="51203" name="Group 3"/>
          <p:cNvGraphicFramePr>
            <a:graphicFrameLocks noGrp="1"/>
          </p:cNvGraphicFramePr>
          <p:nvPr>
            <p:ph type="tbl" idx="1"/>
          </p:nvPr>
        </p:nvGraphicFramePr>
        <p:xfrm>
          <a:off x="250825" y="1196975"/>
          <a:ext cx="8723313" cy="5510213"/>
        </p:xfrm>
        <a:graphic>
          <a:graphicData uri="http://schemas.openxmlformats.org/drawingml/2006/table">
            <a:tbl>
              <a:tblPr/>
              <a:tblGrid>
                <a:gridCol w="4303713"/>
                <a:gridCol w="4419600"/>
              </a:tblGrid>
              <a:tr h="17984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Основные дидактические (обучающие) задачи урока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Содержание наблюдения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117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Контроль за степенью усвоения учебного материала и </a:t>
                      </a:r>
                      <a:r>
                        <a:rPr kumimoji="0" 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сформированностью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предметных, </a:t>
                      </a:r>
                      <a:r>
                        <a:rPr kumimoji="0" 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метапредметных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умений</a:t>
                      </a: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Результаты вы выполнения контрольных работ, в том числе интегрированных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Цели урока: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600200"/>
            <a:ext cx="8713787" cy="4525963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Образовательная</a:t>
            </a:r>
            <a:r>
              <a:rPr lang="ru-RU" dirty="0" smtClean="0">
                <a:solidFill>
                  <a:srgbClr val="FF0000"/>
                </a:solidFill>
              </a:rPr>
              <a:t> - </a:t>
            </a:r>
            <a:r>
              <a:rPr lang="ru-RU" dirty="0" smtClean="0"/>
              <a:t>соотносится с темой и содержанием урока, его дидактической задачей;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Воспитательная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smtClean="0"/>
              <a:t>– формирование личностных УУД, через содержание учебного материала;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Развивающая </a:t>
            </a:r>
            <a:r>
              <a:rPr lang="ru-RU" b="1" dirty="0" smtClean="0"/>
              <a:t>– </a:t>
            </a:r>
            <a:r>
              <a:rPr lang="ru-RU" dirty="0" smtClean="0"/>
              <a:t>развитие познавательных (интеллекта), коммуникативных, регулятивных (воли) УУД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Организационные формы обучения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 anchor="ctr"/>
          <a:lstStyle/>
          <a:p>
            <a:pPr eaLnBrk="1" hangingPunct="1"/>
            <a:r>
              <a:rPr lang="ru-RU" b="1" dirty="0" smtClean="0"/>
              <a:t>Фронтальная форма обучения</a:t>
            </a:r>
          </a:p>
          <a:p>
            <a:pPr eaLnBrk="1" hangingPunct="1"/>
            <a:r>
              <a:rPr lang="ru-RU" b="1" dirty="0" smtClean="0"/>
              <a:t>Групповая (парная) форма обучения; группы сменного состава</a:t>
            </a:r>
          </a:p>
          <a:p>
            <a:pPr eaLnBrk="1" hangingPunct="1"/>
            <a:r>
              <a:rPr lang="ru-RU" b="1" dirty="0" smtClean="0"/>
              <a:t>Индивидуальная форма обучения</a:t>
            </a:r>
          </a:p>
          <a:p>
            <a:pPr eaLnBrk="1" hangingPunct="1"/>
            <a:r>
              <a:rPr lang="ru-RU" b="1" dirty="0" smtClean="0"/>
              <a:t>Коллективная форма организации обучения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Фронтальная форма обучения</a:t>
            </a:r>
          </a:p>
        </p:txBody>
      </p:sp>
      <p:graphicFrame>
        <p:nvGraphicFramePr>
          <p:cNvPr id="54294" name="Group 22"/>
          <p:cNvGraphicFramePr>
            <a:graphicFrameLocks noGrp="1"/>
          </p:cNvGraphicFramePr>
          <p:nvPr>
            <p:ph type="tbl" idx="1"/>
          </p:nvPr>
        </p:nvGraphicFramePr>
        <p:xfrm>
          <a:off x="0" y="1600200"/>
          <a:ext cx="8964613" cy="4541838"/>
        </p:xfrm>
        <a:graphic>
          <a:graphicData uri="http://schemas.openxmlformats.org/drawingml/2006/table">
            <a:tbl>
              <a:tblPr/>
              <a:tblGrid>
                <a:gridCol w="4284663"/>
                <a:gridCol w="4679950"/>
              </a:tblGrid>
              <a:tr h="1036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Приемы обучения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Содержание наблюдения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262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Словесная и наглядная передача учебной информации одновременно всем учащимся, обмен информацией между учителем и детьми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Произвольное внимание учащихся в процессе объяснения учителя, фронтального опроса; корректирующая информация со стороны учителя, правильные ответы детей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713787" cy="114300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Групповая (парная) форма обучения</a:t>
            </a:r>
          </a:p>
        </p:txBody>
      </p:sp>
      <p:graphicFrame>
        <p:nvGraphicFramePr>
          <p:cNvPr id="56335" name="Group 15"/>
          <p:cNvGraphicFramePr>
            <a:graphicFrameLocks noGrp="1"/>
          </p:cNvGraphicFramePr>
          <p:nvPr>
            <p:ph type="tbl" idx="1"/>
          </p:nvPr>
        </p:nvGraphicFramePr>
        <p:xfrm>
          <a:off x="0" y="1600200"/>
          <a:ext cx="8964613" cy="4541838"/>
        </p:xfrm>
        <a:graphic>
          <a:graphicData uri="http://schemas.openxmlformats.org/drawingml/2006/table">
            <a:tbl>
              <a:tblPr/>
              <a:tblGrid>
                <a:gridCol w="4284663"/>
                <a:gridCol w="4679950"/>
              </a:tblGrid>
              <a:tr h="1036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Приемы обучения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Содержание наблюдения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262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Организация парной работы или выполнение дифференцированных заданий группой школьников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Учебное сотрудничество (умение договариваться, распределять работу, оценивать свой вклад в результат общей деятельности); соревнование между группами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bg1"/>
                </a:solidFill>
              </a:rPr>
              <a:t>Индивидуальная форма обучения</a:t>
            </a:r>
          </a:p>
        </p:txBody>
      </p:sp>
      <p:graphicFrame>
        <p:nvGraphicFramePr>
          <p:cNvPr id="57361" name="Group 17"/>
          <p:cNvGraphicFramePr>
            <a:graphicFrameLocks noGrp="1"/>
          </p:cNvGraphicFramePr>
          <p:nvPr>
            <p:ph type="tbl" idx="1"/>
          </p:nvPr>
        </p:nvGraphicFramePr>
        <p:xfrm>
          <a:off x="0" y="1196975"/>
          <a:ext cx="8964613" cy="5095875"/>
        </p:xfrm>
        <a:graphic>
          <a:graphicData uri="http://schemas.openxmlformats.org/drawingml/2006/table">
            <a:tbl>
              <a:tblPr/>
              <a:tblGrid>
                <a:gridCol w="4284663"/>
                <a:gridCol w="4679950"/>
              </a:tblGrid>
              <a:tr h="11637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Приемы обучения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Содержание наблюдения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9321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Работа с учебником, выполнение самостоятельных или контрольных заданий, устный ответ у доски, индивидуальное сообщение новой для класса информации (доклад) 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Степень самостоятельности при работе с учебником, при выполнении самостоятельных работ, при устном сообщении; результативность индивидуальной помощи со стороны учителя или учащихся; опосредованное оказание индивидуальной помощи через источники информации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smtClean="0">
                <a:solidFill>
                  <a:schemeClr val="bg1"/>
                </a:solidFill>
              </a:rPr>
              <a:t/>
            </a:r>
            <a:br>
              <a:rPr lang="ru-RU" sz="3200" b="1" smtClean="0">
                <a:solidFill>
                  <a:schemeClr val="bg1"/>
                </a:solidFill>
              </a:rPr>
            </a:br>
            <a:r>
              <a:rPr lang="ru-RU" sz="3200" b="1" smtClean="0">
                <a:solidFill>
                  <a:schemeClr val="bg1"/>
                </a:solidFill>
              </a:rPr>
              <a:t>Коллективная форма организации обучения</a:t>
            </a:r>
            <a:r>
              <a:rPr lang="ru-RU" sz="4000" b="1" smtClean="0">
                <a:solidFill>
                  <a:schemeClr val="accent2"/>
                </a:solidFill>
              </a:rPr>
              <a:t/>
            </a:r>
            <a:br>
              <a:rPr lang="ru-RU" sz="4000" b="1" smtClean="0">
                <a:solidFill>
                  <a:schemeClr val="accent2"/>
                </a:solidFill>
              </a:rPr>
            </a:br>
            <a:endParaRPr lang="ru-RU" sz="4000" b="1" smtClean="0">
              <a:solidFill>
                <a:schemeClr val="accent2"/>
              </a:solidFill>
            </a:endParaRPr>
          </a:p>
        </p:txBody>
      </p:sp>
      <p:graphicFrame>
        <p:nvGraphicFramePr>
          <p:cNvPr id="58384" name="Group 16"/>
          <p:cNvGraphicFramePr>
            <a:graphicFrameLocks noGrp="1"/>
          </p:cNvGraphicFramePr>
          <p:nvPr>
            <p:ph type="tbl" idx="1"/>
          </p:nvPr>
        </p:nvGraphicFramePr>
        <p:xfrm>
          <a:off x="142844" y="2071678"/>
          <a:ext cx="8785225" cy="3815188"/>
        </p:xfrm>
        <a:graphic>
          <a:graphicData uri="http://schemas.openxmlformats.org/drawingml/2006/table">
            <a:tbl>
              <a:tblPr/>
              <a:tblGrid>
                <a:gridCol w="4105275"/>
                <a:gridCol w="4679950"/>
              </a:tblGrid>
              <a:tr h="11634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Приемы обучения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Содержание наблюдения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6513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Частичная или полная передача организации учебного занятия учащимся класса </a:t>
                      </a:r>
                    </a:p>
                  </a:txBody>
                  <a:tcPr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Создание условий, при которых учащиеся самостоятельно организуют и проводят фрагменты уроков или весь урок 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4000" b="1" u="sng" smtClean="0">
                <a:solidFill>
                  <a:schemeClr val="bg1"/>
                </a:solidFill>
                <a:latin typeface="Tahoma" pitchFamily="34" charset="0"/>
              </a:rPr>
              <a:t>Учебная деятельность</a:t>
            </a:r>
            <a:r>
              <a:rPr lang="ru-RU" sz="4000" b="1" smtClean="0">
                <a:solidFill>
                  <a:schemeClr val="bg1"/>
                </a:solidFill>
                <a:latin typeface="Tahoma" pitchFamily="34" charset="0"/>
              </a:rPr>
              <a:t>-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71600" y="1600200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>
                <a:latin typeface="Tahoma" pitchFamily="34" charset="0"/>
              </a:rPr>
              <a:t>  </a:t>
            </a:r>
            <a:r>
              <a:rPr lang="ru-RU" sz="4000" b="1" u="sng" smtClean="0">
                <a:solidFill>
                  <a:srgbClr val="FF0000"/>
                </a:solidFill>
                <a:latin typeface="Tahoma" pitchFamily="34" charset="0"/>
              </a:rPr>
              <a:t>самостоятельная</a:t>
            </a:r>
            <a:r>
              <a:rPr lang="ru-RU" sz="4000" b="1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ru-RU" sz="4000" b="1" smtClean="0">
                <a:solidFill>
                  <a:schemeClr val="accent2"/>
                </a:solidFill>
                <a:latin typeface="Tahoma" pitchFamily="34" charset="0"/>
              </a:rPr>
              <a:t>деятельность ученика по усвоению знаний, умений и навыков, в которой он </a:t>
            </a:r>
            <a:r>
              <a:rPr lang="ru-RU" sz="4000" b="1" u="sng" smtClean="0">
                <a:solidFill>
                  <a:srgbClr val="FF0000"/>
                </a:solidFill>
                <a:latin typeface="Tahoma" pitchFamily="34" charset="0"/>
              </a:rPr>
              <a:t>изменяется</a:t>
            </a:r>
            <a:r>
              <a:rPr lang="ru-RU" sz="4000" b="1" smtClean="0">
                <a:solidFill>
                  <a:schemeClr val="accent2"/>
                </a:solidFill>
                <a:latin typeface="Tahoma" pitchFamily="34" charset="0"/>
              </a:rPr>
              <a:t> и эти изменения </a:t>
            </a:r>
            <a:r>
              <a:rPr lang="ru-RU" sz="4000" b="1" u="sng" smtClean="0">
                <a:solidFill>
                  <a:srgbClr val="FF0000"/>
                </a:solidFill>
                <a:latin typeface="Tahoma" pitchFamily="34" charset="0"/>
              </a:rPr>
              <a:t>осознает</a:t>
            </a:r>
          </a:p>
        </p:txBody>
      </p:sp>
      <p:pic>
        <p:nvPicPr>
          <p:cNvPr id="5124" name="Picture 4" descr="j039674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/>
          <a:stretch>
            <a:fillRect/>
          </a:stretch>
        </p:blipFill>
        <p:spPr bwMode="auto">
          <a:xfrm>
            <a:off x="6934200" y="4343400"/>
            <a:ext cx="19907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Основные этапы урока</a:t>
            </a:r>
          </a:p>
        </p:txBody>
      </p:sp>
      <p:graphicFrame>
        <p:nvGraphicFramePr>
          <p:cNvPr id="59409" name="Group 17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2263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Основные этапы урока, воспроизводящего целостный учебный процесс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Наблюдаемые приемы обучения и 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262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Организационный момент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Приветствие учителя, подготовка рабочих мест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Основные этапы урока</a:t>
            </a:r>
          </a:p>
        </p:txBody>
      </p:sp>
      <p:graphicFrame>
        <p:nvGraphicFramePr>
          <p:cNvPr id="61460" name="Group 20"/>
          <p:cNvGraphicFramePr>
            <a:graphicFrameLocks noGrp="1"/>
          </p:cNvGraphicFramePr>
          <p:nvPr>
            <p:ph type="tbl" idx="1"/>
          </p:nvPr>
        </p:nvGraphicFramePr>
        <p:xfrm>
          <a:off x="179388" y="1600200"/>
          <a:ext cx="8785225" cy="4915231"/>
        </p:xfrm>
        <a:graphic>
          <a:graphicData uri="http://schemas.openxmlformats.org/drawingml/2006/table">
            <a:tbl>
              <a:tblPr/>
              <a:tblGrid>
                <a:gridCol w="4303712"/>
                <a:gridCol w="4481513"/>
              </a:tblGrid>
              <a:tr h="22634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Основные этапы урока, воспроизводящего целостный учебный процесс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Наблюдаемые приемы обучения и 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6514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Постановка цели урока в начале или в процессе урока 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Формулировка цели учителем или детьми и способы фиксации цели урока. Приемы обучения, демонстрирующие недостаточность имеющихся знаний,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несформированность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УУД, приемы формирования УУД,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ИКТ-компетентности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Основные этапы урока</a:t>
            </a:r>
          </a:p>
        </p:txBody>
      </p:sp>
      <p:graphicFrame>
        <p:nvGraphicFramePr>
          <p:cNvPr id="62480" name="Group 16"/>
          <p:cNvGraphicFramePr>
            <a:graphicFrameLocks noGrp="1"/>
          </p:cNvGraphicFramePr>
          <p:nvPr>
            <p:ph type="tbl" idx="1"/>
          </p:nvPr>
        </p:nvGraphicFramePr>
        <p:xfrm>
          <a:off x="179388" y="1600200"/>
          <a:ext cx="8785225" cy="4976813"/>
        </p:xfrm>
        <a:graphic>
          <a:graphicData uri="http://schemas.openxmlformats.org/drawingml/2006/table">
            <a:tbl>
              <a:tblPr/>
              <a:tblGrid>
                <a:gridCol w="4303712"/>
                <a:gridCol w="4481513"/>
              </a:tblGrid>
              <a:tr h="2263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Основные этапы урока, воспроизводящего целостный учебный процесс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Наблюдаемые приемы обучения и 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7128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Актуализация знаний, УУД в начале урока или в процессе его по мере необходимости 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Приемы повторения системы опорных понятий или ранее усвоенных учебных действий, необходимых и достаточных для восприятия нового материала школьниками.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Приемы формирования УУД,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ИКТ-компетентности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Основные этапы урока</a:t>
            </a:r>
          </a:p>
        </p:txBody>
      </p:sp>
      <p:graphicFrame>
        <p:nvGraphicFramePr>
          <p:cNvPr id="63505" name="Group 17"/>
          <p:cNvGraphicFramePr>
            <a:graphicFrameLocks noGrp="1"/>
          </p:cNvGraphicFramePr>
          <p:nvPr>
            <p:ph type="tbl" idx="1"/>
          </p:nvPr>
        </p:nvGraphicFramePr>
        <p:xfrm>
          <a:off x="179388" y="1600200"/>
          <a:ext cx="8785225" cy="4672013"/>
        </p:xfrm>
        <a:graphic>
          <a:graphicData uri="http://schemas.openxmlformats.org/drawingml/2006/table">
            <a:tbl>
              <a:tblPr/>
              <a:tblGrid>
                <a:gridCol w="4303712"/>
                <a:gridCol w="4481513"/>
              </a:tblGrid>
              <a:tr h="22639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Основные этапы урока, воспроизводящего целостный учебный процесс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Наблюдаемые приемы обучения и 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4080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Первичное восприятие и усвоение нового теоретического учебного материала (правил, понятий, алгоритмов…) 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Приемы привлечения внимания детей к принципиально новым сведениям, приемы первичного закрепления (выражаются в речи детей)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Приемы формирования УУД,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ИКТ-компетентности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Основные этапы урока</a:t>
            </a:r>
          </a:p>
        </p:txBody>
      </p:sp>
      <p:graphicFrame>
        <p:nvGraphicFramePr>
          <p:cNvPr id="64528" name="Group 16"/>
          <p:cNvGraphicFramePr>
            <a:graphicFrameLocks noGrp="1"/>
          </p:cNvGraphicFramePr>
          <p:nvPr>
            <p:ph type="tbl" idx="1"/>
          </p:nvPr>
        </p:nvGraphicFramePr>
        <p:xfrm>
          <a:off x="179388" y="1600200"/>
          <a:ext cx="8785225" cy="4976813"/>
        </p:xfrm>
        <a:graphic>
          <a:graphicData uri="http://schemas.openxmlformats.org/drawingml/2006/table">
            <a:tbl>
              <a:tblPr/>
              <a:tblGrid>
                <a:gridCol w="4303712"/>
                <a:gridCol w="4481513"/>
              </a:tblGrid>
              <a:tr h="2263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Основные этапы урока, воспроизводящего целостный учебный процесс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Наблюдаемые приемы обучения и 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7128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Применение теоретических положений в условиях выполнения упражнений и решения задач 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Воспроизведение учащимися способов решений задач, выполнение упражнений по образцу, применение грамматических правил при написании слов, предложений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Приемы формирования УУД,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ИКТ-компетентности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Основные этапы урока</a:t>
            </a:r>
          </a:p>
        </p:txBody>
      </p:sp>
      <p:graphicFrame>
        <p:nvGraphicFramePr>
          <p:cNvPr id="65552" name="Group 16"/>
          <p:cNvGraphicFramePr>
            <a:graphicFrameLocks noGrp="1"/>
          </p:cNvGraphicFramePr>
          <p:nvPr>
            <p:ph type="tbl" idx="1"/>
          </p:nvPr>
        </p:nvGraphicFramePr>
        <p:xfrm>
          <a:off x="179388" y="1600200"/>
          <a:ext cx="8785225" cy="4525963"/>
        </p:xfrm>
        <a:graphic>
          <a:graphicData uri="http://schemas.openxmlformats.org/drawingml/2006/table">
            <a:tbl>
              <a:tblPr/>
              <a:tblGrid>
                <a:gridCol w="4303712"/>
                <a:gridCol w="4481513"/>
              </a:tblGrid>
              <a:tr h="2263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Основные этапы урока, воспроизводящего целостный учебный процесс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Наблюдаемые приемы обучения и 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262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Самостоятельное творческое использование сформированных умений и навыков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Решение учебных задач повышенной трудности или практических задач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Приемы формирования УУД,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ИКТ-компетентности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Основные этапы урока</a:t>
            </a:r>
          </a:p>
        </p:txBody>
      </p:sp>
      <p:graphicFrame>
        <p:nvGraphicFramePr>
          <p:cNvPr id="66563" name="Group 3"/>
          <p:cNvGraphicFramePr>
            <a:graphicFrameLocks noGrp="1"/>
          </p:cNvGraphicFramePr>
          <p:nvPr>
            <p:ph type="tbl" idx="1"/>
          </p:nvPr>
        </p:nvGraphicFramePr>
        <p:xfrm>
          <a:off x="179387" y="1643050"/>
          <a:ext cx="8964613" cy="4525963"/>
        </p:xfrm>
        <a:graphic>
          <a:graphicData uri="http://schemas.openxmlformats.org/drawingml/2006/table">
            <a:tbl>
              <a:tblPr/>
              <a:tblGrid>
                <a:gridCol w="4391591"/>
                <a:gridCol w="4573022"/>
              </a:tblGrid>
              <a:tr h="2263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Основные этапы урока, воспроизводящего целостный учебный процесс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Наблюдаемые приемы обучения и 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262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Динамическая пауза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Основные приемы динамической паузы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Основные этапы урока</a:t>
            </a:r>
          </a:p>
        </p:txBody>
      </p:sp>
      <p:graphicFrame>
        <p:nvGraphicFramePr>
          <p:cNvPr id="67599" name="Group 15"/>
          <p:cNvGraphicFramePr>
            <a:graphicFrameLocks noGrp="1"/>
          </p:cNvGraphicFramePr>
          <p:nvPr>
            <p:ph type="tbl" idx="1"/>
          </p:nvPr>
        </p:nvGraphicFramePr>
        <p:xfrm>
          <a:off x="179388" y="1600200"/>
          <a:ext cx="8785225" cy="4549775"/>
        </p:xfrm>
        <a:graphic>
          <a:graphicData uri="http://schemas.openxmlformats.org/drawingml/2006/table">
            <a:tbl>
              <a:tblPr/>
              <a:tblGrid>
                <a:gridCol w="4303712"/>
                <a:gridCol w="4481513"/>
              </a:tblGrid>
              <a:tr h="2263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Основные этапы урока, воспроизводящего целостный учебный процесс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Наблюдаемые приемы обучения и 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262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Обобщение усвоенного и включение его в систему ранее усвоенных </a:t>
                      </a:r>
                      <a:r>
                        <a:rPr kumimoji="0" 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ЗУНов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и УУД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Использование нового содержания совместно с ранее изученным в условиях фронтального опроса, беседы, при решении задач и выполнении упражнений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Приемы формирования УУД,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ИКТ-компетентности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96975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Основные этапы урока</a:t>
            </a:r>
          </a:p>
        </p:txBody>
      </p:sp>
      <p:graphicFrame>
        <p:nvGraphicFramePr>
          <p:cNvPr id="68626" name="Group 18"/>
          <p:cNvGraphicFramePr>
            <a:graphicFrameLocks noGrp="1"/>
          </p:cNvGraphicFramePr>
          <p:nvPr>
            <p:ph type="tbl" idx="1"/>
          </p:nvPr>
        </p:nvGraphicFramePr>
        <p:xfrm>
          <a:off x="0" y="1412875"/>
          <a:ext cx="9144032" cy="5435600"/>
        </p:xfrm>
        <a:graphic>
          <a:graphicData uri="http://schemas.openxmlformats.org/drawingml/2006/table">
            <a:tbl>
              <a:tblPr/>
              <a:tblGrid>
                <a:gridCol w="4389832"/>
                <a:gridCol w="4754200"/>
              </a:tblGrid>
              <a:tr h="222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Основные этапы урока, воспроизводящего целостный учебный процесс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Наблюдаемые приемы обучения и 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21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Рефлексия деятельности 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Подведение итогов совместной и индивидуальной деятельности учеников (новое содержание, изученное на уроке и оценка личного вклада в совместную учебную деятельность), достижение поставленной цели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Приемы формирования УУД,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ИКТ-компетентности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96975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Основные этапы урока</a:t>
            </a:r>
          </a:p>
        </p:txBody>
      </p:sp>
      <p:graphicFrame>
        <p:nvGraphicFramePr>
          <p:cNvPr id="69650" name="Group 18"/>
          <p:cNvGraphicFramePr>
            <a:graphicFrameLocks noGrp="1"/>
          </p:cNvGraphicFramePr>
          <p:nvPr>
            <p:ph type="tbl" idx="1"/>
          </p:nvPr>
        </p:nvGraphicFramePr>
        <p:xfrm>
          <a:off x="179388" y="1412875"/>
          <a:ext cx="8785225" cy="5435600"/>
        </p:xfrm>
        <a:graphic>
          <a:graphicData uri="http://schemas.openxmlformats.org/drawingml/2006/table">
            <a:tbl>
              <a:tblPr/>
              <a:tblGrid>
                <a:gridCol w="4032250"/>
                <a:gridCol w="4752975"/>
              </a:tblGrid>
              <a:tr h="222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Основные этапы урока, воспроизводящего целостный учебный процесс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Наблюдаемые приемы обучения и учения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21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Контроль за процессом и результатом учебной деятельности школьников 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Обучение способам контроля и самооценки деятельности. Умение учащихся самостоятельно находить и исправлять ошибки, определять степень успешности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Проявляется в устных высказываниях детей и в результатах письменных работ. Приемы формирования УУД,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ИКТ-компетентности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>
                <a:latin typeface="Tahoma" pitchFamily="34" charset="0"/>
              </a:rPr>
              <a:t/>
            </a:r>
            <a:br>
              <a:rPr lang="ru-RU" b="1" dirty="0" smtClean="0">
                <a:latin typeface="Tahoma" pitchFamily="34" charset="0"/>
              </a:rPr>
            </a:br>
            <a:r>
              <a:rPr lang="ru-RU" b="1" u="sng" dirty="0" smtClean="0">
                <a:solidFill>
                  <a:schemeClr val="accent2"/>
                </a:solidFill>
                <a:latin typeface="Tahoma" pitchFamily="34" charset="0"/>
              </a:rPr>
              <a:t>Учебная задача</a:t>
            </a:r>
            <a:r>
              <a:rPr lang="ru-RU" b="1" dirty="0" smtClean="0">
                <a:solidFill>
                  <a:schemeClr val="accent2"/>
                </a:solidFill>
                <a:latin typeface="Tahoma" pitchFamily="34" charset="0"/>
              </a:rPr>
              <a:t>- цель, которую перед собой ставит ученик</a:t>
            </a:r>
          </a:p>
        </p:txBody>
      </p:sp>
      <p:pic>
        <p:nvPicPr>
          <p:cNvPr id="6147" name="Picture 3" descr="j0396744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/>
          <a:stretch>
            <a:fillRect/>
          </a:stretch>
        </p:blipFill>
        <p:spPr bwMode="auto">
          <a:xfrm>
            <a:off x="1219200" y="2514600"/>
            <a:ext cx="2741613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3657600" y="2590800"/>
            <a:ext cx="5105400" cy="1219200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3600" b="1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Чему? Зачем?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chemeClr val="bg1"/>
                </a:solidFill>
              </a:rPr>
              <a:t>Связь универсальных учебных действий </a:t>
            </a:r>
            <a:br>
              <a:rPr lang="ru-RU" sz="2800" b="1" smtClean="0">
                <a:solidFill>
                  <a:schemeClr val="bg1"/>
                </a:solidFill>
              </a:rPr>
            </a:br>
            <a:r>
              <a:rPr lang="ru-RU" sz="2800" b="1" smtClean="0">
                <a:solidFill>
                  <a:schemeClr val="bg1"/>
                </a:solidFill>
              </a:rPr>
              <a:t>с содержанием учебных предметов</a:t>
            </a:r>
            <a:endParaRPr lang="ru-RU" sz="2800" smtClean="0">
              <a:solidFill>
                <a:schemeClr val="bg1"/>
              </a:solidFill>
            </a:endParaRPr>
          </a:p>
        </p:txBody>
      </p:sp>
      <p:sp>
        <p:nvSpPr>
          <p:cNvPr id="52227" name="Содержимое 2"/>
          <p:cNvSpPr>
            <a:spLocks noGrp="1"/>
          </p:cNvSpPr>
          <p:nvPr>
            <p:ph idx="4294967295"/>
          </p:nvPr>
        </p:nvSpPr>
        <p:spPr>
          <a:xfrm>
            <a:off x="142875" y="1143000"/>
            <a:ext cx="9001125" cy="5715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2800" b="1" dirty="0" smtClean="0"/>
          </a:p>
          <a:p>
            <a:pPr eaLnBrk="1" hangingPunct="1">
              <a:buFontTx/>
              <a:buNone/>
            </a:pPr>
            <a:r>
              <a:rPr lang="ru-RU" sz="2800" b="1" dirty="0" smtClean="0"/>
              <a:t>На </a:t>
            </a:r>
            <a:r>
              <a:rPr lang="ru-RU" sz="2800" b="1" dirty="0" smtClean="0"/>
              <a:t>ступени начального общего образования имеет особое значение обеспечение при организации учебного процесса сбалансированного развития у обучающихся логического, наглядно-образного и знаково-символического мышления</a:t>
            </a:r>
            <a:endParaRPr lang="en-US" sz="2800" b="1" dirty="0" smtClean="0"/>
          </a:p>
          <a:p>
            <a:pPr eaLnBrk="1" hangingPunct="1">
              <a:buFontTx/>
              <a:buNone/>
            </a:pPr>
            <a:r>
              <a:rPr lang="ru-RU" sz="2800" b="1" dirty="0" smtClean="0"/>
              <a:t>Каждый учебный предмет в зависимости от предметного содержания и способов организации учебной деятельности обучающихся раскрывает определённые возможности для формирования универсальных учебных действий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Русский язык</a:t>
            </a:r>
          </a:p>
        </p:txBody>
      </p:sp>
      <p:sp>
        <p:nvSpPr>
          <p:cNvPr id="53251" name="Содержимое 2"/>
          <p:cNvSpPr>
            <a:spLocks noGrp="1"/>
          </p:cNvSpPr>
          <p:nvPr>
            <p:ph idx="4294967295"/>
          </p:nvPr>
        </p:nvSpPr>
        <p:spPr>
          <a:xfrm>
            <a:off x="0" y="857250"/>
            <a:ext cx="9001125" cy="6000750"/>
          </a:xfrm>
        </p:spPr>
        <p:txBody>
          <a:bodyPr/>
          <a:lstStyle/>
          <a:p>
            <a:pPr eaLnBrk="1" hangingPunct="1"/>
            <a:r>
              <a:rPr lang="ru-RU" sz="2000" dirty="0" smtClean="0">
                <a:solidFill>
                  <a:srgbClr val="FF0000"/>
                </a:solidFill>
              </a:rPr>
              <a:t>обеспечивают формирование познавательных, коммуникативных и регулятивных действий</a:t>
            </a:r>
            <a:r>
              <a:rPr lang="ru-RU" sz="2000" dirty="0" smtClean="0"/>
              <a:t>. </a:t>
            </a:r>
          </a:p>
          <a:p>
            <a:pPr eaLnBrk="1" hangingPunct="1"/>
            <a:r>
              <a:rPr lang="ru-RU" sz="2000" b="1" dirty="0" smtClean="0"/>
              <a:t>Работа с текстом открывает возможности для формирования логических действий анализа, сравнения, установления причинно-следственных связей. </a:t>
            </a:r>
          </a:p>
          <a:p>
            <a:pPr eaLnBrk="1" hangingPunct="1"/>
            <a:r>
              <a:rPr lang="ru-RU" sz="2000" b="1" dirty="0" smtClean="0"/>
              <a:t>Ориентация в морфологической и синтаксической структуре языка и усвоение правил строения слова и предложения, графической формы букв обеспечивает развитие знаково-символических действий – замещения (например, звука буквой), моделирования (например, состава слова путём составления схемы) и преобразования модели (видоизменения слова). </a:t>
            </a:r>
          </a:p>
          <a:p>
            <a:pPr eaLnBrk="1" hangingPunct="1"/>
            <a:r>
              <a:rPr lang="ru-RU" sz="2000" b="1" dirty="0" smtClean="0"/>
              <a:t>Изучение русского языка создаёт условия для формирования «языкового чутья» как результата ориентировки ребёнка в грамматической и синтаксической структуре родного языка и обеспечивает успешное развитие адекватных возрасту форм и функций речи, включая обобщающую и планирующую функции.</a:t>
            </a:r>
          </a:p>
          <a:p>
            <a:pPr eaLnBrk="1" hangingPunct="1"/>
            <a:endParaRPr lang="ru-RU" sz="2000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Литературное чтение</a:t>
            </a:r>
          </a:p>
        </p:txBody>
      </p:sp>
      <p:sp>
        <p:nvSpPr>
          <p:cNvPr id="54275" name="Содержимое 2"/>
          <p:cNvSpPr>
            <a:spLocks noGrp="1"/>
          </p:cNvSpPr>
          <p:nvPr>
            <p:ph idx="4294967295"/>
          </p:nvPr>
        </p:nvSpPr>
        <p:spPr>
          <a:xfrm>
            <a:off x="0" y="857250"/>
            <a:ext cx="9001125" cy="6000750"/>
          </a:xfrm>
        </p:spPr>
        <p:txBody>
          <a:bodyPr/>
          <a:lstStyle/>
          <a:p>
            <a:pPr eaLnBrk="1" hangingPunct="1"/>
            <a:r>
              <a:rPr lang="ru-RU" sz="2000" b="1" dirty="0" smtClean="0">
                <a:solidFill>
                  <a:srgbClr val="FF0000"/>
                </a:solidFill>
              </a:rPr>
              <a:t>обеспечивают формирование всех видов УУД личностных познавательных, коммуникативных и регулятивных действий (с приоритетом развития ценностно-смысловой сферы  и коммуникации)</a:t>
            </a:r>
            <a:r>
              <a:rPr lang="ru-RU" sz="2000" b="1" dirty="0" smtClean="0"/>
              <a:t>. </a:t>
            </a:r>
          </a:p>
          <a:p>
            <a:pPr eaLnBrk="1" hangingPunct="1"/>
            <a:r>
              <a:rPr lang="ru-RU" sz="2000" b="1" dirty="0" err="1" smtClean="0"/>
              <a:t>смыслообразование</a:t>
            </a:r>
            <a:r>
              <a:rPr lang="ru-RU" sz="2000" b="1" dirty="0" smtClean="0"/>
              <a:t> через прослеживание судьбы героя и ориентацию учащегося в системе личностных смыслов;</a:t>
            </a:r>
          </a:p>
          <a:p>
            <a:pPr eaLnBrk="1" hangingPunct="1"/>
            <a:r>
              <a:rPr lang="ru-RU" sz="2000" b="1" dirty="0" smtClean="0"/>
              <a:t>самоопределение и самопознания на основе сравнения образа «Я» с героями литературных произведений посредством эмоционально-действенной идентификации;</a:t>
            </a:r>
          </a:p>
          <a:p>
            <a:pPr eaLnBrk="1" hangingPunct="1"/>
            <a:r>
              <a:rPr lang="ru-RU" sz="2000" b="1" dirty="0" smtClean="0"/>
              <a:t>основы гражданской идентичности путём знакомства с героическим историческим прошлым своего народа и своей страны и переживания гордости и эмоциональной сопричастности подвигам и достижениям её граждан;</a:t>
            </a:r>
          </a:p>
          <a:p>
            <a:pPr eaLnBrk="1" hangingPunct="1"/>
            <a:r>
              <a:rPr lang="ru-RU" sz="2000" b="1" dirty="0" smtClean="0"/>
              <a:t>эстетических ценностей и на их основе эстетических критериев;</a:t>
            </a:r>
          </a:p>
          <a:p>
            <a:pPr eaLnBrk="1" hangingPunct="1"/>
            <a:r>
              <a:rPr lang="ru-RU" sz="2000" b="1" dirty="0" smtClean="0"/>
              <a:t>нравственно-этического оценивания через выявление морального содержания и нравственного значения действий персонажей;</a:t>
            </a:r>
          </a:p>
          <a:p>
            <a:pPr eaLnBrk="1" hangingPunct="1"/>
            <a:r>
              <a:rPr lang="ru-RU" sz="2000" b="1" dirty="0" smtClean="0"/>
              <a:t>эмоционально-личностной </a:t>
            </a:r>
            <a:r>
              <a:rPr lang="ru-RU" sz="2000" b="1" dirty="0" err="1" smtClean="0"/>
              <a:t>децентрации</a:t>
            </a:r>
            <a:r>
              <a:rPr lang="ru-RU" sz="2000" b="1" dirty="0" smtClean="0"/>
              <a:t> на основе отождествления себя с героями произведения, соотнесения и сопоставления их позиций, взглядов и мнений;</a:t>
            </a:r>
          </a:p>
          <a:p>
            <a:pPr eaLnBrk="1" hangingPunct="1"/>
            <a:endParaRPr lang="ru-RU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Литературное чтение</a:t>
            </a:r>
          </a:p>
        </p:txBody>
      </p:sp>
      <p:sp>
        <p:nvSpPr>
          <p:cNvPr id="55299" name="Содержимое 2"/>
          <p:cNvSpPr>
            <a:spLocks noGrp="1"/>
          </p:cNvSpPr>
          <p:nvPr>
            <p:ph idx="4294967295"/>
          </p:nvPr>
        </p:nvSpPr>
        <p:spPr>
          <a:xfrm>
            <a:off x="0" y="857250"/>
            <a:ext cx="9001125" cy="6000750"/>
          </a:xfrm>
        </p:spPr>
        <p:txBody>
          <a:bodyPr/>
          <a:lstStyle/>
          <a:p>
            <a:pPr eaLnBrk="1" hangingPunct="1"/>
            <a:endParaRPr lang="ru-RU" sz="2400" b="1" dirty="0" smtClean="0">
              <a:solidFill>
                <a:schemeClr val="accent2"/>
              </a:solidFill>
            </a:endParaRPr>
          </a:p>
          <a:p>
            <a:pPr eaLnBrk="1" hangingPunct="1"/>
            <a:endParaRPr lang="ru-RU" sz="2400" b="1" dirty="0">
              <a:solidFill>
                <a:schemeClr val="accent2"/>
              </a:solidFill>
            </a:endParaRPr>
          </a:p>
          <a:p>
            <a:pPr eaLnBrk="1" hangingPunct="1"/>
            <a:r>
              <a:rPr lang="ru-RU" sz="2400" b="1" dirty="0" smtClean="0"/>
              <a:t>умение </a:t>
            </a:r>
            <a:r>
              <a:rPr lang="ru-RU" sz="2400" b="1" dirty="0" smtClean="0"/>
              <a:t>понимать контекстную речь на основе воссоздания картины событий и поступков персонажей;</a:t>
            </a:r>
          </a:p>
          <a:p>
            <a:pPr eaLnBrk="1" hangingPunct="1"/>
            <a:r>
              <a:rPr lang="ru-RU" sz="2400" b="1" dirty="0" smtClean="0"/>
              <a:t>умение произвольно и выразительно строить контекстную речь с учётом целей коммуникации, особенностей слушателя, в том числе используя аудиовизуальные средства;</a:t>
            </a:r>
          </a:p>
          <a:p>
            <a:pPr eaLnBrk="1" hangingPunct="1"/>
            <a:r>
              <a:rPr lang="ru-RU" sz="2400" b="1" dirty="0" smtClean="0"/>
              <a:t>умение устанавливать логическую причинно-следственную последовательность событий и действий героев произведения;</a:t>
            </a:r>
          </a:p>
          <a:p>
            <a:pPr eaLnBrk="1" hangingPunct="1"/>
            <a:r>
              <a:rPr lang="ru-RU" sz="2400" b="1" dirty="0" smtClean="0"/>
              <a:t>умение строить план с выделением существенной и дополнительной информации.</a:t>
            </a:r>
          </a:p>
          <a:p>
            <a:pPr eaLnBrk="1" hangingPunct="1"/>
            <a:endParaRPr lang="ru-RU" sz="2000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Математика</a:t>
            </a:r>
          </a:p>
        </p:txBody>
      </p:sp>
      <p:sp>
        <p:nvSpPr>
          <p:cNvPr id="56323" name="Содержимое 2"/>
          <p:cNvSpPr>
            <a:spLocks noGrp="1"/>
          </p:cNvSpPr>
          <p:nvPr>
            <p:ph idx="4294967295"/>
          </p:nvPr>
        </p:nvSpPr>
        <p:spPr>
          <a:xfrm>
            <a:off x="0" y="857250"/>
            <a:ext cx="9001125" cy="600075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основа развития у обучающихся </a:t>
            </a:r>
            <a:r>
              <a:rPr lang="ru-RU" sz="2400" dirty="0" smtClean="0">
                <a:solidFill>
                  <a:srgbClr val="FF0000"/>
                </a:solidFill>
              </a:rPr>
              <a:t>познавательных действий</a:t>
            </a:r>
            <a:r>
              <a:rPr lang="ru-RU" sz="2400" dirty="0" smtClean="0"/>
              <a:t>, в первую очередь </a:t>
            </a:r>
            <a:r>
              <a:rPr lang="ru-RU" sz="2400" dirty="0" smtClean="0">
                <a:solidFill>
                  <a:srgbClr val="FF0000"/>
                </a:solidFill>
              </a:rPr>
              <a:t>логических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accent2"/>
                </a:solidFill>
              </a:rPr>
              <a:t>и </a:t>
            </a:r>
            <a:r>
              <a:rPr lang="ru-RU" sz="2400" dirty="0" smtClean="0">
                <a:solidFill>
                  <a:srgbClr val="FF0000"/>
                </a:solidFill>
              </a:rPr>
              <a:t>алгоритмических</a:t>
            </a:r>
            <a:r>
              <a:rPr lang="ru-RU" sz="2400" dirty="0" smtClean="0"/>
              <a:t>, </a:t>
            </a:r>
            <a:r>
              <a:rPr lang="ru-RU" sz="2400" dirty="0" smtClean="0">
                <a:solidFill>
                  <a:schemeClr val="accent2"/>
                </a:solidFill>
              </a:rPr>
              <a:t>включая </a:t>
            </a:r>
            <a:r>
              <a:rPr lang="ru-RU" sz="2400" dirty="0" smtClean="0">
                <a:solidFill>
                  <a:srgbClr val="FF0000"/>
                </a:solidFill>
              </a:rPr>
              <a:t>знаково-символические</a:t>
            </a:r>
            <a:r>
              <a:rPr lang="ru-RU" sz="2400" dirty="0" smtClean="0"/>
              <a:t>,</a:t>
            </a:r>
          </a:p>
          <a:p>
            <a:pPr eaLnBrk="1" hangingPunct="1"/>
            <a:r>
              <a:rPr lang="ru-RU" sz="2400" dirty="0" smtClean="0"/>
              <a:t>планирование (последовательности действий по решению задач), </a:t>
            </a:r>
          </a:p>
          <a:p>
            <a:pPr eaLnBrk="1" hangingPunct="1"/>
            <a:r>
              <a:rPr lang="ru-RU" sz="2400" dirty="0" smtClean="0"/>
              <a:t>систематизацию и структурирование знаний, перевод с одного языка на другой,</a:t>
            </a:r>
          </a:p>
          <a:p>
            <a:pPr eaLnBrk="1" hangingPunct="1"/>
            <a:r>
              <a:rPr lang="ru-RU" sz="2400" dirty="0" smtClean="0"/>
              <a:t> моделирование, </a:t>
            </a:r>
          </a:p>
          <a:p>
            <a:pPr eaLnBrk="1" hangingPunct="1"/>
            <a:r>
              <a:rPr lang="ru-RU" sz="2400" dirty="0" smtClean="0"/>
              <a:t>дифференциация существенных и несущественных условий, аксиоматику, </a:t>
            </a:r>
          </a:p>
          <a:p>
            <a:pPr eaLnBrk="1" hangingPunct="1"/>
            <a:r>
              <a:rPr lang="ru-RU" sz="2400" dirty="0" smtClean="0"/>
              <a:t>формирование элементов системного мышления и приобретение основ информационной грамотности</a:t>
            </a:r>
            <a:r>
              <a:rPr lang="ru-RU" sz="2400" dirty="0" smtClean="0">
                <a:solidFill>
                  <a:schemeClr val="accent2"/>
                </a:solidFill>
              </a:rPr>
              <a:t>.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Особое значение имеет математика для формирования общего приёма решения задач как универсального учебного действия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Математика</a:t>
            </a:r>
          </a:p>
        </p:txBody>
      </p:sp>
      <p:sp>
        <p:nvSpPr>
          <p:cNvPr id="57347" name="Содержимое 2"/>
          <p:cNvSpPr>
            <a:spLocks noGrp="1"/>
          </p:cNvSpPr>
          <p:nvPr>
            <p:ph idx="4294967295"/>
          </p:nvPr>
        </p:nvSpPr>
        <p:spPr>
          <a:xfrm>
            <a:off x="0" y="857250"/>
            <a:ext cx="9001125" cy="6000750"/>
          </a:xfrm>
        </p:spPr>
        <p:txBody>
          <a:bodyPr/>
          <a:lstStyle/>
          <a:p>
            <a:pPr eaLnBrk="1" hangingPunct="1"/>
            <a:endParaRPr lang="ru-RU" sz="3600" b="1" dirty="0" smtClean="0">
              <a:solidFill>
                <a:schemeClr val="accent2"/>
              </a:solidFill>
            </a:endParaRPr>
          </a:p>
          <a:p>
            <a:pPr eaLnBrk="1" hangingPunct="1"/>
            <a:endParaRPr lang="ru-RU" sz="3600" b="1" dirty="0">
              <a:solidFill>
                <a:schemeClr val="accent2"/>
              </a:solidFill>
            </a:endParaRPr>
          </a:p>
          <a:p>
            <a:pPr eaLnBrk="1" hangingPunct="1"/>
            <a:r>
              <a:rPr lang="ru-RU" sz="3600" dirty="0" smtClean="0"/>
              <a:t>учащийся </a:t>
            </a:r>
            <a:r>
              <a:rPr lang="ru-RU" sz="3600" dirty="0" smtClean="0"/>
              <a:t>должен осваивать системы социально принятых знаков и символов, существующих в современной культуре и необходимых как для обучения, так и для его социализации</a:t>
            </a:r>
            <a:r>
              <a:rPr lang="ru-RU" sz="2400" dirty="0" smtClean="0">
                <a:solidFill>
                  <a:schemeClr val="accent2"/>
                </a:solidFill>
              </a:rPr>
              <a:t>.</a:t>
            </a:r>
          </a:p>
          <a:p>
            <a:pPr eaLnBrk="1" hangingPunct="1"/>
            <a:endParaRPr lang="ru-RU" sz="2400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Окружающий мир</a:t>
            </a:r>
          </a:p>
        </p:txBody>
      </p:sp>
      <p:sp>
        <p:nvSpPr>
          <p:cNvPr id="58371" name="Содержимое 2"/>
          <p:cNvSpPr>
            <a:spLocks noGrp="1"/>
          </p:cNvSpPr>
          <p:nvPr>
            <p:ph idx="4294967295"/>
          </p:nvPr>
        </p:nvSpPr>
        <p:spPr>
          <a:xfrm>
            <a:off x="0" y="857250"/>
            <a:ext cx="9001125" cy="6000750"/>
          </a:xfrm>
        </p:spPr>
        <p:txBody>
          <a:bodyPr/>
          <a:lstStyle/>
          <a:p>
            <a:pPr eaLnBrk="1" hangingPunct="1"/>
            <a:r>
              <a:rPr lang="ru-RU" sz="2400" b="1" dirty="0" smtClean="0"/>
              <a:t>обеспечивает формирование у обучающихся целостной научной картины природного и </a:t>
            </a:r>
            <a:r>
              <a:rPr lang="ru-RU" sz="2400" b="1" dirty="0" err="1" smtClean="0"/>
              <a:t>социокультурного</a:t>
            </a:r>
            <a:r>
              <a:rPr lang="ru-RU" sz="2400" b="1" dirty="0" smtClean="0"/>
              <a:t> мира, отношений человека с природой, обществом, другими людьми, государством, осознания своего места в обществе, создавая основу становления мировоззрения, жизненного самоопределения и формирования российской гражданской идентичности личности</a:t>
            </a:r>
          </a:p>
          <a:p>
            <a:pPr algn="ctr" eaLnBrk="1" hangingPunct="1">
              <a:buFontTx/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Личностные УУД</a:t>
            </a:r>
          </a:p>
          <a:p>
            <a:pPr eaLnBrk="1" hangingPunct="1"/>
            <a:r>
              <a:rPr lang="ru-RU" sz="2400" dirty="0" smtClean="0"/>
              <a:t>умения различать государственную символику Российской Федерации и своего региона, описывать достопримечательности столицы и родного края, находить на карте Российскую Федерацию, Москву – столицу России, свой регион и его столицу; ознакомление с особенностями некоторых зарубежных стран;</a:t>
            </a:r>
          </a:p>
          <a:p>
            <a:pPr eaLnBrk="1" hangingPunct="1">
              <a:buFontTx/>
              <a:buNone/>
            </a:pPr>
            <a:endParaRPr lang="ru-RU" sz="2400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Окружающий мир</a:t>
            </a:r>
          </a:p>
        </p:txBody>
      </p:sp>
      <p:sp>
        <p:nvSpPr>
          <p:cNvPr id="59395" name="Содержимое 2"/>
          <p:cNvSpPr>
            <a:spLocks noGrp="1"/>
          </p:cNvSpPr>
          <p:nvPr>
            <p:ph idx="4294967295"/>
          </p:nvPr>
        </p:nvSpPr>
        <p:spPr>
          <a:xfrm>
            <a:off x="0" y="857250"/>
            <a:ext cx="9001125" cy="60007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Личностные УУД</a:t>
            </a:r>
          </a:p>
          <a:p>
            <a:pPr eaLnBrk="1" hangingPunct="1"/>
            <a:r>
              <a:rPr lang="ru-RU" sz="2000" dirty="0" smtClean="0"/>
              <a:t>формирование основ исторической памяти – умения различать в историческом времени прошлое, настоящее, будущее, ориентации в основных исторических событиях своего народа и России и ощущения чувства гордости за славу и достижения своего народа и России, фиксировать в информационной среде элементы истории семьи, своего региона;</a:t>
            </a:r>
          </a:p>
          <a:p>
            <a:pPr eaLnBrk="1" hangingPunct="1"/>
            <a:r>
              <a:rPr lang="ru-RU" sz="2000" dirty="0" smtClean="0"/>
              <a:t>•	формирование основ экологического сознания, грамотности и культуры учащихся, освоение элементарных норм адекватного </a:t>
            </a:r>
            <a:r>
              <a:rPr lang="ru-RU" sz="2000" dirty="0" err="1" smtClean="0"/>
              <a:t>природосообразного</a:t>
            </a:r>
            <a:r>
              <a:rPr lang="ru-RU" sz="2000" dirty="0" smtClean="0"/>
              <a:t> поведения;</a:t>
            </a:r>
          </a:p>
          <a:p>
            <a:pPr eaLnBrk="1" hangingPunct="1"/>
            <a:r>
              <a:rPr lang="ru-RU" sz="2000" dirty="0" smtClean="0"/>
              <a:t>•	развитие морально-этического сознания – норм и правил взаимоотношений человека с другими людьми, социальными группами и сообществами.</a:t>
            </a:r>
          </a:p>
          <a:p>
            <a:pPr eaLnBrk="1" hangingPunct="1"/>
            <a:r>
              <a:rPr lang="ru-RU" sz="2000" dirty="0" smtClean="0"/>
              <a:t>В сфере личностных универсальных учебных действий изучение предмета способствует принятию обучающимися правил здорового образа жизни, пониманию необходимости здорового образа жизни в интересах укрепления физического, психического и психологического здоровья.</a:t>
            </a:r>
          </a:p>
          <a:p>
            <a:pPr eaLnBrk="1" hangingPunct="1">
              <a:buFontTx/>
              <a:buNone/>
            </a:pPr>
            <a:endParaRPr lang="ru-RU" sz="2400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Окружающий мир</a:t>
            </a:r>
          </a:p>
        </p:txBody>
      </p:sp>
      <p:sp>
        <p:nvSpPr>
          <p:cNvPr id="60419" name="Содержимое 2"/>
          <p:cNvSpPr>
            <a:spLocks noGrp="1"/>
          </p:cNvSpPr>
          <p:nvPr>
            <p:ph idx="4294967295"/>
          </p:nvPr>
        </p:nvSpPr>
        <p:spPr>
          <a:xfrm>
            <a:off x="0" y="857250"/>
            <a:ext cx="9001125" cy="600075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Познавательные </a:t>
            </a:r>
            <a:r>
              <a:rPr lang="ru-RU" sz="2800" b="1" dirty="0" smtClean="0">
                <a:solidFill>
                  <a:srgbClr val="FF0000"/>
                </a:solidFill>
              </a:rPr>
              <a:t>УУД</a:t>
            </a:r>
          </a:p>
          <a:p>
            <a:pPr eaLnBrk="1" hangingPunct="1"/>
            <a:endParaRPr lang="ru-RU" sz="2000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ru-RU" sz="2000" b="1" dirty="0" smtClean="0"/>
              <a:t>овладение </a:t>
            </a:r>
            <a:r>
              <a:rPr lang="ru-RU" sz="2000" b="1" dirty="0" smtClean="0"/>
              <a:t>начальными формами исследовательской деятельности, включая умения поиска и работы с информацией, в том числе с использованием различных средств ИКТ;</a:t>
            </a:r>
          </a:p>
          <a:p>
            <a:pPr eaLnBrk="1" hangingPunct="1"/>
            <a:r>
              <a:rPr lang="ru-RU" sz="2000" b="1" dirty="0" smtClean="0"/>
              <a:t>формирование действий замещения и моделирования (использования готовых моделей для объяснения явлений или выявления свойств объектов и создания моделей, в том числе в интерактивной среде);</a:t>
            </a:r>
          </a:p>
          <a:p>
            <a:pPr eaLnBrk="1" hangingPunct="1"/>
            <a:r>
              <a:rPr lang="ru-RU" sz="2000" b="1" dirty="0" smtClean="0"/>
              <a:t>формирование логических действий сравнения, подведения под понятия, аналогии, классификации объектов живой и неживой природы на основе внешних признаков или известных характерных свойств; </a:t>
            </a:r>
          </a:p>
          <a:p>
            <a:pPr eaLnBrk="1" hangingPunct="1"/>
            <a:r>
              <a:rPr lang="ru-RU" sz="2000" b="1" dirty="0" smtClean="0"/>
              <a:t>установление причинно-следственных связей в окружающем мире, в том числе на многообразном материале природы и культуры родного края.</a:t>
            </a:r>
          </a:p>
          <a:p>
            <a:pPr eaLnBrk="1" hangingPunct="1">
              <a:buFontTx/>
              <a:buNone/>
            </a:pPr>
            <a:endParaRPr lang="ru-RU" sz="2000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85728"/>
            <a:ext cx="7801004" cy="1143000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dirty="0" smtClean="0">
                <a:solidFill>
                  <a:schemeClr val="bg1"/>
                </a:solidFill>
              </a:rPr>
              <a:t>Нетрадиционный урок – делается в новой необычной форме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858280" cy="4525963"/>
          </a:xfrm>
        </p:spPr>
        <p:txBody>
          <a:bodyPr/>
          <a:lstStyle/>
          <a:p>
            <a:pPr eaLnBrk="1" hangingPunct="1"/>
            <a:r>
              <a:rPr lang="ru-RU" dirty="0" smtClean="0"/>
              <a:t>Ошибка, когда форма начинает превалировать над содержанием.</a:t>
            </a:r>
          </a:p>
          <a:p>
            <a:pPr eaLnBrk="1" hangingPunct="1"/>
            <a:endParaRPr lang="ru-RU" dirty="0" smtClean="0"/>
          </a:p>
          <a:p>
            <a:pPr eaLnBrk="1" hangingPunct="1"/>
            <a:r>
              <a:rPr lang="ru-RU" dirty="0" smtClean="0"/>
              <a:t>«Эти уроки развлекают, забавляют, возбуждают, изумляют. Но хорошо бы не забывать, что урок, ну хоть немножечко должен еще и обучать» - </a:t>
            </a:r>
            <a:r>
              <a:rPr lang="ru-RU" dirty="0" smtClean="0"/>
              <a:t>   (  Ю.К</a:t>
            </a:r>
            <a:r>
              <a:rPr lang="ru-RU" dirty="0" smtClean="0"/>
              <a:t>. </a:t>
            </a:r>
            <a:r>
              <a:rPr lang="ru-RU" dirty="0" err="1" smtClean="0"/>
              <a:t>Бабанский</a:t>
            </a:r>
            <a:r>
              <a:rPr lang="ru-RU" dirty="0" smtClean="0"/>
              <a:t>  )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5334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smtClean="0">
                <a:latin typeface="Tahoma" pitchFamily="34" charset="0"/>
              </a:rPr>
              <a:t/>
            </a:r>
            <a:br>
              <a:rPr lang="ru-RU" b="1" smtClean="0">
                <a:latin typeface="Tahoma" pitchFamily="34" charset="0"/>
              </a:rPr>
            </a:br>
            <a:r>
              <a:rPr lang="ru-RU" b="1" smtClean="0">
                <a:latin typeface="Tahoma" pitchFamily="34" charset="0"/>
              </a:rPr>
              <a:t/>
            </a:r>
            <a:br>
              <a:rPr lang="ru-RU" b="1" smtClean="0">
                <a:latin typeface="Tahoma" pitchFamily="34" charset="0"/>
              </a:rPr>
            </a:br>
            <a:r>
              <a:rPr lang="ru-RU" b="1" u="sng" smtClean="0">
                <a:solidFill>
                  <a:schemeClr val="accent2"/>
                </a:solidFill>
                <a:latin typeface="Tahoma" pitchFamily="34" charset="0"/>
              </a:rPr>
              <a:t>Учебное действие</a:t>
            </a:r>
            <a:r>
              <a:rPr lang="ru-RU" b="1" smtClean="0">
                <a:solidFill>
                  <a:schemeClr val="accent2"/>
                </a:solidFill>
                <a:latin typeface="Tahoma" pitchFamily="34" charset="0"/>
              </a:rPr>
              <a:t>- система существенных признаков понятия или алгоритм</a:t>
            </a:r>
          </a:p>
        </p:txBody>
      </p:sp>
      <p:pic>
        <p:nvPicPr>
          <p:cNvPr id="7171" name="Picture 3" descr="j0396744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/>
          <a:stretch>
            <a:fillRect/>
          </a:stretch>
        </p:blipFill>
        <p:spPr bwMode="auto">
          <a:xfrm>
            <a:off x="1447800" y="3124200"/>
            <a:ext cx="224472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3886200" y="3429000"/>
            <a:ext cx="4800600" cy="800100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3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Как?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Нетрадиционные типы урока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algn="ctr" eaLnBrk="1" hangingPunct="1"/>
            <a:r>
              <a:rPr lang="ru-RU" b="1" dirty="0" smtClean="0"/>
              <a:t>Урок-соревнование</a:t>
            </a:r>
          </a:p>
          <a:p>
            <a:pPr algn="ctr" eaLnBrk="1" hangingPunct="1"/>
            <a:r>
              <a:rPr lang="ru-RU" b="1" dirty="0" smtClean="0"/>
              <a:t>Урок-путешествие</a:t>
            </a:r>
          </a:p>
          <a:p>
            <a:pPr algn="ctr" eaLnBrk="1" hangingPunct="1"/>
            <a:r>
              <a:rPr lang="ru-RU" b="1" dirty="0" smtClean="0"/>
              <a:t>Урок-сказка</a:t>
            </a:r>
          </a:p>
          <a:p>
            <a:pPr algn="ctr" eaLnBrk="1" hangingPunct="1"/>
            <a:r>
              <a:rPr lang="ru-RU" b="1" dirty="0" smtClean="0"/>
              <a:t>Урок-игра</a:t>
            </a:r>
          </a:p>
          <a:p>
            <a:pPr algn="ctr" eaLnBrk="1" hangingPunct="1"/>
            <a:r>
              <a:rPr lang="ru-RU" b="1" dirty="0" smtClean="0"/>
              <a:t>Урок-конференция</a:t>
            </a:r>
          </a:p>
          <a:p>
            <a:pPr algn="ctr" eaLnBrk="1" hangingPunct="1"/>
            <a:r>
              <a:rPr lang="ru-RU" b="1" dirty="0" smtClean="0"/>
              <a:t>Урок взаимного обучения</a:t>
            </a:r>
          </a:p>
          <a:p>
            <a:pPr algn="ctr" eaLnBrk="1" hangingPunct="1"/>
            <a:r>
              <a:rPr lang="ru-RU" b="1" dirty="0" smtClean="0"/>
              <a:t>Интегрированный урок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Что определяет выбор  урока?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algn="just" eaLnBrk="1" hangingPunct="1"/>
            <a:r>
              <a:rPr lang="ru-RU" b="1" dirty="0" smtClean="0"/>
              <a:t>Цель урока</a:t>
            </a:r>
          </a:p>
          <a:p>
            <a:pPr algn="just" eaLnBrk="1" hangingPunct="1"/>
            <a:r>
              <a:rPr lang="ru-RU" b="1" dirty="0" smtClean="0"/>
              <a:t>Тип урока</a:t>
            </a:r>
          </a:p>
          <a:p>
            <a:pPr algn="just" eaLnBrk="1" hangingPunct="1"/>
            <a:r>
              <a:rPr lang="ru-RU" b="1" dirty="0" smtClean="0"/>
              <a:t>Структура урока</a:t>
            </a:r>
          </a:p>
          <a:p>
            <a:pPr algn="just" eaLnBrk="1" hangingPunct="1"/>
            <a:r>
              <a:rPr lang="ru-RU" b="1" dirty="0" smtClean="0"/>
              <a:t>Расход времени на различных типах урока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4290"/>
            <a:ext cx="8229600" cy="114300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bg1"/>
                </a:solidFill>
              </a:rPr>
              <a:t>Примерная форма плана урока</a:t>
            </a:r>
          </a:p>
        </p:txBody>
      </p:sp>
      <p:graphicFrame>
        <p:nvGraphicFramePr>
          <p:cNvPr id="98322" name="Group 18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2263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Текущее время урока, этапы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Действия учителя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Действия учащихся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2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706437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chemeClr val="bg1"/>
                </a:solidFill>
              </a:rPr>
              <a:t>Дидактические требования к уроку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96975"/>
            <a:ext cx="8229600" cy="54721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Четкое формулирование образовательных задач, связь с развивающими и воспитательными задачами, место в общей системе уроков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Определение содержания урока в соответствии с требованием учебной программы, целями урока, уровнем подготовки учащихся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Прогнозирование уровня усвоения знаний, </a:t>
            </a:r>
            <a:r>
              <a:rPr lang="ru-RU" sz="2400" b="1" dirty="0" err="1" smtClean="0"/>
              <a:t>сформированности</a:t>
            </a:r>
            <a:r>
              <a:rPr lang="ru-RU" sz="2400" b="1" dirty="0" smtClean="0"/>
              <a:t> умений и навыков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Выбор наиболее рациональных методов, приемов и средств обучения, стимулирования и контроля, обеспечивающий познавательную активность, сочетание различных форм коллективной и индивидуальной работы, максимальную самостоятельность учащихся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Создание условий успешного учения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922337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chemeClr val="bg1"/>
                </a:solidFill>
              </a:rPr>
              <a:t>Психологические требования к уроку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96975"/>
            <a:ext cx="8229600" cy="4929188"/>
          </a:xfrm>
        </p:spPr>
        <p:txBody>
          <a:bodyPr/>
          <a:lstStyle/>
          <a:p>
            <a:pPr eaLnBrk="1" hangingPunct="1"/>
            <a:r>
              <a:rPr lang="ru-RU" sz="2400" b="1" dirty="0" smtClean="0"/>
              <a:t>Соотношение нагрузки на</a:t>
            </a:r>
            <a:r>
              <a:rPr lang="ru-RU" b="1" dirty="0" smtClean="0"/>
              <a:t> </a:t>
            </a:r>
            <a:r>
              <a:rPr lang="ru-RU" sz="2400" b="1" dirty="0" smtClean="0"/>
              <a:t>память и мышление учащихся</a:t>
            </a:r>
          </a:p>
          <a:p>
            <a:pPr eaLnBrk="1" hangingPunct="1"/>
            <a:r>
              <a:rPr lang="ru-RU" sz="2400" b="1" dirty="0" smtClean="0"/>
              <a:t>Определение объема воспроизводящей и творческой деятельности учащихся</a:t>
            </a:r>
          </a:p>
          <a:p>
            <a:pPr eaLnBrk="1" hangingPunct="1"/>
            <a:r>
              <a:rPr lang="ru-RU" sz="2400" b="1" dirty="0" smtClean="0"/>
              <a:t>Сочетание усвоений знаний в готовом виде и в процессе самостоятельного поиска</a:t>
            </a:r>
          </a:p>
          <a:p>
            <a:pPr eaLnBrk="1" hangingPunct="1"/>
            <a:r>
              <a:rPr lang="ru-RU" sz="2400" b="1" dirty="0" smtClean="0"/>
              <a:t>Учет контроля, анализа оценки деятельности школьников, осуществляемых учителем, и взаимной критической оценки, самоконтроля и самоанализа </a:t>
            </a:r>
          </a:p>
          <a:p>
            <a:pPr eaLnBrk="1" hangingPunct="1"/>
            <a:r>
              <a:rPr lang="ru-RU" sz="2400" b="1" dirty="0" smtClean="0"/>
              <a:t>Соотношение побуждения к деятельности и побуждения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993775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smtClean="0">
                <a:solidFill>
                  <a:schemeClr val="bg1"/>
                </a:solidFill>
              </a:rPr>
              <a:t>Организация познавательной деятельности учащихся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341438"/>
            <a:ext cx="8229600" cy="51831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Планирование путей</a:t>
            </a:r>
            <a:r>
              <a:rPr lang="ru-RU" b="1" dirty="0" smtClean="0"/>
              <a:t> </a:t>
            </a:r>
            <a:r>
              <a:rPr lang="ru-RU" sz="2400" b="1" dirty="0" smtClean="0"/>
              <a:t>восприятия учениками изучаемых объектов и явлений, их осмысления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Использование установок в форме убеждения, внушения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Планирование устойчивого внимания и сосредоточенности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Использование различных форм работы для актуализации в памяти ранее усвоенных знаний и умений, необходимых для восприятия новых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Планирование приемов и форм работы, обеспечивающих активность и самостоятельность мышления учащихся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Предупреждение механического переноса умений и навыков на новые условия работы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3600" smtClean="0">
                <a:solidFill>
                  <a:schemeClr val="bg1"/>
                </a:solidFill>
              </a:rPr>
              <a:t>Учет возрастных особенностей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eaLnBrk="1" hangingPunct="1"/>
            <a:endParaRPr lang="ru-RU" sz="2400" b="1" dirty="0" smtClean="0"/>
          </a:p>
          <a:p>
            <a:pPr eaLnBrk="1" hangingPunct="1"/>
            <a:endParaRPr lang="ru-RU" sz="2400" b="1" dirty="0"/>
          </a:p>
          <a:p>
            <a:pPr eaLnBrk="1" hangingPunct="1"/>
            <a:r>
              <a:rPr lang="ru-RU" sz="2400" b="1" dirty="0" smtClean="0"/>
              <a:t>Планирование </a:t>
            </a:r>
            <a:r>
              <a:rPr lang="ru-RU" sz="2400" b="1" dirty="0" smtClean="0"/>
              <a:t>урока в соответствии с индивидуальными и возрастными особенностями учащихся</a:t>
            </a:r>
          </a:p>
          <a:p>
            <a:pPr eaLnBrk="1" hangingPunct="1"/>
            <a:r>
              <a:rPr lang="ru-RU" sz="2400" b="1" dirty="0" smtClean="0"/>
              <a:t>Проведение урока с учетом сильных и слабых учеников</a:t>
            </a:r>
          </a:p>
          <a:p>
            <a:pPr eaLnBrk="1" hangingPunct="1"/>
            <a:r>
              <a:rPr lang="ru-RU" sz="2400" b="1" dirty="0" smtClean="0"/>
              <a:t>Дифференцированный подход к сильным и слабым учащимся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Гигиенические требования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endParaRPr lang="ru-RU" sz="2800" b="1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Температурный </a:t>
            </a:r>
            <a:r>
              <a:rPr lang="ru-RU" sz="2800" b="1" dirty="0" smtClean="0"/>
              <a:t>режим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Проветривание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Освещение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Предупреждение утомления и переутомления.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Чередование видов деятельности (слушание, счет, письмо, практика)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Своевременное и качественное проведение </a:t>
            </a:r>
            <a:r>
              <a:rPr lang="ru-RU" sz="2800" b="1" dirty="0" err="1" smtClean="0"/>
              <a:t>физминуток</a:t>
            </a:r>
            <a:endParaRPr lang="ru-RU" sz="2800" b="1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Соблюдение правильной рабочей позы.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chemeClr val="bg1"/>
                </a:solidFill>
              </a:rPr>
              <a:t>Требования к технике проведения урока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400" b="1" dirty="0" smtClean="0"/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Урок </a:t>
            </a:r>
            <a:r>
              <a:rPr lang="ru-RU" sz="2400" b="1" dirty="0" smtClean="0"/>
              <a:t>должен быть эмоциональным, вызывать интерес, воспитывать познавательную потребность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Темп и ритм должны быть оптимальными, действия завершенными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Доминирование атмосферы доброжелательности и активного творческого труда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Смена видов деятельности учащихся, сочетание различных методов и приемов обучения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Соблюдение единого орфографического режима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Обеспечение активного учения каждого школьника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6096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u="sng" smtClean="0">
                <a:latin typeface="Tahoma" pitchFamily="34" charset="0"/>
              </a:rPr>
              <a:t/>
            </a:r>
            <a:br>
              <a:rPr lang="ru-RU" sz="4000" b="1" u="sng" smtClean="0">
                <a:latin typeface="Tahoma" pitchFamily="34" charset="0"/>
              </a:rPr>
            </a:br>
            <a:r>
              <a:rPr lang="ru-RU" sz="4000" b="1" u="sng" smtClean="0">
                <a:latin typeface="Tahoma" pitchFamily="34" charset="0"/>
              </a:rPr>
              <a:t/>
            </a:r>
            <a:br>
              <a:rPr lang="ru-RU" sz="4000" b="1" u="sng" smtClean="0">
                <a:latin typeface="Tahoma" pitchFamily="34" charset="0"/>
              </a:rPr>
            </a:br>
            <a:r>
              <a:rPr lang="ru-RU" sz="4000" b="1" u="sng" smtClean="0">
                <a:solidFill>
                  <a:schemeClr val="accent2"/>
                </a:solidFill>
                <a:latin typeface="Tahoma" pitchFamily="34" charset="0"/>
              </a:rPr>
              <a:t>Самоконтроль</a:t>
            </a:r>
            <a:r>
              <a:rPr lang="ru-RU" sz="4000" b="1" smtClean="0">
                <a:solidFill>
                  <a:schemeClr val="accent2"/>
                </a:solidFill>
                <a:latin typeface="Tahoma" pitchFamily="34" charset="0"/>
              </a:rPr>
              <a:t>- определение правильности выполненного действия</a:t>
            </a:r>
            <a:br>
              <a:rPr lang="ru-RU" sz="4000" b="1" smtClean="0">
                <a:solidFill>
                  <a:schemeClr val="accent2"/>
                </a:solidFill>
                <a:latin typeface="Tahoma" pitchFamily="34" charset="0"/>
              </a:rPr>
            </a:br>
            <a:endParaRPr lang="ru-RU" sz="4000" b="1" smtClean="0">
              <a:solidFill>
                <a:schemeClr val="accent2"/>
              </a:solidFill>
              <a:latin typeface="Tahoma" pitchFamily="34" charset="0"/>
            </a:endParaRPr>
          </a:p>
        </p:txBody>
      </p:sp>
      <p:pic>
        <p:nvPicPr>
          <p:cNvPr id="8195" name="Picture 3" descr="j0396744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/>
          <a:stretch>
            <a:fillRect/>
          </a:stretch>
        </p:blipFill>
        <p:spPr bwMode="auto">
          <a:xfrm>
            <a:off x="1295400" y="2514600"/>
            <a:ext cx="2741613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3806825" y="2857500"/>
            <a:ext cx="4803775" cy="1028700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3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Правильно?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z="4000" b="1" u="sng" smtClean="0">
                <a:solidFill>
                  <a:schemeClr val="accent2"/>
                </a:solidFill>
                <a:latin typeface="Tahoma" pitchFamily="34" charset="0"/>
              </a:rPr>
              <a:t>Самооценка</a:t>
            </a:r>
            <a:r>
              <a:rPr lang="ru-RU" sz="4000" b="1" smtClean="0">
                <a:solidFill>
                  <a:schemeClr val="accent2"/>
                </a:solidFill>
                <a:latin typeface="Tahoma" pitchFamily="34" charset="0"/>
              </a:rPr>
              <a:t>- определение степени соответствия эталону или качества выполненного действия</a:t>
            </a:r>
          </a:p>
        </p:txBody>
      </p:sp>
      <p:pic>
        <p:nvPicPr>
          <p:cNvPr id="9219" name="Picture 3" descr="j0396744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/>
          <a:stretch>
            <a:fillRect/>
          </a:stretch>
        </p:blipFill>
        <p:spPr bwMode="auto">
          <a:xfrm>
            <a:off x="1371600" y="3124200"/>
            <a:ext cx="23510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3733800" y="3429000"/>
            <a:ext cx="4686300" cy="2133600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3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Хорошо?</a:t>
            </a:r>
          </a:p>
          <a:p>
            <a:pPr algn="ctr" eaLnBrk="0" hangingPunct="0"/>
            <a:r>
              <a:rPr lang="ru-RU" sz="3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Можно лучше?</a:t>
            </a:r>
          </a:p>
        </p:txBody>
      </p:sp>
      <p:sp>
        <p:nvSpPr>
          <p:cNvPr id="922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6324600"/>
            <a:ext cx="609600" cy="304800"/>
          </a:xfrm>
          <a:prstGeom prst="actionButtonBlank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45" name="Group 33"/>
          <p:cNvGraphicFramePr>
            <a:graphicFrameLocks noGrp="1"/>
          </p:cNvGraphicFramePr>
          <p:nvPr>
            <p:ph type="tbl" idx="4294967295"/>
          </p:nvPr>
        </p:nvGraphicFramePr>
        <p:xfrm>
          <a:off x="428596" y="785794"/>
          <a:ext cx="8229600" cy="5360989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178593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Эффективность учебно-воспитательной деятельности преподавателя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89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Словесные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10%-20%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(слышит)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Наглядные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50%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(видит)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Практические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90%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(делает сам)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593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Эффективность учебно-познавательной деятельности учащихся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7" name="Line 29"/>
          <p:cNvSpPr>
            <a:spLocks noChangeShapeType="1"/>
          </p:cNvSpPr>
          <p:nvPr/>
        </p:nvSpPr>
        <p:spPr bwMode="auto">
          <a:xfrm>
            <a:off x="5292725" y="1916113"/>
            <a:ext cx="21590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58" name="Line 34"/>
          <p:cNvSpPr>
            <a:spLocks noChangeShapeType="1"/>
          </p:cNvSpPr>
          <p:nvPr/>
        </p:nvSpPr>
        <p:spPr bwMode="auto">
          <a:xfrm>
            <a:off x="5508625" y="5373688"/>
            <a:ext cx="21590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290</TotalTime>
  <Words>2718</Words>
  <Application>Microsoft Office PowerPoint</Application>
  <PresentationFormat>Экран (4:3)</PresentationFormat>
  <Paragraphs>395</Paragraphs>
  <Slides>68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68</vt:i4>
      </vt:variant>
    </vt:vector>
  </HeadingPairs>
  <TitlesOfParts>
    <vt:vector size="74" baseType="lpstr">
      <vt:lpstr>Arial</vt:lpstr>
      <vt:lpstr>Tahoma</vt:lpstr>
      <vt:lpstr>Times New Roman</vt:lpstr>
      <vt:lpstr>Calibri</vt:lpstr>
      <vt:lpstr>Lucida Sans Unicode</vt:lpstr>
      <vt:lpstr>Тема Office</vt:lpstr>
      <vt:lpstr>   Урок в соответствии с ФГОС</vt:lpstr>
      <vt:lpstr>Каждый урок должен быть для наставника задачей, которую он должен выполнять, обдумывая это заранее: на каждом уроке он должен чего-нибудь достигнуть, сделать шаг дальше и заставить весь класс сделать этот шаг</vt:lpstr>
      <vt:lpstr>Слайд 3</vt:lpstr>
      <vt:lpstr>Учебная деятельность-</vt:lpstr>
      <vt:lpstr> Учебная задача- цель, которую перед собой ставит ученик</vt:lpstr>
      <vt:lpstr>  Учебное действие- система существенных признаков понятия или алгоритм</vt:lpstr>
      <vt:lpstr>  Самоконтроль- определение правильности выполненного действия </vt:lpstr>
      <vt:lpstr>  Самооценка- определение степени соответствия эталону или качества выполненного действия</vt:lpstr>
      <vt:lpstr>Слайд 9</vt:lpstr>
      <vt:lpstr>Слайд 10</vt:lpstr>
      <vt:lpstr>Анализ урока в соответствии с ФГОС НОО</vt:lpstr>
      <vt:lpstr>Ведущие аспекты анализа урока </vt:lpstr>
      <vt:lpstr>Ведущие аспекты анализа урока </vt:lpstr>
      <vt:lpstr>Ведущие аспекты анализа урока </vt:lpstr>
      <vt:lpstr>Ведущие аспекты анализа урока </vt:lpstr>
      <vt:lpstr>Ведущие аспекты анализа урока </vt:lpstr>
      <vt:lpstr>Ведущие аспекты анализа урока </vt:lpstr>
      <vt:lpstr>Ведущие аспекты анализа урока </vt:lpstr>
      <vt:lpstr>Тип урока</vt:lpstr>
      <vt:lpstr>Урок первичного предъявления новых знаний</vt:lpstr>
      <vt:lpstr>Урок формирования первоначальных предметных умений</vt:lpstr>
      <vt:lpstr>Урок применения предметных умений</vt:lpstr>
      <vt:lpstr>Урок обобщения и систематизации</vt:lpstr>
      <vt:lpstr>Урок повторения</vt:lpstr>
      <vt:lpstr>Контрольный урок</vt:lpstr>
      <vt:lpstr>Коррекционный урок </vt:lpstr>
      <vt:lpstr>Комбинированный урок </vt:lpstr>
      <vt:lpstr>Учебная экскурсия  </vt:lpstr>
      <vt:lpstr>Урок решения практических, проектных задач</vt:lpstr>
      <vt:lpstr>Дидактическая задача урока</vt:lpstr>
      <vt:lpstr>Дидактическая задача урока</vt:lpstr>
      <vt:lpstr>Дидактическая задача урока</vt:lpstr>
      <vt:lpstr>Дидактическая задача урока</vt:lpstr>
      <vt:lpstr>Цели урока:</vt:lpstr>
      <vt:lpstr>Организационные формы обучения</vt:lpstr>
      <vt:lpstr>Фронтальная форма обучения</vt:lpstr>
      <vt:lpstr>Групповая (парная) форма обучения</vt:lpstr>
      <vt:lpstr>Индивидуальная форма обучения</vt:lpstr>
      <vt:lpstr> Коллективная форма организации обучения </vt:lpstr>
      <vt:lpstr>Основные этапы урока</vt:lpstr>
      <vt:lpstr>Основные этапы урока</vt:lpstr>
      <vt:lpstr>Основные этапы урока</vt:lpstr>
      <vt:lpstr>Основные этапы урока</vt:lpstr>
      <vt:lpstr>Основные этапы урока</vt:lpstr>
      <vt:lpstr>Основные этапы урока</vt:lpstr>
      <vt:lpstr>Основные этапы урока</vt:lpstr>
      <vt:lpstr>Основные этапы урока</vt:lpstr>
      <vt:lpstr>Основные этапы урока</vt:lpstr>
      <vt:lpstr>Основные этапы урока</vt:lpstr>
      <vt:lpstr>Связь универсальных учебных действий  с содержанием учебных предметов</vt:lpstr>
      <vt:lpstr>Русский язык</vt:lpstr>
      <vt:lpstr>Литературное чтение</vt:lpstr>
      <vt:lpstr>Литературное чтение</vt:lpstr>
      <vt:lpstr>Математика</vt:lpstr>
      <vt:lpstr>Математика</vt:lpstr>
      <vt:lpstr>Окружающий мир</vt:lpstr>
      <vt:lpstr>Окружающий мир</vt:lpstr>
      <vt:lpstr>Окружающий мир</vt:lpstr>
      <vt:lpstr>Нетрадиционный урок – делается в новой необычной форме</vt:lpstr>
      <vt:lpstr>Нетрадиционные типы урока</vt:lpstr>
      <vt:lpstr>Что определяет выбор  урока?</vt:lpstr>
      <vt:lpstr>Примерная форма плана урока</vt:lpstr>
      <vt:lpstr>Дидактические требования к уроку</vt:lpstr>
      <vt:lpstr>Психологические требования к уроку</vt:lpstr>
      <vt:lpstr>Организация познавательной деятельности учащихся</vt:lpstr>
      <vt:lpstr>Учет возрастных особенностей</vt:lpstr>
      <vt:lpstr>Гигиенические требования</vt:lpstr>
      <vt:lpstr>Требования к технике проведения урока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в соответствии с ФГОС</dc:title>
  <dc:creator>Пользователь</dc:creator>
  <cp:lastModifiedBy>uservdvc</cp:lastModifiedBy>
  <cp:revision>36</cp:revision>
  <dcterms:created xsi:type="dcterms:W3CDTF">2011-04-04T22:07:28Z</dcterms:created>
  <dcterms:modified xsi:type="dcterms:W3CDTF">2014-10-14T18:03:25Z</dcterms:modified>
</cp:coreProperties>
</file>