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0" r:id="rId4"/>
    <p:sldId id="281" r:id="rId5"/>
    <p:sldId id="280" r:id="rId6"/>
    <p:sldId id="279" r:id="rId7"/>
    <p:sldId id="278" r:id="rId8"/>
    <p:sldId id="277" r:id="rId9"/>
    <p:sldId id="276" r:id="rId10"/>
    <p:sldId id="275" r:id="rId11"/>
    <p:sldId id="274" r:id="rId12"/>
    <p:sldId id="273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5F2139A-2DDF-4D60-8A2C-821BBC64FCB5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79689DC-7D0B-4BFF-A7F6-47D0E224E9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714356"/>
            <a:ext cx="4572032" cy="1828800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Речевые</a:t>
            </a:r>
            <a:br>
              <a:rPr lang="ru-RU" sz="6600" b="1" dirty="0" smtClean="0"/>
            </a:br>
            <a:r>
              <a:rPr lang="ru-RU" sz="6600" b="1" dirty="0" smtClean="0"/>
              <a:t> </a:t>
            </a:r>
            <a:r>
              <a:rPr lang="ru-RU" sz="6600" b="1" dirty="0" smtClean="0"/>
              <a:t>ошибки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Типология по рекомендации ФИПИ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57224" y="3214686"/>
            <a:ext cx="81439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Речевые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ошибки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(Р)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ahoma" pitchFamily="34" charset="0"/>
              </a:rPr>
              <a:t> 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ru-RU" sz="2400" b="1" dirty="0" smtClean="0"/>
              <a:t>это ошибки не в построении предложения, не в структуре языковой единицы, а в ее использовании, чаще всего в употреблении слова, т. е. нарушение лексических норм.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9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Употребление рядом или близко однокоренных слов (тавтология)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714488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4000" dirty="0" smtClean="0"/>
              <a:t>В этом </a:t>
            </a:r>
            <a:r>
              <a:rPr lang="ru-RU" sz="4000" b="1" dirty="0" smtClean="0"/>
              <a:t>рассказе рассказывается </a:t>
            </a:r>
            <a:r>
              <a:rPr lang="ru-RU" sz="4000" dirty="0" smtClean="0"/>
              <a:t>о реальных событиях.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10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Неоправданное повторение слова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714488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4000" b="1" dirty="0" smtClean="0"/>
              <a:t>Герой</a:t>
            </a:r>
            <a:r>
              <a:rPr lang="ru-RU" sz="4000" dirty="0" smtClean="0"/>
              <a:t> рассказа не задумывается над </a:t>
            </a:r>
            <a:r>
              <a:rPr lang="ru-RU" sz="4000" dirty="0" smtClean="0"/>
              <a:t>своим поступком.</a:t>
            </a:r>
            <a:r>
              <a:rPr lang="ru-RU" sz="4000" dirty="0" smtClean="0"/>
              <a:t> </a:t>
            </a:r>
            <a:r>
              <a:rPr lang="ru-RU" sz="4000" b="1" dirty="0" smtClean="0"/>
              <a:t>Герой </a:t>
            </a:r>
            <a:r>
              <a:rPr lang="ru-RU" sz="4000" dirty="0" smtClean="0"/>
              <a:t>даже не понимает всей глубины содеянного им.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11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4143404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Бедность и однообразие синтаксических конструкций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6248" y="1785926"/>
            <a:ext cx="4429156" cy="497207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20040" lvl="0" indent="-320040" algn="just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b="1" dirty="0" smtClean="0"/>
              <a:t>Когда писатель пришел в редакцию</a:t>
            </a:r>
            <a:r>
              <a:rPr lang="ru-RU" sz="4000" dirty="0" smtClean="0"/>
              <a:t>, его принял главный редактор. </a:t>
            </a:r>
            <a:r>
              <a:rPr lang="ru-RU" sz="4000" b="1" dirty="0" smtClean="0"/>
              <a:t>Когда они поговорили</a:t>
            </a:r>
            <a:r>
              <a:rPr lang="ru-RU" sz="4000" dirty="0" smtClean="0"/>
              <a:t>, писатель отправился в гостиницу.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12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35743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Употребление лишних слов, лексическая избыточность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885928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 smtClean="0"/>
              <a:t>Тогда о том, чтобы вы могли улыбнуться, </a:t>
            </a:r>
            <a:r>
              <a:rPr lang="ru-RU" sz="4000" b="1" dirty="0" smtClean="0"/>
              <a:t>об этом </a:t>
            </a:r>
            <a:r>
              <a:rPr lang="ru-RU" sz="4000" dirty="0" smtClean="0"/>
              <a:t>позаботится книжный наш магазин.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1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Употребление слова в несвойственном ему значении</a:t>
            </a:r>
            <a:endParaRPr lang="ru-RU" sz="36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714488"/>
            <a:ext cx="4500594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600" dirty="0" smtClean="0"/>
              <a:t>Мы были </a:t>
            </a:r>
            <a:r>
              <a:rPr lang="ru-RU" sz="3600" b="1" dirty="0" smtClean="0"/>
              <a:t>шокированы</a:t>
            </a:r>
            <a:r>
              <a:rPr lang="ru-RU" sz="3600" dirty="0" smtClean="0"/>
              <a:t> прекрасной игрой актеров.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600" b="1" dirty="0" smtClean="0"/>
              <a:t>Благодаря</a:t>
            </a:r>
            <a:r>
              <a:rPr lang="ru-RU" sz="3600" dirty="0" smtClean="0"/>
              <a:t> пожару, лес сгорел.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2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428868"/>
            <a:ext cx="4000528" cy="34004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Неоправданное употребление диалектных и просторечных слов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429124" y="1928802"/>
            <a:ext cx="4500594" cy="457203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4000" dirty="0" smtClean="0"/>
              <a:t>Таким людям всегда удается </a:t>
            </a:r>
            <a:r>
              <a:rPr lang="ru-RU" sz="4000" b="1" dirty="0" smtClean="0"/>
              <a:t>объегорить</a:t>
            </a:r>
            <a:r>
              <a:rPr lang="ru-RU" sz="4000" dirty="0" smtClean="0"/>
              <a:t> других. </a:t>
            </a:r>
            <a:endParaRPr lang="ru-RU" sz="40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4000" dirty="0" smtClean="0"/>
              <a:t>Обломов </a:t>
            </a:r>
            <a:r>
              <a:rPr lang="ru-RU" sz="4000" dirty="0" smtClean="0"/>
              <a:t>ничем не занимался и </a:t>
            </a:r>
            <a:r>
              <a:rPr lang="ru-RU" sz="4000" dirty="0" smtClean="0"/>
              <a:t>целыми днями</a:t>
            </a:r>
            <a:r>
              <a:rPr lang="ru-RU" sz="4000" dirty="0" smtClean="0"/>
              <a:t> </a:t>
            </a:r>
            <a:r>
              <a:rPr lang="ru-RU" sz="4000" b="1" dirty="0" smtClean="0"/>
              <a:t>валял </a:t>
            </a:r>
            <a:r>
              <a:rPr lang="ru-RU" sz="4000" b="1" dirty="0" err="1" smtClean="0"/>
              <a:t>дурака</a:t>
            </a:r>
            <a:r>
              <a:rPr lang="ru-RU" sz="4000" b="1" dirty="0" smtClean="0"/>
              <a:t>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3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Неудачное употребление местоимений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14810" y="1714488"/>
            <a:ext cx="4714908" cy="4972072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4000" dirty="0" smtClean="0"/>
              <a:t>Текст написал В. Белов. </a:t>
            </a:r>
            <a:r>
              <a:rPr lang="ru-RU" sz="4000" b="1" dirty="0" smtClean="0"/>
              <a:t>Он</a:t>
            </a:r>
            <a:r>
              <a:rPr lang="ru-RU" sz="4000" dirty="0" smtClean="0"/>
              <a:t> относится к художественному стилю. </a:t>
            </a:r>
            <a:endParaRPr lang="ru-RU" sz="40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4000" dirty="0" smtClean="0"/>
              <a:t>У </a:t>
            </a:r>
            <a:r>
              <a:rPr lang="ru-RU" sz="4000" dirty="0" smtClean="0"/>
              <a:t>меня сразу же возникла картина</a:t>
            </a:r>
            <a:r>
              <a:rPr lang="ru-RU" sz="4000" b="1" dirty="0" smtClean="0"/>
              <a:t> в своем </a:t>
            </a:r>
            <a:r>
              <a:rPr lang="ru-RU" sz="4000" dirty="0" smtClean="0"/>
              <a:t>воображении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4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3786214" cy="49720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200" b="1" dirty="0" smtClean="0"/>
              <a:t>Употребление слов иной стилевой окраски; смешение лексики разных эпох; неуместное употребление </a:t>
            </a:r>
            <a:r>
              <a:rPr lang="ru-RU" sz="3200" b="1" dirty="0" err="1" smtClean="0"/>
              <a:t>канцелярита</a:t>
            </a:r>
            <a:r>
              <a:rPr lang="ru-RU" sz="3200" b="1" dirty="0" smtClean="0"/>
              <a:t>, экспрессивных, эмоционально окрашенных слов, устаревшей лексики, жаргонизмов, неуместное употребление фразеологизмов</a:t>
            </a:r>
            <a:endParaRPr lang="ru-RU" sz="32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143372" y="1500174"/>
            <a:ext cx="4786346" cy="514353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 По </a:t>
            </a:r>
            <a:r>
              <a:rPr lang="ru-RU" sz="3200" b="1" dirty="0" smtClean="0"/>
              <a:t>задумке</a:t>
            </a:r>
            <a:r>
              <a:rPr lang="ru-RU" sz="3200" dirty="0" smtClean="0"/>
              <a:t> автора, герой побеждает. </a:t>
            </a: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Молчалин</a:t>
            </a:r>
            <a:r>
              <a:rPr lang="ru-RU" sz="3200" dirty="0" smtClean="0"/>
              <a:t> </a:t>
            </a:r>
            <a:r>
              <a:rPr lang="ru-RU" sz="3200" b="1" dirty="0" smtClean="0"/>
              <a:t>работает</a:t>
            </a:r>
            <a:r>
              <a:rPr lang="ru-RU" sz="3200" dirty="0" smtClean="0"/>
              <a:t> секретарем </a:t>
            </a:r>
            <a:r>
              <a:rPr lang="ru-RU" sz="3200" dirty="0" smtClean="0"/>
              <a:t>Фамусова.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В </a:t>
            </a:r>
            <a:r>
              <a:rPr lang="ru-RU" sz="3200" dirty="0" smtClean="0"/>
              <a:t>романе А.С. Пушкина </a:t>
            </a:r>
            <a:r>
              <a:rPr lang="ru-RU" sz="3200" b="1" dirty="0" smtClean="0"/>
              <a:t>имеют место</a:t>
            </a:r>
            <a:r>
              <a:rPr lang="ru-RU" sz="3200" dirty="0" smtClean="0"/>
              <a:t> лирические отступления. </a:t>
            </a: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200" dirty="0" smtClean="0"/>
              <a:t>Автор</a:t>
            </a:r>
            <a:r>
              <a:rPr lang="ru-RU" sz="3200" b="1" dirty="0" smtClean="0"/>
              <a:t> то и дело </a:t>
            </a:r>
            <a:r>
              <a:rPr lang="ru-RU" sz="3200" dirty="0" smtClean="0"/>
              <a:t>прибегает к употреблению метафор и олицетворений. </a:t>
            </a: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200" dirty="0" smtClean="0"/>
              <a:t>Если </a:t>
            </a:r>
            <a:r>
              <a:rPr lang="ru-RU" sz="3200" dirty="0" smtClean="0"/>
              <a:t>бы я был там, то за такое отношение к матери я бы этому</a:t>
            </a:r>
            <a:r>
              <a:rPr lang="ru-RU" sz="3200" b="1" dirty="0" smtClean="0"/>
              <a:t> кексу </a:t>
            </a:r>
            <a:r>
              <a:rPr lang="ru-RU" sz="3200" dirty="0" smtClean="0"/>
              <a:t>в </a:t>
            </a:r>
            <a:r>
              <a:rPr lang="ru-RU" sz="3200" b="1" dirty="0" smtClean="0"/>
              <a:t>грызло </a:t>
            </a:r>
            <a:r>
              <a:rPr lang="ru-RU" sz="3200" dirty="0" smtClean="0"/>
              <a:t>бы дал.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Зощенко</a:t>
            </a:r>
            <a:r>
              <a:rPr lang="ru-RU" sz="3200" dirty="0" smtClean="0"/>
              <a:t> </a:t>
            </a:r>
            <a:r>
              <a:rPr lang="ru-RU" sz="3200" b="1" dirty="0" smtClean="0"/>
              <a:t>палец в рот не клади</a:t>
            </a:r>
            <a:r>
              <a:rPr lang="ru-RU" sz="3200" dirty="0" smtClean="0"/>
              <a:t>, а дай только посмешить читателя.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5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err="1" smtClean="0"/>
              <a:t>Неразличение</a:t>
            </a:r>
            <a:r>
              <a:rPr lang="ru-RU" sz="4000" b="1" dirty="0" smtClean="0"/>
              <a:t> оттенков значения, вносимых в слово приставкой и суффиксом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786314" y="1714488"/>
            <a:ext cx="4143404" cy="43577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600" dirty="0" smtClean="0"/>
              <a:t>В таких случаях я </a:t>
            </a:r>
            <a:r>
              <a:rPr lang="ru-RU" sz="3600" b="1" dirty="0" smtClean="0"/>
              <a:t>взглядываю</a:t>
            </a:r>
            <a:r>
              <a:rPr lang="ru-RU" sz="3600" dirty="0" smtClean="0"/>
              <a:t> в словарь.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6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4000528" cy="49720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b="1" dirty="0" err="1" smtClean="0"/>
              <a:t>Неразличение</a:t>
            </a:r>
            <a:r>
              <a:rPr lang="ru-RU" sz="4000" b="1" dirty="0" smtClean="0"/>
              <a:t> паронимов, синонимичных слов; ошибки в употреблении антонимов при построении антитезы; разрушение образного значения фразеологизма в неудачно организованном контексте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6248" y="1500174"/>
            <a:ext cx="4857752" cy="497207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2800" dirty="0" smtClean="0"/>
              <a:t>Были приняты </a:t>
            </a:r>
            <a:r>
              <a:rPr lang="ru-RU" sz="2800" b="1" dirty="0" smtClean="0"/>
              <a:t>эффектные меры</a:t>
            </a:r>
            <a:r>
              <a:rPr lang="ru-RU" sz="2800" dirty="0" smtClean="0"/>
              <a:t>. </a:t>
            </a:r>
            <a:endParaRPr lang="ru-RU" sz="28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2800" dirty="0" smtClean="0"/>
              <a:t>Имя этого поэта</a:t>
            </a:r>
            <a:r>
              <a:rPr lang="ru-RU" sz="2800" dirty="0" smtClean="0"/>
              <a:t> </a:t>
            </a:r>
            <a:r>
              <a:rPr lang="ru-RU" sz="2800" b="1" dirty="0" smtClean="0"/>
              <a:t>знакомо</a:t>
            </a:r>
            <a:r>
              <a:rPr lang="ru-RU" sz="2800" dirty="0" smtClean="0"/>
              <a:t> </a:t>
            </a:r>
            <a:endParaRPr lang="ru-RU" sz="28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2800" dirty="0" smtClean="0"/>
              <a:t>во </a:t>
            </a:r>
            <a:r>
              <a:rPr lang="ru-RU" sz="2800" dirty="0" smtClean="0"/>
              <a:t>многих странах. </a:t>
            </a:r>
            <a:endParaRPr lang="ru-RU" sz="28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2800" dirty="0" smtClean="0"/>
              <a:t>В </a:t>
            </a:r>
            <a:r>
              <a:rPr lang="ru-RU" sz="2800" dirty="0" smtClean="0"/>
              <a:t>третьей части текста </a:t>
            </a:r>
            <a:r>
              <a:rPr lang="ru-RU" sz="2800" dirty="0" smtClean="0"/>
              <a:t>не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2800" dirty="0" smtClean="0"/>
              <a:t>веселый</a:t>
            </a:r>
            <a:r>
              <a:rPr lang="ru-RU" sz="2800" dirty="0" smtClean="0"/>
              <a:t>, но и </a:t>
            </a:r>
            <a:r>
              <a:rPr lang="ru-RU" sz="2800" b="1" dirty="0" smtClean="0"/>
              <a:t>не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2800" b="1" dirty="0" smtClean="0"/>
              <a:t>мажорный</a:t>
            </a:r>
            <a:r>
              <a:rPr lang="ru-RU" sz="2800" dirty="0" smtClean="0"/>
              <a:t> </a:t>
            </a:r>
            <a:r>
              <a:rPr lang="ru-RU" sz="2800" dirty="0" smtClean="0"/>
              <a:t>мотив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2800" dirty="0" smtClean="0"/>
              <a:t>заставляет </a:t>
            </a:r>
            <a:r>
              <a:rPr lang="ru-RU" sz="2800" dirty="0" smtClean="0"/>
              <a:t>нас задуматься. </a:t>
            </a:r>
            <a:endParaRPr lang="ru-RU" sz="28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2800" dirty="0" smtClean="0"/>
              <a:t>Грампластинка </a:t>
            </a:r>
            <a:r>
              <a:rPr lang="ru-RU" sz="2800" dirty="0" smtClean="0"/>
              <a:t>не сказала еще своего </a:t>
            </a:r>
            <a:r>
              <a:rPr lang="ru-RU" sz="2800" b="1" dirty="0" smtClean="0"/>
              <a:t>последнего слова</a:t>
            </a:r>
            <a:r>
              <a:rPr lang="ru-RU" sz="2800" dirty="0" smtClean="0"/>
              <a:t>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7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364333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Нарушение лексической сочетаемости</a:t>
            </a:r>
            <a:endParaRPr lang="ru-RU" sz="40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0" y="1714488"/>
            <a:ext cx="4357718" cy="4972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 smtClean="0"/>
              <a:t>Автор </a:t>
            </a:r>
            <a:r>
              <a:rPr lang="ru-RU" sz="4000" b="1" dirty="0" smtClean="0"/>
              <a:t>использует</a:t>
            </a:r>
            <a:r>
              <a:rPr lang="ru-RU" sz="4000" dirty="0" smtClean="0"/>
              <a:t> </a:t>
            </a:r>
            <a:endParaRPr lang="ru-RU" sz="40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ru-RU" sz="4000" dirty="0" smtClean="0"/>
              <a:t>художественные </a:t>
            </a:r>
            <a:r>
              <a:rPr lang="ru-RU" sz="4000" dirty="0" smtClean="0"/>
              <a:t>особенности.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Р</a:t>
            </a:r>
            <a:r>
              <a:rPr lang="ru-RU" sz="8800" dirty="0" smtClean="0"/>
              <a:t>8 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643182"/>
            <a:ext cx="3643338" cy="31146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Употребление лишних слов, в том числе плеоназм</a:t>
            </a:r>
            <a:endParaRPr lang="ru-RU" sz="3200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00562" y="2500306"/>
            <a:ext cx="4500594" cy="221457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b="1" dirty="0" smtClean="0"/>
              <a:t>молодой</a:t>
            </a:r>
            <a:r>
              <a:rPr lang="ru-RU" sz="3200" dirty="0" smtClean="0"/>
              <a:t> </a:t>
            </a:r>
            <a:r>
              <a:rPr lang="ru-RU" sz="3200" dirty="0" smtClean="0"/>
              <a:t>юноша</a:t>
            </a:r>
            <a:r>
              <a:rPr lang="ru-RU" sz="3200" dirty="0" smtClean="0"/>
              <a:t> </a:t>
            </a:r>
            <a:endParaRPr lang="ru-RU" sz="3200" dirty="0" smtClean="0"/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b="1" dirty="0" smtClean="0"/>
              <a:t>очень</a:t>
            </a:r>
            <a:r>
              <a:rPr lang="ru-RU" sz="3200" b="1" dirty="0" smtClean="0"/>
              <a:t> </a:t>
            </a:r>
            <a:r>
              <a:rPr lang="ru-RU" sz="3200" dirty="0" smtClean="0"/>
              <a:t>прекрасный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buFont typeface="Arial" pitchFamily="34" charset="0"/>
              <a:buChar char="•"/>
            </a:pPr>
            <a:r>
              <a:rPr lang="ru-RU" sz="3200" b="1" dirty="0" err="1" smtClean="0"/>
              <a:t>п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амятный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сувенир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64</TotalTime>
  <Words>184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Речевые  ошибки</vt:lpstr>
      <vt:lpstr>Р1 </vt:lpstr>
      <vt:lpstr>Р2 </vt:lpstr>
      <vt:lpstr>Р3 </vt:lpstr>
      <vt:lpstr>Р4 </vt:lpstr>
      <vt:lpstr>Р5 </vt:lpstr>
      <vt:lpstr>Р6 </vt:lpstr>
      <vt:lpstr>Р7 </vt:lpstr>
      <vt:lpstr>Р8 </vt:lpstr>
      <vt:lpstr>Р9 </vt:lpstr>
      <vt:lpstr>Р10 </vt:lpstr>
      <vt:lpstr>Р11 </vt:lpstr>
      <vt:lpstr>Р12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Грамматические ошибки</dc:title>
  <dc:creator>Татьяна</dc:creator>
  <cp:lastModifiedBy>Татьяна</cp:lastModifiedBy>
  <cp:revision>7</cp:revision>
  <dcterms:created xsi:type="dcterms:W3CDTF">2014-10-19T18:30:18Z</dcterms:created>
  <dcterms:modified xsi:type="dcterms:W3CDTF">2014-10-23T18:39:54Z</dcterms:modified>
</cp:coreProperties>
</file>