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20"/>
  </p:handoutMasterIdLst>
  <p:sldIdLst>
    <p:sldId id="256" r:id="rId2"/>
    <p:sldId id="27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71" r:id="rId12"/>
    <p:sldId id="265" r:id="rId13"/>
    <p:sldId id="266" r:id="rId14"/>
    <p:sldId id="269" r:id="rId15"/>
    <p:sldId id="270" r:id="rId16"/>
    <p:sldId id="273" r:id="rId17"/>
    <p:sldId id="274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8FC0715-B1CA-4774-AB53-8D55D44C8565}">
          <p14:sldIdLst>
            <p14:sldId id="256"/>
            <p14:sldId id="277"/>
            <p14:sldId id="258"/>
            <p14:sldId id="259"/>
            <p14:sldId id="260"/>
            <p14:sldId id="261"/>
            <p14:sldId id="262"/>
            <p14:sldId id="263"/>
            <p14:sldId id="267"/>
            <p14:sldId id="264"/>
            <p14:sldId id="271"/>
            <p14:sldId id="265"/>
            <p14:sldId id="266"/>
            <p14:sldId id="269"/>
            <p14:sldId id="270"/>
            <p14:sldId id="273"/>
            <p14:sldId id="274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80" d="100"/>
          <a:sy n="80" d="100"/>
        </p:scale>
        <p:origin x="-144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F2176-EE09-44F1-83DE-5AB26ACD9276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A600F-3D55-4F9E-8EC8-4212B726A9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148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613B-AF0D-4A8E-BF91-CA2D9BF91CBE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F17A-90C8-4BF6-83EE-45EC5DEF6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613B-AF0D-4A8E-BF91-CA2D9BF91CBE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F17A-90C8-4BF6-83EE-45EC5DEF6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613B-AF0D-4A8E-BF91-CA2D9BF91CBE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F17A-90C8-4BF6-83EE-45EC5DEF60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613B-AF0D-4A8E-BF91-CA2D9BF91CBE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F17A-90C8-4BF6-83EE-45EC5DEF60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613B-AF0D-4A8E-BF91-CA2D9BF91CBE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F17A-90C8-4BF6-83EE-45EC5DEF6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613B-AF0D-4A8E-BF91-CA2D9BF91CBE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F17A-90C8-4BF6-83EE-45EC5DEF60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613B-AF0D-4A8E-BF91-CA2D9BF91CBE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F17A-90C8-4BF6-83EE-45EC5DEF6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613B-AF0D-4A8E-BF91-CA2D9BF91CBE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F17A-90C8-4BF6-83EE-45EC5DEF6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613B-AF0D-4A8E-BF91-CA2D9BF91CBE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F17A-90C8-4BF6-83EE-45EC5DEF6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613B-AF0D-4A8E-BF91-CA2D9BF91CBE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F17A-90C8-4BF6-83EE-45EC5DEF60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613B-AF0D-4A8E-BF91-CA2D9BF91CBE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F17A-90C8-4BF6-83EE-45EC5DEF60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2F8613B-AF0D-4A8E-BF91-CA2D9BF91CBE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FD3F17A-90C8-4BF6-83EE-45EC5DEF60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commons.wikimedia.org/wiki/File:Hyperspiral.png?uselang=ru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Спирали.</a:t>
            </a:r>
            <a:br>
              <a:rPr lang="ru-RU" b="1" i="1" dirty="0" smtClean="0"/>
            </a:br>
            <a:r>
              <a:rPr lang="ru-RU" b="1" i="1" dirty="0" smtClean="0"/>
              <a:t>Виды спиралей.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3714752"/>
            <a:ext cx="3971908" cy="1357322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Работу выполнила обучающаяся гр.</a:t>
            </a:r>
          </a:p>
          <a:p>
            <a:pPr algn="r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13-С3-1/9б</a:t>
            </a:r>
          </a:p>
          <a:p>
            <a:pPr algn="r"/>
            <a:r>
              <a:rPr lang="ru-RU" sz="1800" b="1" dirty="0" err="1" smtClean="0">
                <a:solidFill>
                  <a:schemeClr val="tx2">
                    <a:lumMod val="75000"/>
                  </a:schemeClr>
                </a:solidFill>
              </a:rPr>
              <a:t>Отрошек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 Валерия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7354" y="357166"/>
            <a:ext cx="8715436" cy="780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ГБОУ СПО «Краснодарский монтажный техникум» КК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6858016" y="5143512"/>
            <a:ext cx="2043082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Преподаватель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Валуева Л.А.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714744" y="5429264"/>
            <a:ext cx="2043082" cy="3571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Краснодар, 2014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14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upload.wikimedia.org/wikipedia/commons/thumb/9/93/Hyperspiral.png/200px-Hyperspiral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1950343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://slovare.coolreferat.com/%D1%81%D0%BB%D0%BE%D0%B2%D0%B0%D1%80%D1%8C/ref-5003_1884576026-7047.coolpi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365104"/>
            <a:ext cx="6336704" cy="2374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2123728" y="2060848"/>
                <a:ext cx="6078537" cy="4353347"/>
              </a:xfrm>
            </p:spPr>
            <p:txBody>
              <a:bodyPr/>
              <a:lstStyle/>
              <a:p>
                <a:r>
                  <a:rPr lang="ru-RU" dirty="0" smtClean="0"/>
                  <a:t>Гиперболическая спираль</a:t>
                </a:r>
                <a:r>
                  <a:rPr lang="ru-RU" dirty="0"/>
                  <a:t> — плоская трансцендентная кривая. Уравнение гиперболической спирали в полярной системе координат является обратным для уравнения Архимедовой спирали и записывается так:</a:t>
                </a:r>
              </a:p>
              <a:p>
                <a14:m>
                  <m:oMath xmlns:m="http://schemas.openxmlformats.org/officeDocument/2006/math">
                    <m:r>
                      <a:rPr lang="ru-RU" smtClean="0">
                        <a:latin typeface="Cambria Math"/>
                      </a:rPr>
                      <m:t>𝝆𝝋</m:t>
                    </m:r>
                    <m:r>
                      <a:rPr lang="ru-RU" smtClean="0">
                        <a:latin typeface="Cambria Math"/>
                      </a:rPr>
                      <m:t>=</m:t>
                    </m:r>
                    <m:r>
                      <a:rPr lang="ru-RU" smtClean="0">
                        <a:latin typeface="Cambria Math"/>
                      </a:rPr>
                      <m:t>𝜶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23728" y="2060848"/>
                <a:ext cx="6078537" cy="4353347"/>
              </a:xfrm>
              <a:blipFill rotWithShape="1">
                <a:blip r:embed="rId5"/>
                <a:stretch>
                  <a:fillRect l="-1503" t="-15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Гиперболическая спираль.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80024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coaladefotografie.com/wp-content/uploads/2012/09/fibonacci-applied-photography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4279440" cy="272661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Гиперболическая спираль в природе</a:t>
            </a:r>
            <a:r>
              <a:rPr lang="en-US" b="1" i="1" dirty="0" smtClean="0"/>
              <a:t> </a:t>
            </a:r>
            <a:r>
              <a:rPr lang="ru-RU" b="1" i="1" dirty="0" smtClean="0"/>
              <a:t>и архитектуре:</a:t>
            </a: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4929198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Голландская  роза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 descr="http://static3.depositphotos.com/1006416/241/i/950/depositphotos_2417482-Spiral-staircas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5" y="1700808"/>
            <a:ext cx="2880320" cy="410445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48064" y="5880665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Лестница бизнес-центра в Германии</a:t>
            </a: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91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643050"/>
            <a:ext cx="4536504" cy="4594262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900" b="1" dirty="0">
                <a:latin typeface="Calibri"/>
                <a:ea typeface="Calibri"/>
                <a:cs typeface="Times New Roman"/>
              </a:rPr>
              <a:t>Логарифмическая спираль </a:t>
            </a:r>
            <a:r>
              <a:rPr lang="ru-RU" sz="2900" dirty="0">
                <a:latin typeface="Calibri"/>
                <a:ea typeface="Calibri"/>
                <a:cs typeface="Times New Roman"/>
              </a:rPr>
              <a:t>была впервые описана 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  <a:latin typeface="Calibri"/>
                <a:ea typeface="Calibri"/>
                <a:cs typeface="Times New Roman"/>
              </a:rPr>
              <a:t>Декартом</a:t>
            </a:r>
            <a:r>
              <a:rPr lang="ru-RU" sz="2900" dirty="0">
                <a:solidFill>
                  <a:schemeClr val="bg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 </a:t>
            </a:r>
            <a:r>
              <a:rPr lang="ru-RU" sz="2900" dirty="0">
                <a:latin typeface="Calibri"/>
                <a:ea typeface="Calibri"/>
                <a:cs typeface="Times New Roman"/>
              </a:rPr>
              <a:t>и позже интенсивно исследована 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  <a:latin typeface="Calibri"/>
                <a:ea typeface="Calibri"/>
                <a:cs typeface="Times New Roman"/>
              </a:rPr>
              <a:t>Бернулли</a:t>
            </a:r>
            <a:r>
              <a:rPr lang="ru-RU" sz="2900" dirty="0">
                <a:latin typeface="Calibri"/>
                <a:ea typeface="Calibri"/>
                <a:cs typeface="Times New Roman"/>
              </a:rPr>
              <a:t>, который называл её </a:t>
            </a:r>
            <a:r>
              <a:rPr lang="ru-RU" sz="2900" i="1" dirty="0" err="1">
                <a:latin typeface="Calibri"/>
                <a:ea typeface="Calibri"/>
                <a:cs typeface="Times New Roman"/>
              </a:rPr>
              <a:t>Spira</a:t>
            </a:r>
            <a:r>
              <a:rPr lang="ru-RU" sz="2900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sz="2900" i="1" dirty="0" err="1">
                <a:latin typeface="Calibri"/>
                <a:ea typeface="Calibri"/>
                <a:cs typeface="Times New Roman"/>
              </a:rPr>
              <a:t>mirabilis</a:t>
            </a:r>
            <a:r>
              <a:rPr lang="ru-RU" sz="2900" dirty="0">
                <a:latin typeface="Calibri"/>
                <a:ea typeface="Calibri"/>
                <a:cs typeface="Times New Roman"/>
              </a:rPr>
              <a:t> — «удивительная спираль». Декарт искал 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  <a:latin typeface="Calibri"/>
                <a:ea typeface="Calibri"/>
                <a:cs typeface="Times New Roman"/>
              </a:rPr>
              <a:t>кривую, </a:t>
            </a:r>
            <a:r>
              <a:rPr lang="ru-RU" sz="2900" dirty="0">
                <a:latin typeface="Calibri"/>
                <a:ea typeface="Calibri"/>
                <a:cs typeface="Times New Roman"/>
              </a:rPr>
              <a:t>обладающую свойством, подобным свойству 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  <a:latin typeface="Calibri"/>
                <a:ea typeface="Calibri"/>
                <a:cs typeface="Times New Roman"/>
              </a:rPr>
              <a:t>окружности,</a:t>
            </a:r>
            <a:r>
              <a:rPr lang="ru-RU" sz="2900" dirty="0">
                <a:latin typeface="Calibri"/>
                <a:ea typeface="Calibri"/>
                <a:cs typeface="Times New Roman"/>
              </a:rPr>
              <a:t> так чтобы 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  <a:latin typeface="Calibri"/>
                <a:ea typeface="Calibri"/>
                <a:cs typeface="Times New Roman"/>
              </a:rPr>
              <a:t>касательная в</a:t>
            </a:r>
            <a:r>
              <a:rPr lang="ru-RU" sz="2900" dirty="0">
                <a:latin typeface="Calibri"/>
                <a:ea typeface="Calibri"/>
                <a:cs typeface="Times New Roman"/>
              </a:rPr>
              <a:t> каждой точке образовывала с 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  <a:latin typeface="Calibri"/>
                <a:ea typeface="Calibri"/>
                <a:cs typeface="Times New Roman"/>
              </a:rPr>
              <a:t>радиус-вектором в каждой точке один и тот же угол. Он показал</a:t>
            </a:r>
            <a:r>
              <a:rPr lang="ru-RU" sz="2900" dirty="0">
                <a:latin typeface="Calibri"/>
                <a:ea typeface="Calibri"/>
                <a:cs typeface="Times New Roman"/>
              </a:rPr>
              <a:t>, что это условие равносильно тому, что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  <a:latin typeface="Calibri"/>
                <a:ea typeface="Calibri"/>
                <a:cs typeface="Times New Roman"/>
              </a:rPr>
              <a:t> полярные углы</a:t>
            </a:r>
            <a:r>
              <a:rPr lang="ru-RU" sz="2900" dirty="0">
                <a:latin typeface="Calibri"/>
                <a:ea typeface="Calibri"/>
                <a:cs typeface="Times New Roman"/>
              </a:rPr>
              <a:t> для точек кривой пропорциональны 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  <a:latin typeface="Calibri"/>
                <a:ea typeface="Calibri"/>
                <a:cs typeface="Times New Roman"/>
              </a:rPr>
              <a:t>логарифмам р</a:t>
            </a:r>
            <a:r>
              <a:rPr lang="ru-RU" sz="2900" dirty="0">
                <a:latin typeface="Calibri"/>
                <a:ea typeface="Calibri"/>
                <a:cs typeface="Times New Roman"/>
              </a:rPr>
              <a:t>адиус-векторов.</a:t>
            </a:r>
            <a:endParaRPr lang="ru-RU" sz="2600" dirty="0">
              <a:latin typeface="Calibri"/>
              <a:ea typeface="Calibri"/>
              <a:cs typeface="Times New Roman"/>
            </a:endParaRPr>
          </a:p>
          <a:p>
            <a:endParaRPr lang="ru-RU" sz="29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Логарифмическая спираль.</a:t>
            </a:r>
            <a:endParaRPr lang="ru-RU" b="1" i="1" dirty="0"/>
          </a:p>
        </p:txBody>
      </p:sp>
      <p:pic>
        <p:nvPicPr>
          <p:cNvPr id="4" name="Рисунок 3" descr="http://go2.imgsmail.ru/imgpreview?key=http%3A//314159.ru/gagin/glava74.jpg&amp;mb=imgdb_preview_136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2636912"/>
            <a:ext cx="4041942" cy="3620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8022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3024336" cy="2268252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Логарифмическая спираль вокруг:</a:t>
            </a:r>
            <a:endParaRPr lang="ru-RU" b="1" i="1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853052"/>
            <a:ext cx="3168352" cy="215695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4420172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Морская ракушка в разрезе</a:t>
            </a: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6029364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Рога ангорского козла</a:t>
            </a: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102" name="Picture 6" descr="http://www.asadov.ru/!projects/images/Astana-Spiral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973885"/>
            <a:ext cx="3024336" cy="220824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28184" y="4182130"/>
            <a:ext cx="273630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План </a:t>
            </a:r>
            <a:r>
              <a:rPr lang="ru-RU" sz="20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</a:t>
            </a: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ногофункционального центра в Казахстане</a:t>
            </a:r>
          </a:p>
          <a:p>
            <a:pPr algn="ctr"/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(г. Астана)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85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29058" y="1571612"/>
            <a:ext cx="4572496" cy="4536504"/>
          </a:xfrm>
        </p:spPr>
        <p:txBody>
          <a:bodyPr>
            <a:normAutofit fontScale="92500"/>
          </a:bodyPr>
          <a:lstStyle/>
          <a:p>
            <a:r>
              <a:rPr lang="ru-RU" b="1" dirty="0"/>
              <a:t>Спираль </a:t>
            </a:r>
            <a:r>
              <a:rPr lang="ru-RU" b="1" dirty="0" smtClean="0"/>
              <a:t>Корню (Клотоида</a:t>
            </a:r>
            <a:r>
              <a:rPr lang="ru-RU" b="1" dirty="0"/>
              <a:t>)</a:t>
            </a:r>
            <a:r>
              <a:rPr lang="ru-RU" dirty="0"/>
              <a:t>  — кривая, у которой кривизна изменяется линейно как функция длины дуги</a:t>
            </a:r>
            <a:r>
              <a:rPr lang="ru-RU" dirty="0" smtClean="0"/>
              <a:t>.</a:t>
            </a:r>
            <a:r>
              <a:rPr lang="ru-RU" dirty="0"/>
              <a:t> Она используется как переходная дуга в дорожном строительстве. Когда участок дороги имеет форму клотоиды, руль поворачивается равномерно. Такая форма дороги позволяет преодолевать поворот без существенного снижения скорости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146456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Спираль Корню.</a:t>
            </a:r>
            <a:endParaRPr lang="ru-RU" b="1" i="1" dirty="0"/>
          </a:p>
        </p:txBody>
      </p:sp>
      <p:pic>
        <p:nvPicPr>
          <p:cNvPr id="2052" name="Picture 4" descr="http://upload.wikimedia.org/wikipedia/commons/a/ac/Cornu_spir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70" y="2357430"/>
            <a:ext cx="3303818" cy="3303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16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00809"/>
            <a:ext cx="8280920" cy="19442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b="1" dirty="0" smtClean="0"/>
          </a:p>
          <a:p>
            <a:r>
              <a:rPr lang="ru-RU" sz="3000" dirty="0" smtClean="0"/>
              <a:t>Клотоида имеет бесконечную длину.</a:t>
            </a:r>
            <a:endParaRPr lang="en-US" sz="3000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645024"/>
            <a:ext cx="2520280" cy="251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591" y="3461308"/>
            <a:ext cx="3255218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160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5157192"/>
            <a:ext cx="9036496" cy="1584176"/>
          </a:xfrm>
        </p:spPr>
        <p:txBody>
          <a:bodyPr>
            <a:normAutofit/>
          </a:bodyPr>
          <a:lstStyle/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sz="1800" dirty="0">
                <a:latin typeface="Candara" pitchFamily="34" charset="0"/>
                <a:ea typeface="Calibri"/>
              </a:rPr>
              <a:t>Введение переходных кривых по клотоиде, наряду с максимальной плавностью трассы, обеспечивает такие преимущества: улучшаются условия движения автомобилей, особенно в темное время суток; повышается безопасность обгонов в связи с увеличением расстояния видимости; уменьшаются объемы земляных работ за счет лучшего вписывания трассы в рельеф</a:t>
            </a:r>
            <a:endParaRPr lang="ru-RU" sz="1800" dirty="0">
              <a:latin typeface="Candara" pitchFamily="34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948138"/>
          </a:xfrm>
        </p:spPr>
        <p:txBody>
          <a:bodyPr/>
          <a:lstStyle/>
          <a:p>
            <a:r>
              <a:rPr lang="ru-RU" b="1" i="1" dirty="0" smtClean="0"/>
              <a:t>Клотоида в строительстве:</a:t>
            </a:r>
            <a:endParaRPr lang="ru-RU" b="1" i="1" dirty="0"/>
          </a:p>
        </p:txBody>
      </p:sp>
      <p:pic>
        <p:nvPicPr>
          <p:cNvPr id="5" name="Рисунок 4" descr="http://hijos.ru/wp-content/uploads/2014/01/clotoide3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6" t="33324" r="4199"/>
          <a:stretch/>
        </p:blipFill>
        <p:spPr bwMode="auto">
          <a:xfrm>
            <a:off x="785786" y="1000108"/>
            <a:ext cx="7456912" cy="4327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207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857884" y="1643050"/>
            <a:ext cx="3024336" cy="4824536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000" dirty="0">
                <a:latin typeface="Verdana"/>
                <a:ea typeface="Calibri"/>
                <a:cs typeface="Times New Roman"/>
              </a:rPr>
              <a:t>В дополнение к более или менее обычным железным и автомобильным дорогам, клотоида также используется на гоночных трассах и американских горках.</a:t>
            </a:r>
            <a:endParaRPr lang="ru-RU" sz="30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0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/>
                <a:ea typeface="Calibri"/>
                <a:cs typeface="Times New Roman"/>
              </a:rPr>
              <a:t> </a:t>
            </a:r>
            <a:endParaRPr lang="ru-RU" sz="3000" dirty="0">
              <a:solidFill>
                <a:schemeClr val="tx2">
                  <a:lumMod val="60000"/>
                  <a:lumOff val="40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332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клотоида</a:t>
            </a:r>
            <a:endParaRPr lang="ru-RU" dirty="0"/>
          </a:p>
        </p:txBody>
      </p:sp>
      <p:pic>
        <p:nvPicPr>
          <p:cNvPr id="4" name="Рисунок 3" descr="http://hijos.ru/wp-content/uploads/2014/01/clotoide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14422"/>
            <a:ext cx="5175456" cy="53109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926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11760" y="2852936"/>
            <a:ext cx="4248472" cy="33123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b="1" i="1" dirty="0" smtClean="0"/>
              <a:t>Всем Спасибо за внимание!</a:t>
            </a:r>
            <a:endParaRPr lang="ru-RU" sz="54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285720" y="6143644"/>
            <a:ext cx="357190" cy="35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68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6850"/>
            <a:ext cx="8710488" cy="646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76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267744" y="1772816"/>
            <a:ext cx="4572032" cy="45005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       </a:t>
            </a:r>
            <a:endParaRPr lang="ru-RU" sz="2800" dirty="0"/>
          </a:p>
          <a:p>
            <a:r>
              <a:rPr lang="ru-RU" sz="2800" dirty="0" smtClean="0"/>
              <a:t>Архимедова</a:t>
            </a:r>
          </a:p>
          <a:p>
            <a:r>
              <a:rPr lang="ru-RU" sz="2800" dirty="0" smtClean="0"/>
              <a:t>Ферма (параболическая)</a:t>
            </a:r>
          </a:p>
          <a:p>
            <a:r>
              <a:rPr lang="ru-RU" sz="2800" dirty="0" smtClean="0"/>
              <a:t>Галилея</a:t>
            </a:r>
          </a:p>
          <a:p>
            <a:r>
              <a:rPr lang="ru-RU" sz="2800" dirty="0" smtClean="0"/>
              <a:t>Гиперболическая </a:t>
            </a:r>
          </a:p>
          <a:p>
            <a:r>
              <a:rPr lang="ru-RU" sz="2800" dirty="0" smtClean="0"/>
              <a:t>Логарифмическая</a:t>
            </a:r>
          </a:p>
          <a:p>
            <a:r>
              <a:rPr lang="ru-RU" sz="2800" dirty="0" smtClean="0"/>
              <a:t>Корню (клотоида)</a:t>
            </a:r>
          </a:p>
          <a:p>
            <a:endParaRPr lang="ru-RU" sz="2800" dirty="0" smtClean="0"/>
          </a:p>
          <a:p>
            <a:endParaRPr lang="ru-RU" sz="2000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Известные спирали: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03687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esktop\Archimedean-spiral-1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8" y="1214422"/>
            <a:ext cx="4071966" cy="369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5720" y="4572008"/>
            <a:ext cx="8429684" cy="2071702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Архимедова спираль</a:t>
            </a:r>
            <a:r>
              <a:rPr lang="ru-RU" sz="2800" dirty="0"/>
              <a:t> — </a:t>
            </a:r>
            <a:r>
              <a:rPr lang="ru-RU" sz="2800" dirty="0" smtClean="0"/>
              <a:t> </a:t>
            </a:r>
            <a:r>
              <a:rPr lang="ru-RU" sz="2800" dirty="0"/>
              <a:t>плоская кривая, траектория точки  </a:t>
            </a:r>
            <a:r>
              <a:rPr lang="ru-RU" sz="2800" i="1" dirty="0"/>
              <a:t>M</a:t>
            </a:r>
            <a:r>
              <a:rPr lang="ru-RU" sz="2800" dirty="0"/>
              <a:t> , которая равномерно движется вдоль луча </a:t>
            </a:r>
            <a:r>
              <a:rPr lang="ru-RU" sz="2800" i="1" dirty="0" smtClean="0"/>
              <a:t>O</a:t>
            </a:r>
            <a:r>
              <a:rPr lang="en-US" sz="2800" i="1" dirty="0" smtClean="0"/>
              <a:t>Y</a:t>
            </a:r>
            <a:r>
              <a:rPr lang="ru-RU" sz="2800" dirty="0"/>
              <a:t> с началом в </a:t>
            </a:r>
            <a:r>
              <a:rPr lang="ru-RU" sz="2800" i="1" dirty="0"/>
              <a:t>O</a:t>
            </a:r>
            <a:r>
              <a:rPr lang="ru-RU" sz="2800" dirty="0"/>
              <a:t>, в то время как сам луч </a:t>
            </a:r>
            <a:r>
              <a:rPr lang="ru-RU" sz="2800" i="1" dirty="0" smtClean="0"/>
              <a:t>O</a:t>
            </a:r>
            <a:r>
              <a:rPr lang="en-US" sz="2800" i="1" dirty="0" smtClean="0"/>
              <a:t>Y</a:t>
            </a:r>
            <a:r>
              <a:rPr lang="ru-RU" sz="2800" dirty="0"/>
              <a:t> равномерно вращается вокруг </a:t>
            </a:r>
            <a:r>
              <a:rPr lang="ru-RU" sz="2800" i="1" dirty="0"/>
              <a:t>O</a:t>
            </a:r>
            <a:r>
              <a:rPr lang="ru-RU" sz="2800" dirty="0"/>
              <a:t>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76094"/>
          </a:xfrm>
        </p:spPr>
        <p:txBody>
          <a:bodyPr/>
          <a:lstStyle/>
          <a:p>
            <a:r>
              <a:rPr lang="ru-RU" b="1" i="1" dirty="0" smtClean="0"/>
              <a:t>Архимедова спираль.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58342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0" y="1673424"/>
            <a:ext cx="4572000" cy="51845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Архимедова спираль была открыта </a:t>
            </a:r>
            <a:r>
              <a:rPr lang="ru-RU" sz="2800" dirty="0" smtClean="0"/>
              <a:t>Архимедом</a:t>
            </a:r>
            <a:r>
              <a:rPr lang="ru-RU" sz="2800" dirty="0"/>
              <a:t>. Это произошло в III веке до н.э., когда он экспериментировал с компасом. Он тянул стрелку компаса с постоянной скоростью, вращая сам компас по часовой стрелке. Получившаяся кривая была </a:t>
            </a:r>
            <a:r>
              <a:rPr lang="ru-RU" sz="2800" dirty="0" smtClean="0"/>
              <a:t>спиралью.</a:t>
            </a:r>
          </a:p>
          <a:p>
            <a:pPr marL="0" indent="0">
              <a:buNone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История открытия спирали Архимеда</a:t>
            </a:r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44824"/>
            <a:ext cx="432048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59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23783" y="1827000"/>
            <a:ext cx="6804744" cy="33898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Архимедова спираль вокруг:</a:t>
            </a:r>
            <a:endParaRPr lang="ru-RU" b="1" i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860" y="4043361"/>
            <a:ext cx="2736304" cy="2052228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07904" y="6095589"/>
            <a:ext cx="194421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Улитка виноградная</a:t>
            </a: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 descr="http://img-fotki.yandex.ru/get/3714/in01.7/0_36269_b6378e46_X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489" y="1802057"/>
            <a:ext cx="3894666" cy="259482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4396879"/>
            <a:ext cx="24123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Спиралевидная лестница на выходе из музея в Ватикане</a:t>
            </a:r>
          </a:p>
        </p:txBody>
      </p:sp>
      <p:pic>
        <p:nvPicPr>
          <p:cNvPr id="3076" name="Picture 4" descr="http://www.restclub.net/images/pictures/blog/min/201304051803268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8988" y="2167474"/>
            <a:ext cx="2367904" cy="236790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53482" y="4535379"/>
            <a:ext cx="22904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Перевернутая башня в </a:t>
            </a:r>
            <a:r>
              <a:rPr lang="ru-RU" sz="20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Синтре</a:t>
            </a: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79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0034" y="1928802"/>
            <a:ext cx="8286808" cy="1857388"/>
          </a:xfrm>
        </p:spPr>
        <p:txBody>
          <a:bodyPr/>
          <a:lstStyle/>
          <a:p>
            <a:r>
              <a:rPr lang="ru-RU" b="1" dirty="0"/>
              <a:t>Спираль Ферма</a:t>
            </a:r>
            <a:r>
              <a:rPr lang="ru-RU" dirty="0"/>
              <a:t> (иногда </a:t>
            </a:r>
            <a:r>
              <a:rPr lang="ru-RU" i="1" dirty="0"/>
              <a:t>параболическая спираль</a:t>
            </a:r>
            <a:r>
              <a:rPr lang="ru-RU" dirty="0"/>
              <a:t>) — спираль, задаваемая на плоскости в полярных координатах уравнением </a:t>
            </a:r>
            <a:r>
              <a:rPr lang="ru-RU" b="1" i="1" dirty="0"/>
              <a:t>r</a:t>
            </a:r>
            <a:r>
              <a:rPr lang="ru-RU" b="1" i="1" baseline="30000" dirty="0"/>
              <a:t>2</a:t>
            </a:r>
            <a:r>
              <a:rPr lang="ru-RU" b="1" i="1" dirty="0"/>
              <a:t>=a</a:t>
            </a:r>
            <a:r>
              <a:rPr lang="ru-RU" b="1" i="1" baseline="30000" dirty="0"/>
              <a:t>2</a:t>
            </a:r>
            <a:r>
              <a:rPr lang="ru-RU" b="1" i="1" dirty="0"/>
              <a:t>•φ</a:t>
            </a:r>
            <a:r>
              <a:rPr lang="ru-RU" dirty="0"/>
              <a:t>. Является </a:t>
            </a:r>
            <a:r>
              <a:rPr lang="ru-RU" dirty="0" smtClean="0"/>
              <a:t>одним из видов</a:t>
            </a:r>
            <a:r>
              <a:rPr lang="ru-RU" dirty="0"/>
              <a:t> Архимедовой спирали.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Спираль Ферма</a:t>
            </a:r>
            <a:endParaRPr lang="ru-RU" b="1" i="1" dirty="0"/>
          </a:p>
        </p:txBody>
      </p:sp>
      <p:pic>
        <p:nvPicPr>
          <p:cNvPr id="4" name="Рисунок 3" descr="http://upload.wikimedia.org/wikipedia/commons/thumb/8/8a/Fermat%27s_spiral.png/220px-Fermat%27s_spiral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500438"/>
            <a:ext cx="3315218" cy="3046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upload.wikimedia.org/wikipedia/commons/0/08/%D0%A1%D0%BF%D0%B8%D1%80%D0%B0%D0%BB%D1%8C_%D1%84%D0%B5%D1%80%D0%BC%D0%B0.gif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714752"/>
            <a:ext cx="3599260" cy="2767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68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74522" y="2276872"/>
            <a:ext cx="5400600" cy="2088232"/>
          </a:xfrm>
        </p:spPr>
        <p:txBody>
          <a:bodyPr>
            <a:normAutofit/>
          </a:bodyPr>
          <a:lstStyle/>
          <a:p>
            <a:r>
              <a:rPr lang="ru-RU" dirty="0" smtClean="0"/>
              <a:t>Учёный </a:t>
            </a:r>
            <a:r>
              <a:rPr lang="ru-RU" b="1" dirty="0" smtClean="0"/>
              <a:t>Фогель</a:t>
            </a:r>
            <a:r>
              <a:rPr lang="ru-RU" dirty="0" smtClean="0"/>
              <a:t> в </a:t>
            </a:r>
            <a:r>
              <a:rPr lang="ru-RU" dirty="0"/>
              <a:t>1979 году предложил модель для распределения цветков и семян у подсолнуха.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Спираль Ферма в природе:</a:t>
            </a:r>
            <a:endParaRPr lang="ru-RU" b="1" i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1458" y="1930095"/>
            <a:ext cx="3075555" cy="230425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 descr="http://img1.liveinternet.ru/images/attach/c/3/76/559/76559537_large_Vizor__1024_x_7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224688"/>
            <a:ext cx="2912908" cy="218468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trk-kvant.ru/bazikkernel/userpix/271_40031395_1235262729_file251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104481"/>
            <a:ext cx="3384376" cy="227387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389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go1.imgsmail.ru/imgpreview?key=http%3A//mathlab.x53.ru/math_res/math/f2261.jpg&amp;mb=imgdb_preview_67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50" y="4581129"/>
            <a:ext cx="3824014" cy="2219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872067" y="1916832"/>
                <a:ext cx="7804389" cy="4104455"/>
              </a:xfrm>
            </p:spPr>
            <p:txBody>
              <a:bodyPr>
                <a:normAutofit/>
              </a:bodyPr>
              <a:lstStyle/>
              <a:p>
                <a:r>
                  <a:rPr lang="ru-RU" b="1" dirty="0" smtClean="0"/>
                  <a:t>Спираль Галилея</a:t>
                </a:r>
                <a:r>
                  <a:rPr lang="ru-RU" dirty="0"/>
                  <a:t> — плоская </a:t>
                </a:r>
                <a:r>
                  <a:rPr lang="ru-RU" dirty="0" smtClean="0"/>
                  <a:t>трансцендентная</a:t>
                </a:r>
                <a:r>
                  <a:rPr lang="ru-RU" dirty="0"/>
                  <a:t> кривая, уравнение которой в полярных координатах имеет вид: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a:rPr lang="ru-RU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ru-RU" b="0" i="1" smtClean="0">
                        <a:latin typeface="Cambria Math"/>
                        <a:ea typeface="Cambria Math"/>
                      </a:rPr>
                      <m:t>𝛼</m:t>
                    </m:r>
                    <m:sSup>
                      <m:sSupPr>
                        <m:ctrlPr>
                          <a:rPr lang="ru-RU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latin typeface="Cambria Math"/>
                        <a:ea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ru-RU" b="0" i="0" smtClean="0">
                        <a:latin typeface="Cambria Math"/>
                        <a:ea typeface="Cambria Math"/>
                      </a:rPr>
                      <m:t>,  </m:t>
                    </m:r>
                  </m:oMath>
                </a14:m>
                <a:r>
                  <a:rPr lang="ru-RU" dirty="0" smtClean="0"/>
                  <a:t>где </a:t>
                </a:r>
                <a:r>
                  <a:rPr lang="en-US" i="1" dirty="0" smtClean="0"/>
                  <a:t>d </a:t>
                </a:r>
                <a:r>
                  <a:rPr lang="en-US" dirty="0" smtClean="0">
                    <a:sym typeface="Symbol"/>
                  </a:rPr>
                  <a:t> 0</a:t>
                </a:r>
              </a:p>
              <a:p>
                <a:pPr marL="0" indent="0">
                  <a:buNone/>
                </a:pPr>
                <a:r>
                  <a:rPr lang="ru-RU" dirty="0"/>
                  <a:t>Спираль Галилея можно представить как траекторию точки, </a:t>
                </a:r>
                <a:r>
                  <a:rPr lang="ru-RU" dirty="0" err="1"/>
                  <a:t>равноускоренно</a:t>
                </a:r>
                <a:r>
                  <a:rPr lang="ru-RU" dirty="0"/>
                  <a:t> движущейся по прямой, причём эта прямая равномерно вращается вокруг некоторой своей точки. 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2067" y="1916832"/>
                <a:ext cx="7804389" cy="4104455"/>
              </a:xfrm>
              <a:blipFill rotWithShape="1">
                <a:blip r:embed="rId3"/>
                <a:stretch>
                  <a:fillRect l="-1172" t="-1632" r="-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Спираль Галилея.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30011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495</TotalTime>
  <Words>265</Words>
  <Application>Microsoft Office PowerPoint</Application>
  <PresentationFormat>Экран (4:3)</PresentationFormat>
  <Paragraphs>63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Спирали. Виды спиралей.</vt:lpstr>
      <vt:lpstr>Презентация PowerPoint</vt:lpstr>
      <vt:lpstr>Известные спирали:</vt:lpstr>
      <vt:lpstr>Архимедова спираль.</vt:lpstr>
      <vt:lpstr>История открытия спирали Архимеда</vt:lpstr>
      <vt:lpstr>Архимедова спираль вокруг:</vt:lpstr>
      <vt:lpstr>Спираль Ферма</vt:lpstr>
      <vt:lpstr>Спираль Ферма в природе:</vt:lpstr>
      <vt:lpstr>Спираль Галилея.</vt:lpstr>
      <vt:lpstr>Гиперболическая спираль.</vt:lpstr>
      <vt:lpstr>Гиперболическая спираль в природе и архитектуре:</vt:lpstr>
      <vt:lpstr>Логарифмическая спираль.</vt:lpstr>
      <vt:lpstr>Логарифмическая спираль вокруг:</vt:lpstr>
      <vt:lpstr>Спираль Корню.</vt:lpstr>
      <vt:lpstr>Презентация PowerPoint</vt:lpstr>
      <vt:lpstr>Клотоида в строительстве:</vt:lpstr>
      <vt:lpstr>клотоида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Спирали. Виды спиралей.</dc:title>
  <dc:creator>Home</dc:creator>
  <cp:lastModifiedBy>Владелец</cp:lastModifiedBy>
  <cp:revision>58</cp:revision>
  <dcterms:created xsi:type="dcterms:W3CDTF">2014-04-12T10:32:09Z</dcterms:created>
  <dcterms:modified xsi:type="dcterms:W3CDTF">2014-10-24T18:06:53Z</dcterms:modified>
</cp:coreProperties>
</file>