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80" r:id="rId3"/>
    <p:sldId id="259" r:id="rId4"/>
    <p:sldId id="265" r:id="rId5"/>
    <p:sldId id="261" r:id="rId6"/>
    <p:sldId id="266" r:id="rId7"/>
    <p:sldId id="267" r:id="rId8"/>
    <p:sldId id="268" r:id="rId9"/>
    <p:sldId id="270" r:id="rId10"/>
    <p:sldId id="273" r:id="rId11"/>
    <p:sldId id="258" r:id="rId12"/>
    <p:sldId id="279" r:id="rId13"/>
    <p:sldId id="276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41C97"/>
    <a:srgbClr val="1EB296"/>
    <a:srgbClr val="8D09DF"/>
    <a:srgbClr val="CC00FF"/>
    <a:srgbClr val="8A19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МУНИЦИПАЛЬНО БЮДЖЕТНОЕ ОБЩЕОБРАЗОВАТЕЛЬНОЕ УЧРЕЖДЕНИЕ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СРЕДНЯЯ ОБЩЕОБРАЗОВАТЕЛЬНАЯ ШКОЛА № 24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Г. КОВРОВ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Урок по ОРКСЭ (ОСЭ)</a:t>
            </a:r>
          </a:p>
          <a:p>
            <a:pPr algn="ctr">
              <a:buNone/>
            </a:pPr>
            <a:r>
              <a:rPr lang="ru-RU" b="1" dirty="0" smtClean="0"/>
              <a:t>Тема урока «Свобода и моральный выбор человека»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r>
              <a:rPr lang="ru-RU" sz="1800" b="1" dirty="0" smtClean="0"/>
              <a:t>Учитель начальных классов: Бобовникова Наталья Юрьевна</a:t>
            </a:r>
          </a:p>
          <a:p>
            <a:pPr algn="ctr">
              <a:buNone/>
            </a:pPr>
            <a:r>
              <a:rPr lang="ru-RU" sz="2200" b="1" dirty="0" smtClean="0"/>
              <a:t>Ковров, 2012г.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D09DF"/>
                </a:solidFill>
              </a:rPr>
              <a:t>Работа в парах.</a:t>
            </a:r>
            <a:endParaRPr lang="ru-RU" dirty="0">
              <a:solidFill>
                <a:srgbClr val="8D09DF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4732186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57422" y="428604"/>
            <a:ext cx="47149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4038600" cy="5311781"/>
          </a:xfr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Узнать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Что такое свобода?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Как связана свобода с моральным выбором?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Что влияет на выбор?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 Всегда ли у человека есть выбор?</a:t>
            </a:r>
          </a:p>
          <a:p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            </a:t>
            </a:r>
            <a:r>
              <a:rPr lang="ru-RU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Учиться</a:t>
            </a:r>
            <a:endParaRPr lang="ru-RU" sz="3500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Принимать и сохранять учебную задачу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Работать с информацией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Слушать и слышать товарищей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Чётко и ясно излагать своё мнение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Работать в паре или группе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У</a:t>
            </a:r>
            <a:r>
              <a:rPr lang="ru-RU" dirty="0" smtClean="0"/>
              <a:t>чится делать нравственный выбор и давать нравственную оценку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C000"/>
                </a:solidFill>
              </a:rPr>
              <a:t>Домашнее задание.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1. Вопросы в учебнике стр. 23 №</a:t>
            </a:r>
            <a:r>
              <a:rPr lang="ru-RU" sz="3200" b="1" dirty="0" smtClean="0">
                <a:solidFill>
                  <a:srgbClr val="00B0F0"/>
                </a:solidFill>
              </a:rPr>
              <a:t>1-</a:t>
            </a:r>
            <a:endParaRPr lang="ru-RU" sz="3200" dirty="0" smtClean="0">
              <a:solidFill>
                <a:srgbClr val="00B0F0"/>
              </a:solidFill>
            </a:endParaRPr>
          </a:p>
          <a:p>
            <a:r>
              <a:rPr lang="ru-RU" sz="3200" b="1" dirty="0" smtClean="0">
                <a:solidFill>
                  <a:srgbClr val="CC00FF"/>
                </a:solidFill>
              </a:rPr>
              <a:t>2. Написать сочинение на тему «Как я оказался в ситуации морального выбора».</a:t>
            </a:r>
            <a:endParaRPr lang="ru-RU" sz="3200" dirty="0" smtClean="0">
              <a:solidFill>
                <a:srgbClr val="CC00FF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3. Вспомнить сказки и нарисовать иллюстрации по теме урока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r>
              <a:rPr lang="ru-RU" sz="11500" dirty="0" smtClean="0">
                <a:solidFill>
                  <a:srgbClr val="C00000"/>
                </a:solidFill>
              </a:rPr>
              <a:t>Спасибо за работу!</a:t>
            </a:r>
            <a:endParaRPr lang="ru-RU" sz="11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2983" y="714356"/>
            <a:ext cx="6568041" cy="559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45005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Тема урока: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Свобода и моральный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выбор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человека.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4038600" cy="5311781"/>
          </a:xfr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Узнать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Что такое свобода?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Как связана свобода с моральным выбором?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Что влияет на выбор?</a:t>
            </a:r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 Всегда ли у человека есть выбор?</a:t>
            </a:r>
          </a:p>
          <a:p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            </a:t>
            </a:r>
            <a:r>
              <a:rPr lang="ru-RU" sz="3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Учиться</a:t>
            </a:r>
            <a:endParaRPr lang="ru-RU" sz="3500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Принимать и сохранять учебную задачу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Работать с информацией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Слушать и слышать товарищей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Чётко и ясно излагать своё мнение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Работать в паре или группе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У</a:t>
            </a:r>
            <a:r>
              <a:rPr lang="ru-RU" dirty="0" smtClean="0"/>
              <a:t>чится делать нравственный выбор и давать нравственную оценку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</a:t>
            </a:r>
            <a:r>
              <a:rPr lang="ru-RU" b="1" dirty="0" smtClean="0">
                <a:solidFill>
                  <a:srgbClr val="CC00FF"/>
                </a:solidFill>
                <a:latin typeface="Arial Black" pitchFamily="34" charset="0"/>
              </a:rPr>
              <a:t>Свобода - это отсутствие ограничений и стеснений в чём-либо, возможность делать всё, что не наносит вреда другому.</a:t>
            </a:r>
            <a:br>
              <a:rPr lang="ru-RU" b="1" dirty="0" smtClean="0">
                <a:solidFill>
                  <a:srgbClr val="CC00FF"/>
                </a:solidFill>
                <a:latin typeface="Arial Black" pitchFamily="34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8A19B7"/>
                </a:solidFill>
                <a:latin typeface="Arial Black" pitchFamily="34" charset="0"/>
              </a:rPr>
              <a:t>Свобода - это возможность проявления своей воли на основе осознания законов природы и общества.</a:t>
            </a:r>
            <a:endParaRPr lang="ru-RU" dirty="0" smtClean="0">
              <a:solidFill>
                <a:srgbClr val="8A19B7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B41C97"/>
                </a:solidFill>
                <a:latin typeface="Arial Black" pitchFamily="34" charset="0"/>
              </a:rPr>
              <a:t>Свобода – состояние того, кто не находится в заключении, в неволе.</a:t>
            </a:r>
            <a:endParaRPr lang="ru-RU" dirty="0" smtClean="0">
              <a:solidFill>
                <a:srgbClr val="B41C97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9286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>
                <a:ln w="1800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Вопросы для обсуждения в группах.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48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</a:t>
            </a:r>
            <a:r>
              <a:rPr lang="ru-RU" sz="48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гр. 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значит быть свободным?</a:t>
            </a:r>
            <a:b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 гр. </a:t>
            </a:r>
            <a:r>
              <a:rPr lang="ru-RU" sz="48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чего нужна свобода?</a:t>
            </a:r>
            <a:b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 гр. </a:t>
            </a:r>
            <a:r>
              <a:rPr lang="ru-RU" sz="40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Всегда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 хорошо, когда у тебя есть свобода?</a:t>
            </a:r>
            <a:b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 гр. </a:t>
            </a:r>
            <a:r>
              <a:rPr lang="ru-RU" sz="4000" dirty="0" smtClean="0">
                <a:ln w="18415" cmpd="sng">
                  <a:solidFill>
                    <a:srgbClr val="1EB296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</a:t>
            </a:r>
            <a:r>
              <a:rPr lang="ru-RU" sz="4000" dirty="0" smtClean="0">
                <a:ln w="18415" cmpd="sng">
                  <a:solidFill>
                    <a:srgbClr val="B41C97"/>
                  </a:solidFill>
                  <a:prstDash val="solid"/>
                </a:ln>
                <a:solidFill>
                  <a:srgbClr val="8D09D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чувствует себя счастливым и почему?</a:t>
            </a:r>
            <a:endParaRPr lang="ru-RU" sz="4000" b="1" dirty="0" smtClean="0">
              <a:ln w="18415" cmpd="sng">
                <a:solidFill>
                  <a:srgbClr val="B41C97"/>
                </a:solidFill>
                <a:prstDash val="solid"/>
              </a:ln>
              <a:solidFill>
                <a:srgbClr val="8D09D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D09DF"/>
                </a:solidFill>
              </a:rPr>
              <a:t>Работа в группах.</a:t>
            </a:r>
            <a:endParaRPr lang="ru-RU" dirty="0">
              <a:solidFill>
                <a:srgbClr val="8D09DF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0606" y="1600200"/>
            <a:ext cx="706278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itchFamily="18" charset="0"/>
              </a:rPr>
              <a:t>Человек всегда может сделать выбор.</a:t>
            </a:r>
            <a:endParaRPr lang="ru-RU" sz="4400" dirty="0" smtClean="0">
              <a:solidFill>
                <a:schemeClr val="tx1">
                  <a:lumMod val="85000"/>
                  <a:lumOff val="15000"/>
                </a:schemeClr>
              </a:solidFill>
              <a:latin typeface="Century Schoolbook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itchFamily="18" charset="0"/>
              </a:rPr>
              <a:t>Выбор, направленный во благо другому – это и есть </a:t>
            </a:r>
            <a:r>
              <a:rPr lang="ru-RU" sz="4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itchFamily="18" charset="0"/>
              </a:rPr>
              <a:t>«моральный выбор</a:t>
            </a:r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itchFamily="18" charset="0"/>
              </a:rPr>
              <a:t>». </a:t>
            </a:r>
            <a:endParaRPr lang="ru-RU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Century Schoolbook" pitchFamily="18" charset="0"/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255</Words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МУНИЦИПАЛЬНО БЮДЖЕТНОЕ ОБЩЕОБРАЗОВАТЕЛЬНОЕ УЧРЕЖДЕНИЕ СРЕДНЯЯ ОБЩЕОБРАЗОВАТЕЛЬНАЯ ШКОЛА № 24 Г. КОВРОВ </vt:lpstr>
      <vt:lpstr>Слайд 2</vt:lpstr>
      <vt:lpstr>Слайд 3</vt:lpstr>
      <vt:lpstr>Тема урока:</vt:lpstr>
      <vt:lpstr>Слайд 5</vt:lpstr>
      <vt:lpstr>Слайд 6</vt:lpstr>
      <vt:lpstr> Вопросы для обсуждения в группах. </vt:lpstr>
      <vt:lpstr>Работа в группах.</vt:lpstr>
      <vt:lpstr>Слайд 9</vt:lpstr>
      <vt:lpstr>Работа в парах.</vt:lpstr>
      <vt:lpstr>Слайд 11</vt:lpstr>
      <vt:lpstr>Слайд 12</vt:lpstr>
      <vt:lpstr>Домашнее задание.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</dc:title>
  <cp:lastModifiedBy>UserXP</cp:lastModifiedBy>
  <cp:revision>20</cp:revision>
  <dcterms:modified xsi:type="dcterms:W3CDTF">2012-06-05T21:52:25Z</dcterms:modified>
</cp:coreProperties>
</file>