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notesMasterIdLst>
    <p:notesMasterId r:id="rId55"/>
  </p:notesMasterIdLst>
  <p:sldIdLst>
    <p:sldId id="256" r:id="rId2"/>
    <p:sldId id="293" r:id="rId3"/>
    <p:sldId id="258" r:id="rId4"/>
    <p:sldId id="259" r:id="rId5"/>
    <p:sldId id="284" r:id="rId6"/>
    <p:sldId id="286" r:id="rId7"/>
    <p:sldId id="285" r:id="rId8"/>
    <p:sldId id="260" r:id="rId9"/>
    <p:sldId id="261" r:id="rId10"/>
    <p:sldId id="262" r:id="rId11"/>
    <p:sldId id="304" r:id="rId12"/>
    <p:sldId id="263" r:id="rId13"/>
    <p:sldId id="307" r:id="rId14"/>
    <p:sldId id="264" r:id="rId15"/>
    <p:sldId id="308" r:id="rId16"/>
    <p:sldId id="265" r:id="rId17"/>
    <p:sldId id="309" r:id="rId18"/>
    <p:sldId id="266" r:id="rId19"/>
    <p:sldId id="310" r:id="rId20"/>
    <p:sldId id="267" r:id="rId21"/>
    <p:sldId id="311" r:id="rId22"/>
    <p:sldId id="268" r:id="rId23"/>
    <p:sldId id="269" r:id="rId24"/>
    <p:sldId id="270" r:id="rId25"/>
    <p:sldId id="312" r:id="rId26"/>
    <p:sldId id="271" r:id="rId27"/>
    <p:sldId id="290" r:id="rId28"/>
    <p:sldId id="272" r:id="rId29"/>
    <p:sldId id="273" r:id="rId30"/>
    <p:sldId id="289" r:id="rId31"/>
    <p:sldId id="313" r:id="rId32"/>
    <p:sldId id="314" r:id="rId33"/>
    <p:sldId id="274" r:id="rId34"/>
    <p:sldId id="278" r:id="rId35"/>
    <p:sldId id="303" r:id="rId36"/>
    <p:sldId id="279" r:id="rId37"/>
    <p:sldId id="275" r:id="rId38"/>
    <p:sldId id="283" r:id="rId39"/>
    <p:sldId id="287" r:id="rId40"/>
    <p:sldId id="288" r:id="rId41"/>
    <p:sldId id="280" r:id="rId42"/>
    <p:sldId id="305" r:id="rId43"/>
    <p:sldId id="306" r:id="rId44"/>
    <p:sldId id="281" r:id="rId45"/>
    <p:sldId id="282" r:id="rId46"/>
    <p:sldId id="294" r:id="rId47"/>
    <p:sldId id="295" r:id="rId48"/>
    <p:sldId id="296" r:id="rId49"/>
    <p:sldId id="297" r:id="rId50"/>
    <p:sldId id="300" r:id="rId51"/>
    <p:sldId id="301" r:id="rId52"/>
    <p:sldId id="302" r:id="rId53"/>
    <p:sldId id="315" r:id="rId54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1590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ru-RU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ru-RU"/>
          </a:p>
        </p:txBody>
      </p:sp>
      <p:sp>
        <p:nvSpPr>
          <p:cNvPr id="614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14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14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ru-RU"/>
          </a:p>
        </p:txBody>
      </p:sp>
      <p:sp>
        <p:nvSpPr>
          <p:cNvPr id="614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CDA123CE-82E5-4D37-B0CC-04AD2803D53F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DEF19F4-DC27-425C-A823-00C2483A6F01}" type="slidenum">
              <a:rPr lang="ru-RU"/>
              <a:pPr/>
              <a:t>1</a:t>
            </a:fld>
            <a:endParaRPr lang="ru-RU"/>
          </a:p>
        </p:txBody>
      </p:sp>
      <p:sp>
        <p:nvSpPr>
          <p:cNvPr id="158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Ссылки на странице – переход к терминам. Возвращение к слайду – нажать на кнопку со стрелкой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984AE4D-9A1B-43FA-8D80-C17B55E60FA2}" type="slidenum">
              <a:rPr lang="ru-RU"/>
              <a:pPr/>
              <a:t>28</a:t>
            </a:fld>
            <a:endParaRPr lang="ru-RU"/>
          </a:p>
        </p:txBody>
      </p:sp>
      <p:sp>
        <p:nvSpPr>
          <p:cNvPr id="173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3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A0A34F-4BB2-4E9D-B7C6-7438CCFDA840}" type="slidenum">
              <a:rPr lang="ru-RU"/>
              <a:pPr/>
              <a:t>33</a:t>
            </a:fld>
            <a:endParaRPr lang="ru-RU"/>
          </a:p>
        </p:txBody>
      </p:sp>
      <p:sp>
        <p:nvSpPr>
          <p:cNvPr id="155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5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Можно рассмотреть отдельно по тексту проекта стандарта. </a:t>
            </a:r>
          </a:p>
          <a:p>
            <a:r>
              <a:rPr lang="ru-RU"/>
              <a:t>?? Информатика не является обязательным, надо ли объединять, ранее учитель русского языка и литературы, а теперь отдельно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32D9E6A-A500-48CE-AF23-416C45728C6F}" type="slidenum">
              <a:rPr lang="ru-RU"/>
              <a:pPr/>
              <a:t>34</a:t>
            </a:fld>
            <a:endParaRPr lang="ru-RU"/>
          </a:p>
        </p:txBody>
      </p:sp>
      <p:sp>
        <p:nvSpPr>
          <p:cNvPr id="15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Вопрос большой. Здесь работа с текстом стандарта или вынести на отдельный вопрос с презентацией + с</a:t>
            </a:r>
            <a:r>
              <a:rPr lang="ru-RU" b="1"/>
              <a:t>пособы и пути достижения</a:t>
            </a:r>
            <a:r>
              <a:rPr lang="ru-RU"/>
              <a:t> по стандарту</a:t>
            </a:r>
          </a:p>
          <a:p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6069A21-B0DF-4A54-AEA8-8338862DE0DD}" type="slidenum">
              <a:rPr lang="ru-RU"/>
              <a:pPr/>
              <a:t>35</a:t>
            </a:fld>
            <a:endParaRPr lang="ru-RU"/>
          </a:p>
        </p:txBody>
      </p:sp>
      <p:sp>
        <p:nvSpPr>
          <p:cNvPr id="153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Здесь работа со стандартом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E79453-8B22-4A43-93FC-37D9A46BA561}" type="slidenum">
              <a:rPr lang="ru-RU"/>
              <a:pPr/>
              <a:t>36</a:t>
            </a:fld>
            <a:endParaRPr lang="ru-RU"/>
          </a:p>
        </p:txBody>
      </p:sp>
      <p:sp>
        <p:nvSpPr>
          <p:cNvPr id="154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4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/>
              <a:t>Способы и пути достижения</a:t>
            </a:r>
            <a:r>
              <a:rPr lang="ru-RU"/>
              <a:t> по стандарту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B7621AA-FD6A-496C-A2BB-C9C069799D51}" type="slidenum">
              <a:rPr lang="ru-RU"/>
              <a:pPr/>
              <a:t>39</a:t>
            </a:fld>
            <a:endParaRPr lang="ru-RU"/>
          </a:p>
        </p:txBody>
      </p:sp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Возможные способы достижения и демонстрации учителем соответствия требованиям настоящего профессионального стандарта приведены в Приложениях № 1–2.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0E59902-46FF-44B7-8D55-330BC7CF05D1}" type="slidenum">
              <a:rPr lang="ru-RU"/>
              <a:pPr/>
              <a:t>40</a:t>
            </a:fld>
            <a:endParaRPr lang="ru-RU"/>
          </a:p>
        </p:txBody>
      </p:sp>
      <p:sp>
        <p:nvSpPr>
          <p:cNvPr id="174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? Следует ли уточнить понятие </a:t>
            </a:r>
            <a:r>
              <a:rPr lang="ru-RU" b="1"/>
              <a:t>аудит</a:t>
            </a:r>
            <a:r>
              <a:rPr lang="ru-RU"/>
              <a:t> относительно образовательного процесса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C0E7E64-4F70-481C-98D3-DAE9C6DB1A37}" type="slidenum">
              <a:rPr lang="ru-RU"/>
              <a:pPr/>
              <a:t>52</a:t>
            </a:fld>
            <a:endParaRPr lang="ru-RU"/>
          </a:p>
        </p:txBody>
      </p:sp>
      <p:sp>
        <p:nvSpPr>
          <p:cNvPr id="172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2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АУДИТ (лат. audit - он слышит, англ. audit - проверка, ревизия) – анализ  деятельности в данном случае педагога, проверка соответствия деятельности определенным установленным правилам, нормам проводимая квалифицированными специалистами. 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EBF3680-6217-4DD4-BC51-23F3FA12AE99}" type="slidenum">
              <a:rPr lang="ru-RU"/>
              <a:pPr/>
              <a:t>53</a:t>
            </a:fld>
            <a:endParaRPr lang="ru-RU"/>
          </a:p>
        </p:txBody>
      </p:sp>
      <p:sp>
        <p:nvSpPr>
          <p:cNvPr id="177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АУДИТ (лат. audit - он слышит, англ. audit - проверка, ревизия) – анализ  деятельности в данном случае педагога, проверка соответствия деятельности определенным установленным правилам, нормам проводимая квалифицированными специалистами. 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E25DE2F-0AF7-44F1-B916-969701F8ED85}" type="slidenum">
              <a:rPr lang="ru-RU"/>
              <a:pPr/>
              <a:t>2</a:t>
            </a:fld>
            <a:endParaRPr lang="ru-RU"/>
          </a:p>
        </p:txBody>
      </p:sp>
      <p:sp>
        <p:nvSpPr>
          <p:cNvPr id="157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До этого вступительное слово из введения в Проект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80F8BD7-6D8F-417C-AD81-D30C8BB14B0C}" type="slidenum">
              <a:rPr lang="ru-RU"/>
              <a:pPr/>
              <a:t>3</a:t>
            </a:fld>
            <a:endParaRPr lang="ru-RU"/>
          </a:p>
        </p:txBody>
      </p:sp>
      <p:sp>
        <p:nvSpPr>
          <p:cNvPr id="156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Дать определение инклюзивного образования. В понятиях включенных в стандарт (раздел 3) – нет. ? Надо ли дополнить.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45B154-8274-4F14-BB0A-3DECB3341F9F}" type="slidenum">
              <a:rPr lang="ru-RU"/>
              <a:pPr/>
              <a:t>4</a:t>
            </a:fld>
            <a:endParaRPr lang="ru-RU"/>
          </a:p>
        </p:txBody>
      </p:sp>
      <p:sp>
        <p:nvSpPr>
          <p:cNvPr id="175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5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0216176-0FC9-400D-A359-F01AC125EF28}" type="slidenum">
              <a:rPr lang="ru-RU"/>
              <a:pPr/>
              <a:t>6</a:t>
            </a:fld>
            <a:endParaRPr lang="ru-RU"/>
          </a:p>
        </p:txBody>
      </p:sp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Low">
              <a:spcBef>
                <a:spcPct val="0"/>
              </a:spcBef>
              <a:buFont typeface="Wingdings" pitchFamily="2" charset="2"/>
              <a:buChar char="ü"/>
            </a:pPr>
            <a:r>
              <a:rPr lang="ru-RU"/>
              <a:t>Федеральный закон № 273-ФЗ от 29.12.2012 «Об образовании в Российской Федерации» (далее – ФЗ) относит дошкольное образование к одному из уровней общего. Кроме того, в ФЗ, наряду с такой функцией, как уход и присмотр за ребенком, за дошкольными организациями закрепляется обязанность осуществлять образовательную деятельность, выделяемую в отдельную услугу. В соответствии с законом, сегодня любая школа вправе реализовывать программы дошкольного образования. Отсюда возникает необходимость единого подхода к профессиональным компетенциям педагога дошкольного образования и учителя</a:t>
            </a:r>
            <a:r>
              <a:rPr lang="ru-RU" b="1"/>
              <a:t>.</a:t>
            </a:r>
          </a:p>
          <a:p>
            <a:pPr algn="justLow">
              <a:spcBef>
                <a:spcPct val="0"/>
              </a:spcBef>
              <a:buFont typeface="Wingdings" pitchFamily="2" charset="2"/>
              <a:buChar char="ü"/>
            </a:pPr>
            <a:r>
              <a:rPr lang="ru-RU" b="1"/>
              <a:t>?? Есть требования к педагогу дошкольного образования, начальной школы, а основной и старшей – есть ли необходимость. </a:t>
            </a:r>
          </a:p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5908FC8-1CD9-4382-A993-D3F059BD362C}" type="slidenum">
              <a:rPr lang="ru-RU"/>
              <a:pPr/>
              <a:t>12</a:t>
            </a:fld>
            <a:endParaRPr lang="ru-RU"/>
          </a:p>
        </p:txBody>
      </p:sp>
      <p:sp>
        <p:nvSpPr>
          <p:cNvPr id="159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9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П. 1.? А в основной школе педагоги со средним специальным образованием не работают.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5883BD1-ED76-44AC-B4A4-E9A1FD414512}" type="slidenum">
              <a:rPr lang="ru-RU"/>
              <a:pPr/>
              <a:t>13</a:t>
            </a:fld>
            <a:endParaRPr lang="ru-RU"/>
          </a:p>
        </p:txBody>
      </p:sp>
      <p:sp>
        <p:nvSpPr>
          <p:cNvPr id="162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2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П. 1.? А в основной школе педагоги со средним образованием не работают.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DACF74-D8D6-402A-8EFE-0187527595D3}" type="slidenum">
              <a:rPr lang="ru-RU"/>
              <a:pPr/>
              <a:t>20</a:t>
            </a:fld>
            <a:endParaRPr lang="ru-RU"/>
          </a:p>
        </p:txBody>
      </p:sp>
      <p:sp>
        <p:nvSpPr>
          <p:cNvPr id="160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0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BA760D4-4CFA-430B-8260-2F382F18A8AB}" type="slidenum">
              <a:rPr lang="ru-RU"/>
              <a:pPr/>
              <a:t>21</a:t>
            </a:fld>
            <a:endParaRPr lang="ru-RU"/>
          </a:p>
        </p:txBody>
      </p:sp>
      <p:sp>
        <p:nvSpPr>
          <p:cNvPr id="167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7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212725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70250"/>
            <a:ext cx="6400800" cy="22098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4848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4848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4848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BBD5C8C-4A1E-4C49-BA1B-EE57EE2F3BE0}" type="slidenum">
              <a:rPr lang="ru-RU"/>
              <a:pPr/>
              <a:t>‹#›</a:t>
            </a:fld>
            <a:endParaRPr lang="ru-RU"/>
          </a:p>
        </p:txBody>
      </p:sp>
      <p:grpSp>
        <p:nvGrpSpPr>
          <p:cNvPr id="148487" name="Group 7"/>
          <p:cNvGrpSpPr>
            <a:grpSpLocks/>
          </p:cNvGrpSpPr>
          <p:nvPr/>
        </p:nvGrpSpPr>
        <p:grpSpPr bwMode="auto">
          <a:xfrm>
            <a:off x="228600" y="2889250"/>
            <a:ext cx="8610600" cy="201613"/>
            <a:chOff x="144" y="1680"/>
            <a:chExt cx="5424" cy="144"/>
          </a:xfrm>
        </p:grpSpPr>
        <p:sp>
          <p:nvSpPr>
            <p:cNvPr id="148488" name="Rectangle 8"/>
            <p:cNvSpPr>
              <a:spLocks noChangeArrowheads="1"/>
            </p:cNvSpPr>
            <p:nvPr userDrawn="1"/>
          </p:nvSpPr>
          <p:spPr bwMode="auto">
            <a:xfrm>
              <a:off x="144" y="1680"/>
              <a:ext cx="1808" cy="144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8489" name="Rectangle 9"/>
            <p:cNvSpPr>
              <a:spLocks noChangeArrowheads="1"/>
            </p:cNvSpPr>
            <p:nvPr userDrawn="1"/>
          </p:nvSpPr>
          <p:spPr bwMode="auto">
            <a:xfrm>
              <a:off x="1952" y="1680"/>
              <a:ext cx="1808" cy="144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8490" name="Rectangle 10"/>
            <p:cNvSpPr>
              <a:spLocks noChangeArrowheads="1"/>
            </p:cNvSpPr>
            <p:nvPr userDrawn="1"/>
          </p:nvSpPr>
          <p:spPr bwMode="auto">
            <a:xfrm>
              <a:off x="3760" y="1680"/>
              <a:ext cx="1808" cy="144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7309B5-E6E2-43CF-9498-CE1FAB0847B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D96F8B-963A-47DE-A56D-D98D7E24633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6A8D7A-4691-4C78-B627-E880C290610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63C688-4B32-44E3-9C42-C44FE5D6FB0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3B9598-E894-468F-8956-81DB86B2DAE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CE3D71-6B02-4A67-8D5B-D75A898683E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B8693D-43DF-48DC-8E7A-D67983C0A05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DC6F8F-26EA-4B75-AF1B-03FCB85D97C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E8F644-61B1-439E-AD1C-EEE7FEA1E89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DF4671-3809-4000-BE9E-1AF0F6F3835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474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474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474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474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+mn-lt"/>
              </a:defRPr>
            </a:lvl1pPr>
          </a:lstStyle>
          <a:p>
            <a:fld id="{081DD191-FCA9-411A-A08C-BB61ED6E8937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147463" name="Rectangle 7"/>
          <p:cNvSpPr>
            <a:spLocks noChangeArrowheads="1"/>
          </p:cNvSpPr>
          <p:nvPr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ru-RU" sz="2400">
              <a:latin typeface="Times New Roman" pitchFamily="18" charset="0"/>
            </a:endParaRPr>
          </a:p>
        </p:txBody>
      </p:sp>
      <p:sp>
        <p:nvSpPr>
          <p:cNvPr id="147464" name="Line 8"/>
          <p:cNvSpPr>
            <a:spLocks noChangeShapeType="1"/>
          </p:cNvSpPr>
          <p:nvPr/>
        </p:nvSpPr>
        <p:spPr bwMode="auto">
          <a:xfrm>
            <a:off x="457200" y="1447800"/>
            <a:ext cx="8077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7465" name="Rectangle 9"/>
          <p:cNvSpPr>
            <a:spLocks noChangeArrowheads="1"/>
          </p:cNvSpPr>
          <p:nvPr/>
        </p:nvSpPr>
        <p:spPr bwMode="auto">
          <a:xfrm>
            <a:off x="0" y="2286000"/>
            <a:ext cx="228600" cy="2286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ru-RU" sz="2400">
              <a:latin typeface="Times New Roman" pitchFamily="18" charset="0"/>
            </a:endParaRPr>
          </a:p>
        </p:txBody>
      </p:sp>
      <p:sp>
        <p:nvSpPr>
          <p:cNvPr id="147466" name="Rectangle 10"/>
          <p:cNvSpPr>
            <a:spLocks noChangeArrowheads="1"/>
          </p:cNvSpPr>
          <p:nvPr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ru-RU" sz="2400">
              <a:latin typeface="Times New Roman" pitchFamily="18" charset="0"/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p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p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28662" y="3429000"/>
            <a:ext cx="7772400" cy="1412870"/>
          </a:xfrm>
          <a:solidFill>
            <a:srgbClr val="FFFF00"/>
          </a:solidFill>
          <a:ln w="5715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Профессиональный 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стандарт </a:t>
            </a:r>
            <a:r>
              <a:rPr lang="ru-RU" b="1" dirty="0">
                <a:solidFill>
                  <a:srgbClr val="C00000"/>
                </a:solidFill>
              </a:rPr>
              <a:t>педагога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285728"/>
            <a:ext cx="8143932" cy="2215991"/>
          </a:xfrm>
          <a:prstGeom prst="rect">
            <a:avLst/>
          </a:prstGeom>
          <a:solidFill>
            <a:srgbClr val="C00000"/>
          </a:solidFill>
          <a:ln w="76200">
            <a:solidFill>
              <a:srgbClr val="FFFF00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ИНФОРМАЦИОННО-МЕТОДИЧЕСКОЕ СОВЕЩАНИЕ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«ПРОФЕССИОНАЛЬНЫЙ СТАНДАРТ ПЕДАГОГА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ИНСТРУМЕНТ ФОРМИРОВАНИЯ НОВОЙ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ПЕДАГОГИЧЕСКОЙ КУЛЬТУРЫ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УСЛОВИЯХ РЕАЛИЗАЦИИ ФГОС И ФЕДЕРАЛЬНОГО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ЗАКОНА «ОБ ОБРАЗОВАНИИ В РФ»</a:t>
            </a:r>
          </a:p>
        </p:txBody>
      </p:sp>
      <p:pic>
        <p:nvPicPr>
          <p:cNvPr id="1026" name="Picture 2" descr="C:\Documents and Settings\User\Рабочий стол\Мои рисунки\c83695fbdd6cf8ad2dbca209619844c5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4714884"/>
            <a:ext cx="2428893" cy="15417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6" name="Прямоугольник 5"/>
          <p:cNvSpPr/>
          <p:nvPr/>
        </p:nvSpPr>
        <p:spPr>
          <a:xfrm rot="19793421">
            <a:off x="962508" y="4788074"/>
            <a:ext cx="1357322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стандарт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педагога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0" y="836613"/>
            <a:ext cx="9144000" cy="646331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/>
            <a:r>
              <a:rPr lang="ru-RU" sz="2400" b="1" dirty="0"/>
              <a:t>      </a:t>
            </a:r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 применения</a:t>
            </a: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428596" y="1857364"/>
            <a:ext cx="8461375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57188" indent="-357188" eaLnBrk="1" hangingPunct="1">
              <a:buFont typeface="Wingdings" pitchFamily="2" charset="2"/>
              <a:buChar char="ü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Определять необходимую квалификацию педагога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, которая влияет на результаты обучения, воспитания и развития ребенка.</a:t>
            </a:r>
          </a:p>
          <a:p>
            <a:pPr marL="357188" indent="-357188" eaLnBrk="1" hangingPunct="1">
              <a:buFont typeface="Wingdings" pitchFamily="2" charset="2"/>
              <a:buChar char="ü"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Обеспечить необходимую подготовку педагога для получения высоких результатов его труда.</a:t>
            </a:r>
          </a:p>
          <a:p>
            <a:pPr marL="357188" indent="-357188" eaLnBrk="1" hangingPunct="1">
              <a:buFont typeface="Wingdings" pitchFamily="2" charset="2"/>
              <a:buChar char="ü"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Обеспечить необходимую осведомленность педагога о предъявляемых к нему требованиях.</a:t>
            </a:r>
          </a:p>
          <a:p>
            <a:pPr marL="357188" indent="-357188" eaLnBrk="1" hangingPunct="1">
              <a:buFont typeface="Wingdings" pitchFamily="2" charset="2"/>
              <a:buChar char="ü"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Содействовать вовлечению педагогов в решение задачи повышения качества образования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ChangeArrowheads="1"/>
          </p:cNvSpPr>
          <p:nvPr/>
        </p:nvSpPr>
        <p:spPr bwMode="auto">
          <a:xfrm>
            <a:off x="0" y="214290"/>
            <a:ext cx="9144000" cy="95410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Содержание</a:t>
            </a:r>
          </a:p>
          <a:p>
            <a:pPr algn="ctr" eaLnBrk="1" hangingPunct="1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профессионального стандарта педагога</a:t>
            </a:r>
          </a:p>
        </p:txBody>
      </p:sp>
      <p:sp>
        <p:nvSpPr>
          <p:cNvPr id="149507" name="Rectangle 3"/>
          <p:cNvSpPr>
            <a:spLocks noChangeArrowheads="1"/>
          </p:cNvSpPr>
          <p:nvPr/>
        </p:nvSpPr>
        <p:spPr bwMode="auto">
          <a:xfrm>
            <a:off x="285720" y="1000108"/>
            <a:ext cx="8858280" cy="5663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357188" indent="-357188" eaLnBrk="1" hangingPunct="1"/>
            <a:endParaRPr lang="ru-RU" sz="2400" b="1" dirty="0"/>
          </a:p>
          <a:p>
            <a:pPr marL="357188" indent="-357188" eaLnBrk="1" hangingPunct="1">
              <a:buFont typeface="Wingdings" pitchFamily="2" charset="2"/>
              <a:buChar char="ü"/>
            </a:pP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Часть первая: обучение.</a:t>
            </a:r>
          </a:p>
          <a:p>
            <a:pPr marL="357188" indent="-357188" eaLnBrk="1" hangingPunct="1">
              <a:buFont typeface="Wingdings" pitchFamily="2" charset="2"/>
              <a:buChar char="ü"/>
            </a:pP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Часть вторая: воспитательная работа.</a:t>
            </a:r>
          </a:p>
          <a:p>
            <a:pPr marL="357188" indent="-357188" eaLnBrk="1" hangingPunct="1">
              <a:buFont typeface="Wingdings" pitchFamily="2" charset="2"/>
              <a:buChar char="ü"/>
            </a:pP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Часть третья: развитие (личностные качества и профессиональные компетенции, необходимые учителю для осуществления развивающей деятельности).</a:t>
            </a:r>
          </a:p>
          <a:p>
            <a:pPr marL="357188" indent="-357188" eaLnBrk="1" hangingPunct="1">
              <a:buFont typeface="Wingdings" pitchFamily="2" charset="2"/>
              <a:buChar char="ü"/>
            </a:pP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Часть четвертая: профессиональные компетенции педагога, отражающие специфику работы в начальной школе.</a:t>
            </a:r>
          </a:p>
          <a:p>
            <a:pPr marL="357188" indent="-357188" eaLnBrk="1" hangingPunct="1">
              <a:buFont typeface="Wingdings" pitchFamily="2" charset="2"/>
              <a:buChar char="ü"/>
            </a:pP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Часть пятая: профессиональные компетенции педагога дошкольного образования (воспитателя), отражающие специфику работы на дошкольном уровне образования.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9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49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9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9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49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285720" y="1484313"/>
            <a:ext cx="8858280" cy="5062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357188" indent="-357188" eaLnBrk="1" hangingPunct="1">
              <a:lnSpc>
                <a:spcPct val="95000"/>
              </a:lnSpc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Иметь высшее образование. Педагогам, имеющим среднее специальное образование и работающим в настоящее время в дошкольных организациях и начальной школе, должны быть созданы условия для его получения без отрыва от своей профессиональной деятельности.</a:t>
            </a:r>
          </a:p>
          <a:p>
            <a:pPr marL="357188" indent="-357188" eaLnBrk="1" hangingPunct="1">
              <a:lnSpc>
                <a:spcPct val="95000"/>
              </a:lnSpc>
            </a:pP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2. Демонстрировать знание предмета и программы обучения.</a:t>
            </a:r>
          </a:p>
          <a:p>
            <a:pPr marL="357188" indent="-357188" eaLnBrk="1" hangingPunct="1">
              <a:lnSpc>
                <a:spcPct val="95000"/>
              </a:lnSpc>
            </a:pP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3. Уметь планировать, проводить уроки, анализировать их эффективность (самоанализ урока).</a:t>
            </a:r>
          </a:p>
          <a:p>
            <a:pPr marL="357188" indent="-357188" eaLnBrk="1" hangingPunct="1">
              <a:lnSpc>
                <a:spcPct val="95000"/>
              </a:lnSpc>
            </a:pP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4. Владеть формами и методами обучения, выходящими за рамки уроков: лабораторные эксперименты, полевая практика и т.п.</a:t>
            </a: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0" y="214290"/>
            <a:ext cx="9144000" cy="646331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/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Часть первая: обучение</a:t>
            </a:r>
          </a:p>
        </p:txBody>
      </p:sp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1857356" y="857232"/>
            <a:ext cx="5357850" cy="52322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Педагог должен: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2"/>
          <p:cNvSpPr>
            <a:spLocks noChangeArrowheads="1"/>
          </p:cNvSpPr>
          <p:nvPr/>
        </p:nvSpPr>
        <p:spPr bwMode="auto">
          <a:xfrm>
            <a:off x="357158" y="1571612"/>
            <a:ext cx="8604250" cy="459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57188" indent="-357188" eaLnBrk="1" hangingPunct="1">
              <a:lnSpc>
                <a:spcPct val="95000"/>
              </a:lnSpc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5. Использовать специальные подходы к обучению, для того чтобы включить в образовательный процесс всех учеников: со специальными потребностями в образовании; одаренных учеников; учеников, для которых русский язык не является родным; учеников с ограниченными возможностями и т.д.</a:t>
            </a:r>
          </a:p>
          <a:p>
            <a:pPr marL="357188" indent="-357188" eaLnBrk="1" hangingPunct="1">
              <a:lnSpc>
                <a:spcPct val="95000"/>
              </a:lnSpc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6. Уметь объективно оценивать знания учеников, используя разные формы и методы контроля.</a:t>
            </a:r>
          </a:p>
          <a:p>
            <a:pPr marL="357188" indent="-357188" eaLnBrk="1" hangingPunct="1">
              <a:lnSpc>
                <a:spcPct val="95000"/>
              </a:lnSpc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7. Владеть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ИКТ – компетенциями (приложение № 1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к Стандарту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1795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/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Часть первая: обучение</a:t>
            </a:r>
          </a:p>
        </p:txBody>
      </p:sp>
      <p:sp>
        <p:nvSpPr>
          <p:cNvPr id="161796" name="Rectangle 4"/>
          <p:cNvSpPr>
            <a:spLocks noChangeArrowheads="1"/>
          </p:cNvSpPr>
          <p:nvPr/>
        </p:nvSpPr>
        <p:spPr bwMode="auto">
          <a:xfrm>
            <a:off x="1571604" y="642918"/>
            <a:ext cx="5857916" cy="52322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Педагог должен: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1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79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503238" y="1484313"/>
            <a:ext cx="8640762" cy="4659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57188" indent="-357188" eaLnBrk="1" hangingPunct="1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1. Владеть формами и методами воспитательной работы, используя их как на уроке, так и во внеклассной деятельности.</a:t>
            </a:r>
          </a:p>
          <a:p>
            <a:pPr marL="357188" indent="-357188" eaLnBrk="1" hangingPunct="1">
              <a:lnSpc>
                <a:spcPct val="95000"/>
              </a:lnSpc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2. Владеть методами организации экскурсий, походов и экспедиций.</a:t>
            </a:r>
          </a:p>
          <a:p>
            <a:pPr marL="357188" indent="-357188" eaLnBrk="1" hangingPunct="1">
              <a:lnSpc>
                <a:spcPct val="95000"/>
              </a:lnSpc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3. Владеть методами музейной педагогики, используя их для расширения кругозора учащихся.</a:t>
            </a:r>
          </a:p>
          <a:p>
            <a:pPr marL="357188" indent="-357188" eaLnBrk="1" hangingPunct="1">
              <a:lnSpc>
                <a:spcPct val="95000"/>
              </a:lnSpc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4. Эффективно регулировать поведение учащихся для обеспечения безопасной образовательной среды.</a:t>
            </a: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/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Часть вторая: воспитательная работа</a:t>
            </a:r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2071670" y="642918"/>
            <a:ext cx="5357850" cy="52322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Педагог должен: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2"/>
          <p:cNvSpPr>
            <a:spLocks noChangeArrowheads="1"/>
          </p:cNvSpPr>
          <p:nvPr/>
        </p:nvSpPr>
        <p:spPr bwMode="auto">
          <a:xfrm>
            <a:off x="503238" y="1484313"/>
            <a:ext cx="8640762" cy="5033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57188" indent="-357188" eaLnBrk="1" hangingPunct="1">
              <a:lnSpc>
                <a:spcPct val="95000"/>
              </a:lnSpc>
            </a:pP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5. Эффективно управлять классами, с целью вовлечения учеников в процесс обучения и воспитания, мотивируя их учебно-познавательную деятельность. Ставить воспитательные цели, способствующие развитию учеников, независимо от их происхождения, способностей и характера, постоянно искать педагогические пути их достижения.</a:t>
            </a:r>
          </a:p>
          <a:p>
            <a:pPr marL="357188" indent="-357188" eaLnBrk="1" hangingPunct="1">
              <a:lnSpc>
                <a:spcPct val="95000"/>
              </a:lnSpc>
            </a:pP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6. Устанавливать четкие правила поведения в классе в соответствии со школьным уставом и правилами поведения в образовательной организации.</a:t>
            </a:r>
          </a:p>
          <a:p>
            <a:pPr marL="357188" indent="-357188" eaLnBrk="1" hangingPunct="1">
              <a:lnSpc>
                <a:spcPct val="95000"/>
              </a:lnSpc>
            </a:pP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7. Оказывать всестороннюю помощь и поддержку в организации ученических органов самоуправления.</a:t>
            </a:r>
          </a:p>
        </p:txBody>
      </p:sp>
      <p:sp>
        <p:nvSpPr>
          <p:cNvPr id="163843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52322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Часть вторая: воспитательная работа</a:t>
            </a:r>
          </a:p>
        </p:txBody>
      </p:sp>
      <p:sp>
        <p:nvSpPr>
          <p:cNvPr id="163844" name="Rectangle 4"/>
          <p:cNvSpPr>
            <a:spLocks noChangeArrowheads="1"/>
          </p:cNvSpPr>
          <p:nvPr/>
        </p:nvSpPr>
        <p:spPr bwMode="auto">
          <a:xfrm>
            <a:off x="2357422" y="500042"/>
            <a:ext cx="4929222" cy="52322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Педагог должен: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3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4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539750" y="1484313"/>
            <a:ext cx="8247092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357188" indent="-357188" eaLnBrk="1" hangingPunct="1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8. Уметь общаться с детьми, признавая их достоинство, понимая и принимая их.</a:t>
            </a:r>
          </a:p>
          <a:p>
            <a:pPr marL="357188" indent="-357188" eaLnBrk="1" hangingPunct="1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9. Уметь находить (обнаруживать) ценностный аспект учебного знания и информации и обеспечивать его понимание и переживание учащимися.</a:t>
            </a:r>
          </a:p>
          <a:p>
            <a:pPr marL="357188" indent="-357188" eaLnBrk="1" hangingPunct="1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10. Уметь проектировать и создавать ситуации и события, развивающие эмоционально-ценностную сферу ребенка(культуру переживаний и ценностные ориентации ребенка).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/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Часть вторая: воспитательная работа</a:t>
            </a:r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3071802" y="642918"/>
            <a:ext cx="3214710" cy="52322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Педагог должен: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2"/>
          <p:cNvSpPr>
            <a:spLocks noChangeArrowheads="1"/>
          </p:cNvSpPr>
          <p:nvPr/>
        </p:nvSpPr>
        <p:spPr bwMode="auto">
          <a:xfrm>
            <a:off x="357158" y="1428736"/>
            <a:ext cx="860425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57188" indent="-357188" eaLnBrk="1" hangingPunct="1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11. Уметь обнаруживать и реализовывать (воплощать)воспитательные возможности различных видов деятельности ребенка (учебной, игровой, трудовой, спортивной, художественной и т.д.).</a:t>
            </a:r>
          </a:p>
          <a:p>
            <a:pPr marL="357188" indent="-357188" eaLnBrk="1" hangingPunct="1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12. Уметь строить воспитательную деятельность с учетом культурных различий детей, половозрастных и индивидуальных особенностей.</a:t>
            </a:r>
          </a:p>
          <a:p>
            <a:pPr marL="357188" indent="-357188" eaLnBrk="1" hangingPunct="1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13. Уметь создавать в учебных группах (классе, кружке, секции и т.п.) детско-взрослые общности учащихся, их родителей и педагогов.</a:t>
            </a: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/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Часть вторая: воспитательная работа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3071802" y="642918"/>
            <a:ext cx="3214710" cy="52322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Педагог должен: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4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86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357158" y="1500174"/>
            <a:ext cx="8640762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57188" indent="-357188" eaLnBrk="1" hangingPunct="1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14. Уметь поддерживать конструктивные воспитательные усилия родителей (лиц, их заменяющих) учащихся, привлекать семью к решению вопросов воспитания ребенка.</a:t>
            </a:r>
          </a:p>
          <a:p>
            <a:pPr marL="357188" indent="-357188" eaLnBrk="1" hangingPunct="1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15. Уметь сотрудничать (конструктивно взаимодействовать) с другими педагогами и специалистами в решении воспитательных задач (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задач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духовно-нравственного развития ребенка).</a:t>
            </a:r>
          </a:p>
          <a:p>
            <a:pPr marL="357188" indent="-357188" eaLnBrk="1" hangingPunct="1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16.  Уметь анализировать реальное состояние дел в классе, поддерживать в детском коллективе деловую дружелюбную атмосферу.</a:t>
            </a: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/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Часть вторая: воспитательная работа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3071802" y="642918"/>
            <a:ext cx="3214710" cy="52322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Педагог должен: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ChangeArrowheads="1"/>
          </p:cNvSpPr>
          <p:nvPr/>
        </p:nvSpPr>
        <p:spPr bwMode="auto">
          <a:xfrm>
            <a:off x="500034" y="1857364"/>
            <a:ext cx="8355042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357188" indent="-357188" eaLnBrk="1" hangingPunct="1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17. Уметь защищать достоинство и интересы учащихся, помогать детям, оказавшимся в конфликтной ситуации и/или неблагоприятных условиях.</a:t>
            </a:r>
          </a:p>
          <a:p>
            <a:pPr marL="357188" indent="-357188" eaLnBrk="1" hangingPunct="1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18. Поддерживать уклад, атмосферу и традиции жизни школы, внося в них свой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положительный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вклад.</a:t>
            </a: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/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Часть вторая: воспитательная работа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3071802" y="642918"/>
            <a:ext cx="3214710" cy="52322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Педагог должен: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5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89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2" name="Rectangle 6"/>
          <p:cNvSpPr>
            <a:spLocks noChangeArrowheads="1"/>
          </p:cNvSpPr>
          <p:nvPr/>
        </p:nvSpPr>
        <p:spPr bwMode="auto">
          <a:xfrm>
            <a:off x="714348" y="285728"/>
            <a:ext cx="8215370" cy="954107"/>
          </a:xfrm>
          <a:prstGeom prst="rect">
            <a:avLst/>
          </a:prstGeom>
          <a:solidFill>
            <a:schemeClr val="tx1"/>
          </a:solidFill>
          <a:ln w="28575">
            <a:solidFill>
              <a:srgbClr val="FFFF00"/>
            </a:solidFill>
            <a:prstDash val="solid"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Зачем нужен профессиональный стандарт педагога</a:t>
            </a:r>
          </a:p>
        </p:txBody>
      </p:sp>
      <p:sp>
        <p:nvSpPr>
          <p:cNvPr id="65544" name="Rectangle 8"/>
          <p:cNvSpPr>
            <a:spLocks noChangeArrowheads="1"/>
          </p:cNvSpPr>
          <p:nvPr/>
        </p:nvSpPr>
        <p:spPr bwMode="auto">
          <a:xfrm>
            <a:off x="3276600" y="1557338"/>
            <a:ext cx="5724525" cy="792162"/>
          </a:xfrm>
          <a:prstGeom prst="rect">
            <a:avLst/>
          </a:prstGeom>
          <a:solidFill>
            <a:srgbClr val="CCFFCC">
              <a:alpha val="25000"/>
            </a:srgbClr>
          </a:solidFill>
          <a:ln w="28575">
            <a:solidFill>
              <a:srgbClr val="FFFF00"/>
            </a:solidFill>
            <a:prstDash val="solid"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инструмент реализации стратегии образования в меняющемся мире.</a:t>
            </a:r>
          </a:p>
        </p:txBody>
      </p:sp>
      <p:sp>
        <p:nvSpPr>
          <p:cNvPr id="65545" name="Rectangle 9"/>
          <p:cNvSpPr>
            <a:spLocks noChangeArrowheads="1"/>
          </p:cNvSpPr>
          <p:nvPr/>
        </p:nvSpPr>
        <p:spPr bwMode="auto">
          <a:xfrm>
            <a:off x="3276600" y="2420938"/>
            <a:ext cx="5724525" cy="1368425"/>
          </a:xfrm>
          <a:prstGeom prst="rect">
            <a:avLst/>
          </a:prstGeom>
          <a:solidFill>
            <a:srgbClr val="CCFFCC">
              <a:alpha val="25000"/>
            </a:srgbClr>
          </a:solidFill>
          <a:ln w="28575">
            <a:solidFill>
              <a:srgbClr val="FFFF00"/>
            </a:solidFill>
            <a:prstDash val="solid"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>
                <a:latin typeface="Times New Roman" pitchFamily="18" charset="0"/>
                <a:cs typeface="Times New Roman" pitchFamily="18" charset="0"/>
              </a:rPr>
              <a:t>инструмент повышения качества образования и выхода отечественного образования на международный уровень.</a:t>
            </a:r>
            <a:endParaRPr lang="ru-RU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5547" name="Rectangle 11"/>
          <p:cNvSpPr>
            <a:spLocks noChangeArrowheads="1"/>
          </p:cNvSpPr>
          <p:nvPr/>
        </p:nvSpPr>
        <p:spPr bwMode="auto">
          <a:xfrm>
            <a:off x="3276600" y="3862388"/>
            <a:ext cx="5724525" cy="792162"/>
          </a:xfrm>
          <a:prstGeom prst="rect">
            <a:avLst/>
          </a:prstGeom>
          <a:solidFill>
            <a:srgbClr val="CCFFCC">
              <a:alpha val="25000"/>
            </a:srgbClr>
          </a:solidFill>
          <a:ln w="28575">
            <a:solidFill>
              <a:srgbClr val="FFFF00"/>
            </a:solidFill>
            <a:prstDash val="solid"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>
                <a:latin typeface="Times New Roman" pitchFamily="18" charset="0"/>
                <a:cs typeface="Times New Roman" pitchFamily="18" charset="0"/>
              </a:rPr>
              <a:t>объективный измеритель квалификации педагога.</a:t>
            </a:r>
          </a:p>
        </p:txBody>
      </p:sp>
      <p:sp>
        <p:nvSpPr>
          <p:cNvPr id="65548" name="Rectangle 12"/>
          <p:cNvSpPr>
            <a:spLocks noChangeArrowheads="1"/>
          </p:cNvSpPr>
          <p:nvPr/>
        </p:nvSpPr>
        <p:spPr bwMode="auto">
          <a:xfrm>
            <a:off x="3276600" y="4725988"/>
            <a:ext cx="5724525" cy="792162"/>
          </a:xfrm>
          <a:prstGeom prst="rect">
            <a:avLst/>
          </a:prstGeom>
          <a:solidFill>
            <a:srgbClr val="CCFFCC">
              <a:alpha val="25000"/>
            </a:srgbClr>
          </a:solidFill>
          <a:ln w="28575">
            <a:solidFill>
              <a:srgbClr val="FFFF00"/>
            </a:solidFill>
            <a:prstDash val="solid"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>
                <a:latin typeface="Times New Roman" pitchFamily="18" charset="0"/>
                <a:cs typeface="Times New Roman" pitchFamily="18" charset="0"/>
              </a:rPr>
              <a:t>средство отбора педагогических кадров в учреждения образования.</a:t>
            </a:r>
          </a:p>
        </p:txBody>
      </p:sp>
      <p:sp>
        <p:nvSpPr>
          <p:cNvPr id="65549" name="Rectangle 13"/>
          <p:cNvSpPr>
            <a:spLocks noChangeArrowheads="1"/>
          </p:cNvSpPr>
          <p:nvPr/>
        </p:nvSpPr>
        <p:spPr bwMode="auto">
          <a:xfrm>
            <a:off x="3276600" y="5589588"/>
            <a:ext cx="5724525" cy="1058862"/>
          </a:xfrm>
          <a:prstGeom prst="rect">
            <a:avLst/>
          </a:prstGeom>
          <a:solidFill>
            <a:srgbClr val="CCFFCC">
              <a:alpha val="25000"/>
            </a:srgbClr>
          </a:solidFill>
          <a:ln w="28575">
            <a:solidFill>
              <a:srgbClr val="FFFF00"/>
            </a:solidFill>
            <a:prstDash val="solid"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>
                <a:latin typeface="Times New Roman" pitchFamily="18" charset="0"/>
                <a:cs typeface="Times New Roman" pitchFamily="18" charset="0"/>
              </a:rPr>
              <a:t>основа для формирования трудового договора, фиксирующего отношения между работником и работодателем.</a:t>
            </a:r>
          </a:p>
        </p:txBody>
      </p:sp>
      <p:sp>
        <p:nvSpPr>
          <p:cNvPr id="65550" name="Rectangle 14"/>
          <p:cNvSpPr>
            <a:spLocks noChangeArrowheads="1"/>
          </p:cNvSpPr>
          <p:nvPr/>
        </p:nvSpPr>
        <p:spPr bwMode="auto">
          <a:xfrm>
            <a:off x="571472" y="3071810"/>
            <a:ext cx="2344766" cy="1147765"/>
          </a:xfrm>
          <a:prstGeom prst="rect">
            <a:avLst/>
          </a:prstGeom>
          <a:noFill/>
          <a:ln w="28575">
            <a:solidFill>
              <a:srgbClr val="FFFF00"/>
            </a:solidFill>
            <a:prstDash val="solid"/>
            <a:miter lim="800000"/>
            <a:headEnd/>
            <a:tailEnd/>
          </a:ln>
          <a:effectLst/>
        </p:spPr>
        <p:txBody>
          <a:bodyPr lIns="0" rIns="0" anchor="ctr"/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Стандарт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-</a:t>
            </a:r>
          </a:p>
        </p:txBody>
      </p:sp>
      <p:cxnSp>
        <p:nvCxnSpPr>
          <p:cNvPr id="65551" name="AutoShape 15"/>
          <p:cNvCxnSpPr>
            <a:cxnSpLocks noChangeShapeType="1"/>
            <a:stCxn id="65550" idx="3"/>
            <a:endCxn id="65544" idx="1"/>
          </p:cNvCxnSpPr>
          <p:nvPr/>
        </p:nvCxnSpPr>
        <p:spPr bwMode="auto">
          <a:xfrm flipV="1">
            <a:off x="2916238" y="1953419"/>
            <a:ext cx="360362" cy="1692274"/>
          </a:xfrm>
          <a:prstGeom prst="straightConnector1">
            <a:avLst/>
          </a:prstGeom>
          <a:noFill/>
          <a:ln w="28575">
            <a:solidFill>
              <a:srgbClr val="FFFF00"/>
            </a:solidFill>
            <a:prstDash val="solid"/>
            <a:round/>
            <a:headEnd/>
            <a:tailEnd type="triangle" w="med" len="med"/>
          </a:ln>
          <a:effectLst/>
        </p:spPr>
      </p:cxnSp>
      <p:cxnSp>
        <p:nvCxnSpPr>
          <p:cNvPr id="65552" name="AutoShape 16"/>
          <p:cNvCxnSpPr>
            <a:cxnSpLocks noChangeShapeType="1"/>
            <a:stCxn id="65550" idx="3"/>
            <a:endCxn id="65545" idx="1"/>
          </p:cNvCxnSpPr>
          <p:nvPr/>
        </p:nvCxnSpPr>
        <p:spPr bwMode="auto">
          <a:xfrm flipV="1">
            <a:off x="2916238" y="3105151"/>
            <a:ext cx="360362" cy="540542"/>
          </a:xfrm>
          <a:prstGeom prst="straightConnector1">
            <a:avLst/>
          </a:prstGeom>
          <a:noFill/>
          <a:ln w="28575">
            <a:solidFill>
              <a:srgbClr val="FFFF00"/>
            </a:solidFill>
            <a:prstDash val="solid"/>
            <a:round/>
            <a:headEnd/>
            <a:tailEnd type="triangle" w="med" len="med"/>
          </a:ln>
          <a:effectLst/>
        </p:spPr>
      </p:cxnSp>
      <p:cxnSp>
        <p:nvCxnSpPr>
          <p:cNvPr id="65553" name="AutoShape 17"/>
          <p:cNvCxnSpPr>
            <a:cxnSpLocks noChangeShapeType="1"/>
            <a:stCxn id="65550" idx="3"/>
            <a:endCxn id="65547" idx="1"/>
          </p:cNvCxnSpPr>
          <p:nvPr/>
        </p:nvCxnSpPr>
        <p:spPr bwMode="auto">
          <a:xfrm>
            <a:off x="2916238" y="3645693"/>
            <a:ext cx="360362" cy="612776"/>
          </a:xfrm>
          <a:prstGeom prst="straightConnector1">
            <a:avLst/>
          </a:prstGeom>
          <a:noFill/>
          <a:ln w="28575">
            <a:solidFill>
              <a:srgbClr val="FFFF00"/>
            </a:solidFill>
            <a:prstDash val="solid"/>
            <a:round/>
            <a:headEnd/>
            <a:tailEnd type="triangle" w="med" len="med"/>
          </a:ln>
          <a:effectLst/>
        </p:spPr>
      </p:cxnSp>
      <p:cxnSp>
        <p:nvCxnSpPr>
          <p:cNvPr id="65554" name="AutoShape 18"/>
          <p:cNvCxnSpPr>
            <a:cxnSpLocks noChangeShapeType="1"/>
            <a:stCxn id="65550" idx="3"/>
            <a:endCxn id="65548" idx="1"/>
          </p:cNvCxnSpPr>
          <p:nvPr/>
        </p:nvCxnSpPr>
        <p:spPr bwMode="auto">
          <a:xfrm>
            <a:off x="2916238" y="3645693"/>
            <a:ext cx="360362" cy="1476376"/>
          </a:xfrm>
          <a:prstGeom prst="straightConnector1">
            <a:avLst/>
          </a:prstGeom>
          <a:noFill/>
          <a:ln w="28575">
            <a:solidFill>
              <a:srgbClr val="FFFF00"/>
            </a:solidFill>
            <a:prstDash val="solid"/>
            <a:round/>
            <a:headEnd/>
            <a:tailEnd type="triangle" w="med" len="med"/>
          </a:ln>
          <a:effectLst/>
        </p:spPr>
      </p:cxnSp>
      <p:cxnSp>
        <p:nvCxnSpPr>
          <p:cNvPr id="65555" name="AutoShape 19"/>
          <p:cNvCxnSpPr>
            <a:cxnSpLocks noChangeShapeType="1"/>
            <a:stCxn id="65550" idx="3"/>
            <a:endCxn id="65549" idx="1"/>
          </p:cNvCxnSpPr>
          <p:nvPr/>
        </p:nvCxnSpPr>
        <p:spPr bwMode="auto">
          <a:xfrm>
            <a:off x="2916238" y="3645693"/>
            <a:ext cx="360362" cy="2473326"/>
          </a:xfrm>
          <a:prstGeom prst="straightConnector1">
            <a:avLst/>
          </a:prstGeom>
          <a:noFill/>
          <a:ln w="28575">
            <a:solidFill>
              <a:srgbClr val="FFFF00"/>
            </a:solidFill>
            <a:prstDash val="solid"/>
            <a:round/>
            <a:headEnd/>
            <a:tailEnd type="triangl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65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5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655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5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65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5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0"/>
                                        <p:tgtEl>
                                          <p:spTgt spid="65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5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1000"/>
                                        <p:tgtEl>
                                          <p:spTgt spid="65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5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44" grpId="0" animBg="1"/>
      <p:bldP spid="65545" grpId="0" animBg="1"/>
      <p:bldP spid="65547" grpId="0" animBg="1"/>
      <p:bldP spid="65548" grpId="0" animBg="1"/>
      <p:bldP spid="6554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539750" y="1484313"/>
            <a:ext cx="8461406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357188" indent="-357188" eaLnBrk="1" hangingPunct="1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1. Готовность принять разных детей, вне зависимости от их реальных учебных возможностей, особенностей в поведении, состояния психического и физического здоровья. Профессиональная установка на оказание помощи любому ребенку.</a:t>
            </a:r>
          </a:p>
          <a:p>
            <a:pPr marL="357188" indent="-357188" eaLnBrk="1" hangingPunct="1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2. Способность в ходе наблюдения выявлять разнообразные проблемы детей, связанные с особенностями их развития.</a:t>
            </a:r>
          </a:p>
          <a:p>
            <a:pPr marL="357188" indent="-357188" eaLnBrk="1" hangingPunct="1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3. Способность оказать адресную помощь ребенку своими педагогическими приемами.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0" y="214290"/>
            <a:ext cx="9144000" cy="1169551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Часть третья: развитие</a:t>
            </a:r>
          </a:p>
          <a:p>
            <a:pPr algn="ctr" eaLnBrk="1" hangingPunct="1"/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(Личностные качества и профессиональные компетенции, необходимые педагогу для осуществления развивающей деятельности)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2"/>
          <p:cNvSpPr>
            <a:spLocks noChangeArrowheads="1"/>
          </p:cNvSpPr>
          <p:nvPr/>
        </p:nvSpPr>
        <p:spPr bwMode="auto">
          <a:xfrm>
            <a:off x="357158" y="1428736"/>
            <a:ext cx="860425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57188" indent="-357188" eaLnBrk="1" hangingPunct="1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4. Готовность к взаимодействию с другими специалистами в рамках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психолого-медико-педагогического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консилиума.</a:t>
            </a:r>
          </a:p>
          <a:p>
            <a:pPr marL="357188" indent="-357188" eaLnBrk="1" hangingPunct="1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5. Умение читать документацию специалистов (психологов, дефектологов, логопедов и т.д.).</a:t>
            </a:r>
          </a:p>
          <a:p>
            <a:pPr marL="357188" indent="-357188" eaLnBrk="1" hangingPunct="1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6. Умение составлять совместно с другими специалистами программу индивидуального развития ребенка.</a:t>
            </a:r>
          </a:p>
          <a:p>
            <a:pPr marL="357188" indent="-357188" eaLnBrk="1" hangingPunct="1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7. Владение специальными методиками, позволяющими проводить коррекционно-развивающую работу.</a:t>
            </a:r>
          </a:p>
          <a:p>
            <a:pPr marL="357188" indent="-357188" eaLnBrk="1" hangingPunct="1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8. Умение отслеживать динамику развития ребенка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/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1169551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Часть третья: развитие</a:t>
            </a:r>
          </a:p>
          <a:p>
            <a:pPr algn="ctr" eaLnBrk="1" hangingPunct="1"/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(Личностные качества и профессиональные компетенции, необходимые педагогу для осуществления развивающей деятельности)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6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691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285720" y="1428736"/>
            <a:ext cx="8858280" cy="5293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357188" indent="-357188" eaLnBrk="1" hangingPunct="1"/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9. Умение защитить тех, кого в детском коллективе не принимают.</a:t>
            </a:r>
          </a:p>
          <a:p>
            <a:pPr marL="357188" indent="-357188" eaLnBrk="1" hangingPunct="1"/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10. Знание общих закономерностей развития личности и проявления личностных свойств, психологических законов периодизации и кризисов развития, возрастных особенностей учащихся.</a:t>
            </a:r>
          </a:p>
          <a:p>
            <a:pPr marL="357188" indent="-357188" eaLnBrk="1" hangingPunct="1"/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11.  Умение использовать в практике своей работы психологические подходы: культурно-исторический, </a:t>
            </a:r>
            <a:r>
              <a:rPr lang="ru-RU" sz="2600" b="1" dirty="0" err="1">
                <a:latin typeface="Times New Roman" pitchFamily="18" charset="0"/>
                <a:cs typeface="Times New Roman" pitchFamily="18" charset="0"/>
              </a:rPr>
              <a:t>деятельностный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 и развивающий.</a:t>
            </a:r>
          </a:p>
          <a:p>
            <a:pPr marL="357188" indent="-357188" eaLnBrk="1" hangingPunct="1"/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12. Умение проектировать психологически безопасную и комфортную образовательную среду, знать и уметь проводить профилактику различных форм насилия в школе.</a:t>
            </a: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1169551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Часть третья: развитие</a:t>
            </a:r>
          </a:p>
          <a:p>
            <a:pPr algn="ctr" eaLnBrk="1" hangingPunct="1"/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(Личностные качества и профессиональные компетенции, необходимые педагогу для осуществления развивающей деятельности)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357158" y="1500174"/>
            <a:ext cx="8675687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57188" indent="-357188" eaLnBrk="1" hangingPunct="1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13. Умение (совместно с психологом и другими специалистами) осуществлять психолого-педагогическое сопровождение образовательных программ начального и среднего общего образования, в том числе программ дополнительного образования.</a:t>
            </a:r>
          </a:p>
          <a:p>
            <a:pPr marL="357188" indent="-357188" eaLnBrk="1" hangingPunct="1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14. Владение элементарными приемами психодиагностики личностных характеристик и возрастных особенностей учащихся, осуществление совместно с психологом мониторинга личностных характеристик ребенка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1169551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Часть третья: развитие</a:t>
            </a:r>
          </a:p>
          <a:p>
            <a:pPr algn="ctr" eaLnBrk="1" hangingPunct="1"/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(Личностные качества и профессиональные компетенции, необходимые педагогу для осуществления развивающей деятельности)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285721" y="1484313"/>
            <a:ext cx="8643997" cy="5293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357188" indent="-357188" eaLnBrk="1" hangingPunct="1"/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15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. Умение (совместно с психологом и другими специалистами) составить психолого-педагогическую характеристику (портрет) личности учащегося.</a:t>
            </a:r>
          </a:p>
          <a:p>
            <a:pPr marL="357188" indent="-357188" eaLnBrk="1" hangingPunct="1"/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16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. Умение разрабатывать и реализовывать индивидуальные программы развития с учетом личностных и возрастных особенностей учащихся.</a:t>
            </a:r>
          </a:p>
          <a:p>
            <a:pPr marL="357188" indent="-357188" eaLnBrk="1" hangingPunct="1"/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17. Умение формировать и развивать универсальные учебные действия, образцы и ценности социального поведения, навыки поведения в мире виртуальной реальности и социальных сетях, навыки поликультурного общения и толерантность, ключевые компетенции (по международным нормам) и т.д.</a:t>
            </a: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1169551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Часть третья: развитие</a:t>
            </a:r>
          </a:p>
          <a:p>
            <a:pPr algn="ctr" eaLnBrk="1" hangingPunct="1"/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(Личностные качества и профессиональные компетенции, необходимые педагогу для осуществления развивающей деятельности)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ChangeArrowheads="1"/>
          </p:cNvSpPr>
          <p:nvPr/>
        </p:nvSpPr>
        <p:spPr bwMode="auto">
          <a:xfrm>
            <a:off x="285720" y="1164134"/>
            <a:ext cx="8858280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82550" indent="-82550" eaLnBrk="1" hangingPunct="1"/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18. Владение психолого-педагогическими технологиями (в том числе инклюзивными), необходимыми для работы с различными учащимися: одаренные дети, социально уязвимые дети, попавшие в трудные жизненные ситуации, дети-мигранты, дети-сироты, дети с особыми образовательными потребностями (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аутисты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, СДВГ и др.), дети с ОВЗ, дети с девиациями поведения, дети с зависимостью.</a:t>
            </a:r>
          </a:p>
          <a:p>
            <a:pPr eaLnBrk="1" hangingPunct="1"/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19. Умение формировать детско-взрослые сообщества, знание их социально-психологических особенностей и закономерностей развития.</a:t>
            </a:r>
          </a:p>
          <a:p>
            <a:pPr eaLnBrk="1" hangingPunct="1"/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20.  Знание основных закономерностей семейных отношений, позволяющих эффективно работать с родительской общественностью.</a:t>
            </a: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1169551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Часть третья: развитие</a:t>
            </a:r>
          </a:p>
          <a:p>
            <a:pPr algn="ctr" eaLnBrk="1" hangingPunct="1"/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(Личностные качества и профессиональные компетенции, необходимые педагогу для осуществления развивающей деятельности)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8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896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1500166" y="1142984"/>
            <a:ext cx="6000792" cy="52322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 eaLnBrk="1" hangingPunct="1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Педагог начальной школы должен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285720" y="2071678"/>
            <a:ext cx="8675687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57188" indent="-357188" eaLnBrk="1" hangingPunct="1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1. Учитывать своеобразие социальной ситуации развития первоклассника в связи с переходом ведущей деятельности от игровой к учебной, целенаправленно формировать у детей социальную позицию ученика.</a:t>
            </a:r>
          </a:p>
          <a:p>
            <a:pPr marL="357188" indent="-357188" eaLnBrk="1" hangingPunct="1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2. Обеспечивать развитие умения учиться (универсальных учебных действий) до уровня, необходимого для обучения в основной школе.</a:t>
            </a:r>
          </a:p>
          <a:p>
            <a:pPr marL="357188" indent="-357188" eaLnBrk="1" hangingPunct="1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3. Обеспечивать при организации учебной деятельности достижение метапредметных образовательных результатов как важнейших новообразований младшего школьного возраста.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112646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lnSpc>
                <a:spcPct val="80000"/>
              </a:lnSpc>
            </a:pP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Часть четвертая: профессиональные компетенции педагога, отражающие специфику работы </a:t>
            </a:r>
            <a:endParaRPr lang="ru-RU" sz="2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lnSpc>
                <a:spcPct val="80000"/>
              </a:lnSpc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начальной школе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ChangeArrowheads="1"/>
          </p:cNvSpPr>
          <p:nvPr/>
        </p:nvSpPr>
        <p:spPr bwMode="auto">
          <a:xfrm>
            <a:off x="285720" y="1714488"/>
            <a:ext cx="8675687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57188" indent="-357188" eaLnBrk="1" hangingPunct="1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4. Быть готовым, как самый значимый взрослый в социальной ситуации развития младшего школьника, к общению в условиях повышенной степени доверия детей учителю.</a:t>
            </a:r>
          </a:p>
          <a:p>
            <a:pPr marL="357188" indent="-357188" eaLnBrk="1" hangingPunct="1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5. Уметь реагировать на непосредственные по форме обращения детей к учителю, распознавая за ними серьезные личные проблемы. Нести ответственность за личностные образовательные результаты своих учеников.</a:t>
            </a:r>
          </a:p>
          <a:p>
            <a:pPr marL="357188" indent="-357188" eaLnBrk="1" hangingPunct="1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6. Учитывать при оценке успехов и возможностей учеников неравномерность индивидуального психического развития детей младшего школьного возраста, а также своеобразие динамики развития учебной деятельности мальчиков и девочек.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00166" y="1142984"/>
            <a:ext cx="6000792" cy="46166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 eaLnBrk="1" hangingPunct="1"/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Педагог начальной школы должен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112646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lnSpc>
                <a:spcPct val="80000"/>
              </a:lnSpc>
            </a:pP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Часть четвертая: профессиональные компетенции педагога, отражающие специфику работы </a:t>
            </a:r>
            <a:endParaRPr lang="ru-RU" sz="2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lnSpc>
                <a:spcPct val="80000"/>
              </a:lnSpc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начальной школе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285720" y="1857364"/>
            <a:ext cx="8675687" cy="4358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57188" indent="-357188" eaLnBrk="1" hangingPunct="1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1. Знать специфику дошкольного образования и особенности организации образовательной работы с детьми раннего и дошкольного возраста.</a:t>
            </a:r>
          </a:p>
          <a:p>
            <a:pPr marL="357188" indent="-357188" eaLnBrk="1" hangingPunct="1">
              <a:lnSpc>
                <a:spcPct val="95000"/>
              </a:lnSpc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2. Знать общие закономерности развития ребенка в раннем и дошкольном детстве; особенности становления и развития детских деятельностей в раннем и дошкольном возрасте.</a:t>
            </a:r>
          </a:p>
          <a:p>
            <a:pPr marL="357188" indent="-357188" eaLnBrk="1" hangingPunct="1">
              <a:lnSpc>
                <a:spcPct val="95000"/>
              </a:lnSpc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3. Уметь организовывать ведущие в дошкольном возрасте виды деятельности: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предметно-манипулятивную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и игровую, обеспечивая развитие детей. Организовывать совместную и самостоятельную деятельность дошкольников.</a:t>
            </a: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95410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Часть пятая: профессиональные компетенции педагога дошкольного образования (воспитателя) </a:t>
            </a: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1142976" y="928670"/>
            <a:ext cx="6961207" cy="46166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Педагог дошкольного образования должен: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357158" y="1714488"/>
            <a:ext cx="8640762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57188" indent="-357188" eaLnBrk="1" hangingPunct="1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4. Владеть теорией и педагогическими методиками физического, познавательного и личностного развития детей раннего и дошкольного возраста.</a:t>
            </a:r>
          </a:p>
          <a:p>
            <a:pPr marL="357188" indent="-357188" eaLnBrk="1" hangingPunct="1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5. Уметь планировать, реализовывать и анализировать образовательную работу с детьми раннего и дошкольного возраста в соответствии с ФГОС дошкольного образования (ФГТ).</a:t>
            </a:r>
          </a:p>
          <a:p>
            <a:pPr marL="357188" indent="-357188" eaLnBrk="1" hangingPunct="1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6. Уметь планировать и корректировать образовательные задачи (совместно с психологом и другими специалистами) по результатам мониторинга, с учетом индивидуальных особенностей развития каждого ребенка раннего и/или дошкольного возраста.</a:t>
            </a: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95410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Часть пятая: профессиональные компетенции педагога дошкольного образования (воспитателя) 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142976" y="928670"/>
            <a:ext cx="6961207" cy="46166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Педагог дошкольного образования должен: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468313" y="1456521"/>
            <a:ext cx="8675687" cy="5401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57188" indent="-357188" algn="ctr" eaLnBrk="1" hangingPunct="1"/>
            <a:endParaRPr lang="ru-RU" sz="900" b="1" dirty="0">
              <a:latin typeface="Times New Roman" pitchFamily="18" charset="0"/>
              <a:cs typeface="Times New Roman" pitchFamily="18" charset="0"/>
            </a:endParaRPr>
          </a:p>
          <a:p>
            <a:pPr marL="357188" indent="-357188" eaLnBrk="1" hangingPunct="1">
              <a:buFont typeface="Wingdings" pitchFamily="2" charset="2"/>
              <a:buChar char="ü"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Работа с одаренными учащимися.</a:t>
            </a:r>
          </a:p>
          <a:p>
            <a:pPr marL="357188" indent="-357188" eaLnBrk="1" hangingPunct="1">
              <a:buFont typeface="Wingdings" pitchFamily="2" charset="2"/>
              <a:buChar char="ü"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Работа в условиях реализации программ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инклюзивного образования.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marL="357188" indent="-357188" eaLnBrk="1" hangingPunct="1">
              <a:buFont typeface="Wingdings" pitchFamily="2" charset="2"/>
              <a:buChar char="ü"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Преподавание русского языка учащимся, для которых он не является родным.</a:t>
            </a:r>
          </a:p>
          <a:p>
            <a:pPr marL="357188" indent="-357188" eaLnBrk="1" hangingPunct="1">
              <a:buFont typeface="Wingdings" pitchFamily="2" charset="2"/>
              <a:buChar char="ü"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Работа с учащимися, имеющими проблемы в развитии.</a:t>
            </a:r>
          </a:p>
          <a:p>
            <a:pPr marL="357188" indent="-357188" eaLnBrk="1" hangingPunct="1">
              <a:buFont typeface="Wingdings" pitchFamily="2" charset="2"/>
              <a:buChar char="ü"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Работа с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девиантными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, зависимыми, социально запущенными и социально уязвимыми учащимися, имеющими серьезные отклонения в поведении.</a:t>
            </a:r>
          </a:p>
          <a:p>
            <a:pPr marL="357188" indent="-357188" eaLnBrk="1" hangingPunct="1"/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571472" y="357166"/>
            <a:ext cx="8215370" cy="83099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1" hangingPunct="1"/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Необходимость наполнения профессионального стандарта педагога новыми компетенциями: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0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0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0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0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ChangeArrowheads="1"/>
          </p:cNvSpPr>
          <p:nvPr/>
        </p:nvSpPr>
        <p:spPr bwMode="auto">
          <a:xfrm>
            <a:off x="285720" y="1785926"/>
            <a:ext cx="8675687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57188" indent="-357188" eaLnBrk="1" hangingPunct="1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7. Реализовывать педагогические рекомендации специалистов (психолога, логопеда, дефектолога и др.) в работе с детьми, испытывающими трудности в освоении программы, или детьми с особыми образовательными потребностями.</a:t>
            </a:r>
          </a:p>
          <a:p>
            <a:pPr marL="357188" indent="-357188" eaLnBrk="1" hangingPunct="1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8. Участвовать в создании психологически комфортной и безопасной образовательной среды, обеспечивая безопасность жизни детей, сохранение и укрепление их здоровья, поддерживая эмоциональное благополучие ребенка в период пребывания в образовательной организации.</a:t>
            </a: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95410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Часть пятая: профессиональные компетенции педагога дошкольного образования (воспитателя) 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142976" y="928670"/>
            <a:ext cx="6961207" cy="46166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Педагог дошкольного образования должен: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9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/>
          <p:cNvSpPr>
            <a:spLocks noChangeArrowheads="1"/>
          </p:cNvSpPr>
          <p:nvPr/>
        </p:nvSpPr>
        <p:spPr bwMode="auto">
          <a:xfrm>
            <a:off x="357158" y="1643050"/>
            <a:ext cx="8675687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57188" indent="-357188" eaLnBrk="1" hangingPunct="1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9. Владеть методами и средствами анализа психолого-педагогического мониторинга, позволяющего оценить результаты освоения детьми образовательных программ, степень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сформированности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у них необходимых интегративных качеств детей дошкольного возраста, необходимых для дальнейшего обучения и развития в начальной школе.</a:t>
            </a:r>
          </a:p>
          <a:p>
            <a:pPr marL="357188" indent="-357188" eaLnBrk="1" hangingPunct="1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10. Владеть методами и средствами психолого-педагогического просвещения родителей (законных представителей) детей раннего и дошкольного возраста, уметь выстраивать партнерское взаимодействие с ними для решения образовательных задач. </a:t>
            </a: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95410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Часть пятая: профессиональные компетенции педагога дошкольного образования (воспитателя) 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142976" y="928670"/>
            <a:ext cx="6961207" cy="46166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Педагог дошкольного образования должен: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9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998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2"/>
          <p:cNvSpPr>
            <a:spLocks noChangeArrowheads="1"/>
          </p:cNvSpPr>
          <p:nvPr/>
        </p:nvSpPr>
        <p:spPr bwMode="auto">
          <a:xfrm>
            <a:off x="500034" y="2000240"/>
            <a:ext cx="8461405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357188" indent="-357188" eaLnBrk="1" hangingPunct="1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11. Владеть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ИКТ- компетенциями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, необходимыми и достаточными для планирования, реализации и оценки образовательной работы с детьми раннего и дошкольного возраста.</a:t>
            </a: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95410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Часть пятая: профессиональные компетенции педагога дошкольного образования (воспитателя) 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142976" y="928670"/>
            <a:ext cx="6961207" cy="46166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Педагог дошкольного образования должен: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1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1010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323850" y="1412875"/>
            <a:ext cx="867730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eaLnBrk="1" hangingPunct="1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На данный момент, учитывая особое место и роль в общем среднем образовании таких предметов, как математика и русский язык, обязательность их сдачи в форме ЕГЭ для всех без исключения выпускников школ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разработаны проекты профессиональных стандартов учителя математики  и информатики, учителя русского языка. </a:t>
            </a: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95410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Профессиональные требования </a:t>
            </a:r>
            <a:endParaRPr lang="ru-RU" sz="2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 учителям-предметникам 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503238" y="4221163"/>
            <a:ext cx="8461375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57188" indent="-357188" eaLnBrk="1" hangingPunct="1">
              <a:buFont typeface="Wingdings" pitchFamily="2" charset="2"/>
              <a:buChar char="ü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Общие положения (задачи, образовательный результат, роль учителя и др.)</a:t>
            </a:r>
          </a:p>
          <a:p>
            <a:pPr marL="357188" indent="-357188" eaLnBrk="1" hangingPunct="1">
              <a:buFont typeface="Wingdings" pitchFamily="2" charset="2"/>
              <a:buChar char="ü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Требования к учителю (Учитель должен) </a:t>
            </a:r>
          </a:p>
          <a:p>
            <a:pPr marL="357188" indent="-357188" eaLnBrk="1" hangingPunct="1">
              <a:buFont typeface="Wingdings" pitchFamily="2" charset="2"/>
              <a:buChar char="ü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Профессиональные компетенции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 повышающие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мотивацию к обучению и формирующие математическую (лингвистическую) культуру</a:t>
            </a:r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3428992" y="3714752"/>
            <a:ext cx="1736725" cy="4572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/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Структура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4" grpId="0"/>
      <p:bldP spid="20485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52322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Икт- компетентности 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134" name="Rectangle 6"/>
          <p:cNvSpPr>
            <a:spLocks noChangeArrowheads="1"/>
          </p:cNvSpPr>
          <p:nvPr/>
        </p:nvSpPr>
        <p:spPr bwMode="auto">
          <a:xfrm>
            <a:off x="2214546" y="571480"/>
            <a:ext cx="5286412" cy="52322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 eaLnBrk="1" hangingPunct="1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Приложение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№1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Стандарту. 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135" name="Rectangle 7"/>
          <p:cNvSpPr>
            <a:spLocks noChangeArrowheads="1"/>
          </p:cNvSpPr>
          <p:nvPr/>
        </p:nvSpPr>
        <p:spPr bwMode="auto">
          <a:xfrm>
            <a:off x="323850" y="1500174"/>
            <a:ext cx="882015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57188" indent="-357188" eaLnBrk="1" hangingPunct="1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Профессиональная ИКТ- компетентность –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квалифицированное использование общераспространенных в данной профессиональной области в развитых странах средств ИКТ при решении профессиональных задач там, где нужно, и тогда, когда нужно.</a:t>
            </a:r>
          </a:p>
          <a:p>
            <a:pPr marL="357188" indent="-357188" eaLnBrk="1" hangingPunct="1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профессиональную педагогическую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ИКТ- компетентность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входят:</a:t>
            </a:r>
          </a:p>
          <a:p>
            <a:pPr marL="357188" indent="-357188" eaLnBrk="1" hangingPunct="1">
              <a:buFont typeface="Wingdings" pitchFamily="2" charset="2"/>
              <a:buChar char="ü"/>
            </a:pP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Общепользовательская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ИКТ- компетентность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57188" indent="-357188" eaLnBrk="1" hangingPunct="1">
              <a:buFont typeface="Wingdings" pitchFamily="2" charset="2"/>
              <a:buChar char="ü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Общепедагогическая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ИКТ- компетентность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57188" indent="-357188" eaLnBrk="1" hangingPunct="1">
              <a:buFont typeface="Wingdings" pitchFamily="2" charset="2"/>
              <a:buChar char="ü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Предметно-педагогическая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ИКТ- компетентность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(отражающая профессиональную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ИКТ- компетентность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соответствующей области человеческой деятельности).</a:t>
            </a:r>
          </a:p>
          <a:p>
            <a:pPr marL="357188" indent="-357188" eaLnBrk="1" hangingPunct="1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каждый из компонентов входит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ИКТ- квалификация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состоящая в соответствующем умении применять ресурсы ИКТ.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ChangeArrowheads="1"/>
          </p:cNvSpPr>
          <p:nvPr/>
        </p:nvSpPr>
        <p:spPr bwMode="auto">
          <a:xfrm>
            <a:off x="2000232" y="928670"/>
            <a:ext cx="5568960" cy="52322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 eaLnBrk="1" hangingPunct="1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Приложение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№ 2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Стандарту 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6435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95410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Психолого-педагогические требования к квалификации учителя</a:t>
            </a:r>
          </a:p>
        </p:txBody>
      </p:sp>
      <p:sp>
        <p:nvSpPr>
          <p:cNvPr id="146436" name="Rectangle 4"/>
          <p:cNvSpPr>
            <a:spLocks noChangeArrowheads="1"/>
          </p:cNvSpPr>
          <p:nvPr/>
        </p:nvSpPr>
        <p:spPr bwMode="auto">
          <a:xfrm>
            <a:off x="428596" y="1928802"/>
            <a:ext cx="8461375" cy="3776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1" hangingPunct="1">
              <a:lnSpc>
                <a:spcPct val="95000"/>
              </a:lnSpc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Для эффективного выполнения указанной трудовой функции учителю необходимо усвоить ряд фундаментальных понятий из психологии личности, возрастной и педагогической психологии, определяющих результаты образовательного процесса, степень развития метапредметных компетенций, уровень и показатели социализации личности, ее развития, в т.ч. следующие: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6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436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285720" y="1571612"/>
            <a:ext cx="8675687" cy="4916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57188" indent="-357188" eaLnBrk="1" hangingPunct="1">
              <a:lnSpc>
                <a:spcPct val="95000"/>
              </a:lnSpc>
              <a:buFont typeface="Wingdings" pitchFamily="2" charset="2"/>
              <a:buChar char="ü"/>
            </a:pP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Гражданская и социальная идентичность.</a:t>
            </a:r>
          </a:p>
          <a:p>
            <a:pPr marL="357188" indent="-357188" eaLnBrk="1" hangingPunct="1">
              <a:lnSpc>
                <a:spcPct val="95000"/>
              </a:lnSpc>
              <a:buFont typeface="Wingdings" pitchFamily="2" charset="2"/>
              <a:buChar char="ü"/>
            </a:pP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Уважение прав и свобод личности.</a:t>
            </a:r>
          </a:p>
          <a:p>
            <a:pPr marL="357188" indent="-357188" eaLnBrk="1" hangingPunct="1">
              <a:lnSpc>
                <a:spcPct val="95000"/>
              </a:lnSpc>
              <a:buFont typeface="Wingdings" pitchFamily="2" charset="2"/>
              <a:buChar char="ü"/>
            </a:pP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Система ценностей личности.</a:t>
            </a:r>
          </a:p>
          <a:p>
            <a:pPr marL="357188" indent="-357188" eaLnBrk="1" hangingPunct="1">
              <a:lnSpc>
                <a:spcPct val="95000"/>
              </a:lnSpc>
              <a:buFont typeface="Wingdings" pitchFamily="2" charset="2"/>
              <a:buChar char="ü"/>
            </a:pP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Образцы и нормы </a:t>
            </a:r>
            <a:r>
              <a:rPr lang="ru-RU" sz="2200" b="1" dirty="0" err="1">
                <a:latin typeface="Times New Roman" pitchFamily="18" charset="0"/>
                <a:cs typeface="Times New Roman" pitchFamily="18" charset="0"/>
              </a:rPr>
              <a:t>просоциального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 поведения, в том числе в виртуальной и поликультурной среде.</a:t>
            </a:r>
          </a:p>
          <a:p>
            <a:pPr marL="357188" indent="-357188" eaLnBrk="1" hangingPunct="1">
              <a:lnSpc>
                <a:spcPct val="95000"/>
              </a:lnSpc>
              <a:buFont typeface="Wingdings" pitchFamily="2" charset="2"/>
              <a:buChar char="ü"/>
            </a:pP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Показатели стадий и параметры кризисов возрастного и личностного развития.</a:t>
            </a:r>
          </a:p>
          <a:p>
            <a:pPr marL="357188" indent="-357188" eaLnBrk="1" hangingPunct="1">
              <a:lnSpc>
                <a:spcPct val="95000"/>
              </a:lnSpc>
              <a:buFont typeface="Wingdings" pitchFamily="2" charset="2"/>
              <a:buChar char="ü"/>
            </a:pP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Развитие коммуникативной компетентности обучающихся.</a:t>
            </a:r>
          </a:p>
          <a:p>
            <a:pPr marL="357188" indent="-357188" eaLnBrk="1" hangingPunct="1">
              <a:lnSpc>
                <a:spcPct val="95000"/>
              </a:lnSpc>
              <a:buFont typeface="Wingdings" pitchFamily="2" charset="2"/>
              <a:buChar char="ü"/>
            </a:pP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Формирование системы регуляции поведения и деятельности обучающихся.</a:t>
            </a:r>
          </a:p>
          <a:p>
            <a:pPr marL="357188" indent="-357188" eaLnBrk="1" hangingPunct="1">
              <a:lnSpc>
                <a:spcPct val="95000"/>
              </a:lnSpc>
              <a:buFont typeface="Wingdings" pitchFamily="2" charset="2"/>
              <a:buChar char="ü"/>
            </a:pP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Формирование и становление учебной мотивации и системы универсальных учебных действий.</a:t>
            </a:r>
          </a:p>
          <a:p>
            <a:pPr marL="357188" indent="-357188" eaLnBrk="1" hangingPunct="1">
              <a:lnSpc>
                <a:spcPct val="95000"/>
              </a:lnSpc>
              <a:buFont typeface="Wingdings" pitchFamily="2" charset="2"/>
              <a:buChar char="ü"/>
            </a:pP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Особенности освоения и смены видов ведущей деятельности.</a:t>
            </a:r>
          </a:p>
          <a:p>
            <a:pPr marL="357188" indent="-357188" eaLnBrk="1" hangingPunct="1">
              <a:lnSpc>
                <a:spcPct val="95000"/>
              </a:lnSpc>
              <a:buFont typeface="Wingdings" pitchFamily="2" charset="2"/>
              <a:buChar char="ü"/>
            </a:pP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Формирование детско-взрослых сообществ.</a:t>
            </a:r>
          </a:p>
          <a:p>
            <a:pPr marL="357188" indent="-357188" eaLnBrk="1" hangingPunct="1">
              <a:lnSpc>
                <a:spcPct val="95000"/>
              </a:lnSpc>
              <a:buFont typeface="Wingdings" pitchFamily="2" charset="2"/>
              <a:buChar char="ü"/>
            </a:pP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Становление картины мира.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000232" y="928670"/>
            <a:ext cx="5568960" cy="52322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 eaLnBrk="1" hangingPunct="1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Приложение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№ 2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Стандарту 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95410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Психолого-педагогические требования к квалификации учителя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9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91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91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91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91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91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91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915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915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915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1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915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95410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Методы оценки выполнения требований профессионального стандарта педагога</a:t>
            </a: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285720" y="1428736"/>
            <a:ext cx="8675687" cy="5238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57188" indent="-357188" eaLnBrk="1" hangingPunct="1">
              <a:lnSpc>
                <a:spcPct val="95000"/>
              </a:lnSpc>
              <a:buFont typeface="Wingdings" pitchFamily="2" charset="2"/>
              <a:buChar char="ü"/>
            </a:pP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Итоговая оценка профессиональной деятельности педагога производится по результатам обучения, воспитания и развития учащихся. Производя такую комплексную оценку, необходимо учитывать уровни образования, склонности и способности детей, особенности их развития и реальные учебные возможности. </a:t>
            </a:r>
          </a:p>
          <a:p>
            <a:pPr marL="357188" indent="-357188" eaLnBrk="1" hangingPunct="1">
              <a:lnSpc>
                <a:spcPct val="95000"/>
              </a:lnSpc>
              <a:buFont typeface="Wingdings" pitchFamily="2" charset="2"/>
              <a:buChar char="ü"/>
            </a:pP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Так, в оценке работы педагога с сохранными, способными учащимися в качестве критериев могут рассматриваться высокие учебные достижения и победы в олимпиадах разного уровня.</a:t>
            </a:r>
          </a:p>
          <a:p>
            <a:pPr marL="357188" indent="-357188" eaLnBrk="1" hangingPunct="1">
              <a:lnSpc>
                <a:spcPct val="95000"/>
              </a:lnSpc>
              <a:buFont typeface="Wingdings" pitchFamily="2" charset="2"/>
              <a:buChar char="ü"/>
            </a:pP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По отношению к учащимся, имеющим особенности и ограниченные возможности, в качестве критериев успешной работы педагогами совместно с психологами могут рассматриваться интегративные показатели, свидетельствующие о положительной динамике развития ребенка. (Был – стал.)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95410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Методы оценки выполнения требований профессионального стандарта педагога</a:t>
            </a:r>
          </a:p>
        </p:txBody>
      </p:sp>
      <p:sp>
        <p:nvSpPr>
          <p:cNvPr id="53251" name="Rectangle 3"/>
          <p:cNvSpPr>
            <a:spLocks noChangeArrowheads="1"/>
          </p:cNvSpPr>
          <p:nvPr/>
        </p:nvSpPr>
        <p:spPr bwMode="auto">
          <a:xfrm>
            <a:off x="539750" y="1484313"/>
            <a:ext cx="8604250" cy="459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1" hangingPunct="1">
              <a:lnSpc>
                <a:spcPct val="95000"/>
              </a:lnSpc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Профессиональная деятельность педагога </a:t>
            </a:r>
            <a:r>
              <a:rPr lang="ru-RU" sz="2800" b="1" u="sng" dirty="0">
                <a:latin typeface="Times New Roman" pitchFamily="18" charset="0"/>
                <a:cs typeface="Times New Roman" pitchFamily="18" charset="0"/>
              </a:rPr>
              <a:t>дошкольного образования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оценивается только комплексно. Высокая оценка включает сочетание показателей динамики развития интегративных качеств ребенка, положительного отношения ребенка к детскому саду и высокой степени активности и вовлеченности родителей в решение образовательных задач и жизнь детского сада. </a:t>
            </a:r>
          </a:p>
          <a:p>
            <a:pPr eaLnBrk="1" hangingPunct="1">
              <a:lnSpc>
                <a:spcPct val="95000"/>
              </a:lnSpc>
            </a:pP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5000"/>
              </a:lnSpc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Интегративные показатели оценки деятельности педагога преобладают и в начальной школе.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95410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Методы оценки выполнения требований профессионального стандарта педагога</a:t>
            </a:r>
          </a:p>
        </p:txBody>
      </p:sp>
      <p:sp>
        <p:nvSpPr>
          <p:cNvPr id="57347" name="Rectangle 3"/>
          <p:cNvSpPr>
            <a:spLocks noChangeArrowheads="1"/>
          </p:cNvSpPr>
          <p:nvPr/>
        </p:nvSpPr>
        <p:spPr bwMode="auto">
          <a:xfrm>
            <a:off x="468313" y="1484313"/>
            <a:ext cx="8461405" cy="4185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eaLnBrk="1" hangingPunct="1">
              <a:lnSpc>
                <a:spcPct val="95000"/>
              </a:lnSpc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Оценивая профессиональные качества педагога, необходимо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обеспечить обратную связь с потребителями его деятельности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В качестве таких потребителей выступают сами учащиеся и их родители. Отсюда следует, что оценка деятельности учителя выходит за узкие ведомственные рамки и требует закрепления организационных форм и соответствующего им порядка проведения, обеспечивающего общественное участие в этой процедуре.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0" y="428604"/>
            <a:ext cx="9144000" cy="779381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lnSpc>
                <a:spcPct val="110000"/>
              </a:lnSpc>
            </a:pPr>
            <a:r>
              <a:rPr lang="ru-RU" sz="4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Стандарт должен:</a:t>
            </a: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468313" y="1503363"/>
            <a:ext cx="8461405" cy="5045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357188" indent="-357188" algn="ctr" eaLnBrk="1" hangingPunct="1">
              <a:lnSpc>
                <a:spcPct val="110000"/>
              </a:lnSpc>
            </a:pPr>
            <a:endParaRPr lang="ru-RU" sz="900" b="1" dirty="0"/>
          </a:p>
          <a:p>
            <a:pPr marL="357188" indent="-357188" eaLnBrk="1" hangingPunct="1">
              <a:buFont typeface="Wingdings" pitchFamily="2" charset="2"/>
              <a:buChar char="ü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Соответствовать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структуре профессиональной деятельности педагога.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marL="357188" indent="-357188" eaLnBrk="1" hangingPunct="1">
              <a:buFont typeface="Wingdings" pitchFamily="2" charset="2"/>
              <a:buChar char="ü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Не превращаться в инструмент жесткой регламентации деятельности педагога.</a:t>
            </a:r>
          </a:p>
          <a:p>
            <a:pPr marL="357188" indent="-357188" eaLnBrk="1" hangingPunct="1">
              <a:buFont typeface="Wingdings" pitchFamily="2" charset="2"/>
              <a:buChar char="ü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Избавить педагога от выполнения несвойственных функций, отвлекающих его от выполнения своих прямых обязанностей.</a:t>
            </a:r>
          </a:p>
          <a:p>
            <a:pPr marL="357188" indent="-357188" eaLnBrk="1" hangingPunct="1">
              <a:buFont typeface="Wingdings" pitchFamily="2" charset="2"/>
              <a:buChar char="ü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Побуждать педагога к поиску нестандартных решений.</a:t>
            </a:r>
          </a:p>
          <a:p>
            <a:pPr marL="357188" indent="-357188" eaLnBrk="1" hangingPunct="1">
              <a:buFont typeface="Wingdings" pitchFamily="2" charset="2"/>
              <a:buChar char="ü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Соответствовать международным нормам и регламентам.</a:t>
            </a:r>
          </a:p>
          <a:p>
            <a:pPr marL="357188" indent="-357188" eaLnBrk="1" hangingPunct="1">
              <a:buFont typeface="Wingdings" pitchFamily="2" charset="2"/>
              <a:buChar char="ü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Соотноситься с требованиями профильных министерств и ведомств, от которых зависят исчисление трудового стажа, начисление пенсий и т.п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/>
          </a:p>
        </p:txBody>
      </p:sp>
      <p:pic>
        <p:nvPicPr>
          <p:cNvPr id="5124" name="Picture 4" descr="Рисунок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188913"/>
            <a:ext cx="515938" cy="1095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95410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Методы оценки выполнения требований профессионального стандарта педагога</a:t>
            </a:r>
          </a:p>
        </p:txBody>
      </p:sp>
      <p:sp>
        <p:nvSpPr>
          <p:cNvPr id="58371" name="Rectangle 3"/>
          <p:cNvSpPr>
            <a:spLocks noChangeArrowheads="1"/>
          </p:cNvSpPr>
          <p:nvPr/>
        </p:nvSpPr>
        <p:spPr bwMode="auto">
          <a:xfrm>
            <a:off x="250825" y="1281089"/>
            <a:ext cx="8893175" cy="55769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57188" indent="-357188" eaLnBrk="1" hangingPunct="1">
              <a:lnSpc>
                <a:spcPct val="90000"/>
              </a:lnSpc>
              <a:buFont typeface="Wingdings" pitchFamily="2" charset="2"/>
              <a:buChar char="ü"/>
            </a:pP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Оценка соответствия требованиям, предъявляемым к учителю, может быть проведена посредством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внутреннего аудита,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включающего анализ планов и отчетов, посещение проводимых им уроков, или в иной форме. Сбор данных для оценивания может быть осуществлен посредством результативного опроса, выслушивания, наблюдений и анализа документов, записей и данных.</a:t>
            </a:r>
          </a:p>
          <a:p>
            <a:pPr marL="357188" indent="-357188" eaLnBrk="1" hangingPunct="1">
              <a:lnSpc>
                <a:spcPct val="90000"/>
              </a:lnSpc>
              <a:buFont typeface="Wingdings" pitchFamily="2" charset="2"/>
              <a:buChar char="ü"/>
            </a:pP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Внутренние аудиторы образовательного учреждения должны назначаться из числа наиболее уважаемых и авторитетных учителей данного учреждения и быть обучены принципам, процедурам и методам проведения аудитов. </a:t>
            </a:r>
          </a:p>
          <a:p>
            <a:pPr marL="357188" indent="-357188" eaLnBrk="1" hangingPunct="1">
              <a:lnSpc>
                <a:spcPct val="90000"/>
              </a:lnSpc>
              <a:buFont typeface="Wingdings" pitchFamily="2" charset="2"/>
              <a:buChar char="ü"/>
            </a:pP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Объем и частота проведения внутреннего аудита в отношении конкретного учителя устанавливаются самой образовательной организацией, исходя из ее политики в области повышения качества образовательных услуг. </a:t>
            </a:r>
          </a:p>
          <a:p>
            <a:pPr marL="357188" indent="-357188" eaLnBrk="1" hangingPunct="1">
              <a:lnSpc>
                <a:spcPct val="90000"/>
              </a:lnSpc>
              <a:buFont typeface="Wingdings" pitchFamily="2" charset="2"/>
              <a:buChar char="ü"/>
            </a:pP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Результаты внутренних аудитов должны учитываться при проведении государственной аттестации учителя и присвоении ему соответствующей категории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1" hangingPunct="1"/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Введение стандарта</a:t>
            </a:r>
          </a:p>
        </p:txBody>
      </p:sp>
      <p:sp>
        <p:nvSpPr>
          <p:cNvPr id="50179" name="Rectangle 3"/>
          <p:cNvSpPr>
            <a:spLocks noChangeArrowheads="1"/>
          </p:cNvSpPr>
          <p:nvPr/>
        </p:nvSpPr>
        <p:spPr bwMode="auto">
          <a:xfrm>
            <a:off x="285720" y="1500174"/>
            <a:ext cx="8675687" cy="1421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1" hangingPunct="1">
              <a:lnSpc>
                <a:spcPct val="9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Широкое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обсуждение профессионального стандарта педагога всеми заинтересованными сторонами: педагогами, администраторами всех уровней, экспертным сообществом, профсоюзами, родителями учащихся и самими учениками.</a:t>
            </a:r>
          </a:p>
        </p:txBody>
      </p:sp>
      <p:sp>
        <p:nvSpPr>
          <p:cNvPr id="50181" name="Rectangle 5"/>
          <p:cNvSpPr>
            <a:spLocks noChangeArrowheads="1"/>
          </p:cNvSpPr>
          <p:nvPr/>
        </p:nvSpPr>
        <p:spPr bwMode="auto">
          <a:xfrm>
            <a:off x="323850" y="3214686"/>
            <a:ext cx="8677306" cy="3444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357188" indent="-357188" eaLnBrk="1" hangingPunct="1">
              <a:lnSpc>
                <a:spcPct val="90000"/>
              </a:lnSpc>
            </a:pP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Цель обсуждения:</a:t>
            </a:r>
          </a:p>
          <a:p>
            <a:pPr marL="357188" indent="-357188" eaLnBrk="1" hangingPunct="1">
              <a:lnSpc>
                <a:spcPct val="90000"/>
              </a:lnSpc>
              <a:buFont typeface="Wingdings" pitchFamily="2" charset="2"/>
              <a:buChar char="ü"/>
            </a:pP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Анализ и учет общественного мнения, сбор и систематизация замечаний и предложений по усовершенствованию профессионального стандарта учителя, достижение широкого консенсуса, на базе которого будет принят окончательный вариант документа.</a:t>
            </a:r>
          </a:p>
          <a:p>
            <a:pPr marL="357188" indent="-357188" eaLnBrk="1" hangingPunct="1">
              <a:lnSpc>
                <a:spcPct val="90000"/>
              </a:lnSpc>
              <a:buFont typeface="Wingdings" pitchFamily="2" charset="2"/>
              <a:buChar char="ü"/>
            </a:pP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Уже на стадии обсуждения считаем целесообразным запустить государственно-общественный механизм управления внедрением профессионального стандарта учителя. С этой целью создана общественная ассоциация «Профессиональный стандарт учителя – 2013».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28596" y="928670"/>
            <a:ext cx="2143140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Шаг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первый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2" name="Rectangle 4"/>
          <p:cNvSpPr>
            <a:spLocks noChangeArrowheads="1"/>
          </p:cNvSpPr>
          <p:nvPr/>
        </p:nvSpPr>
        <p:spPr bwMode="auto">
          <a:xfrm>
            <a:off x="323850" y="642918"/>
            <a:ext cx="882015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Общественная ассоциация </a:t>
            </a:r>
          </a:p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«Профессиональный стандарт учителя – 2013».</a:t>
            </a:r>
          </a:p>
        </p:txBody>
      </p:sp>
      <p:sp>
        <p:nvSpPr>
          <p:cNvPr id="150534" name="Rectangle 6"/>
          <p:cNvSpPr>
            <a:spLocks noChangeArrowheads="1"/>
          </p:cNvSpPr>
          <p:nvPr/>
        </p:nvSpPr>
        <p:spPr bwMode="auto">
          <a:xfrm>
            <a:off x="214282" y="1785926"/>
            <a:ext cx="8675687" cy="449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57188" indent="-357188"/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Задачи ассоциации:</a:t>
            </a:r>
          </a:p>
          <a:p>
            <a:pPr marL="357188" indent="-357188">
              <a:buFont typeface="Wingdings" pitchFamily="2" charset="2"/>
              <a:buChar char="ü"/>
            </a:pP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Общественный контроль на всех этапах обсуждения, апробации и внедрения профессионального стандарта учителя.</a:t>
            </a:r>
          </a:p>
          <a:p>
            <a:pPr marL="357188" indent="-357188">
              <a:buFont typeface="Wingdings" pitchFamily="2" charset="2"/>
              <a:buChar char="ü"/>
            </a:pP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Мониторинг ситуации на местах.</a:t>
            </a:r>
          </a:p>
          <a:p>
            <a:pPr marL="357188" indent="-357188">
              <a:buFont typeface="Wingdings" pitchFamily="2" charset="2"/>
              <a:buChar char="ü"/>
            </a:pP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Оказание информационной, правовой, методической и иной поддержки тем образовательным организациям, которые готовы в качестве </a:t>
            </a:r>
            <a:r>
              <a:rPr lang="ru-RU" sz="2200" b="1" dirty="0" err="1">
                <a:latin typeface="Times New Roman" pitchFamily="18" charset="0"/>
                <a:cs typeface="Times New Roman" pitchFamily="18" charset="0"/>
              </a:rPr>
              <a:t>пилотных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 проектов руководствоваться в своей деятельности профессиональным стандартом учителя.</a:t>
            </a:r>
          </a:p>
          <a:p>
            <a:pPr marL="357188" indent="-357188">
              <a:buFont typeface="Wingdings" pitchFamily="2" charset="2"/>
              <a:buChar char="ü"/>
            </a:pP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Оказание аналогичной поддержки тем педагогическим вузам и центрам повышения квалификации учителей, которые в связи с внедрением профессионального стандарта учителя готовы менять образовательные стандарты его подготовки и переподготовки.</a:t>
            </a: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1" hangingPunct="1"/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Введение стандарта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05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505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505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05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505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ChangeArrowheads="1"/>
          </p:cNvSpPr>
          <p:nvPr/>
        </p:nvSpPr>
        <p:spPr bwMode="auto">
          <a:xfrm>
            <a:off x="323850" y="642918"/>
            <a:ext cx="882015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Общественная ассоциация </a:t>
            </a:r>
          </a:p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«Профессиональный стандарт учителя – 2013».</a:t>
            </a:r>
          </a:p>
        </p:txBody>
      </p:sp>
      <p:sp>
        <p:nvSpPr>
          <p:cNvPr id="151556" name="Rectangle 4"/>
          <p:cNvSpPr>
            <a:spLocks noChangeArrowheads="1"/>
          </p:cNvSpPr>
          <p:nvPr/>
        </p:nvSpPr>
        <p:spPr bwMode="auto">
          <a:xfrm>
            <a:off x="285720" y="1500174"/>
            <a:ext cx="8675687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57188" indent="-357188"/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Задачи ассоциации:</a:t>
            </a:r>
          </a:p>
          <a:p>
            <a:pPr marL="357188" indent="-357188">
              <a:buFont typeface="Wingdings" pitchFamily="2" charset="2"/>
              <a:buChar char="ü"/>
            </a:pP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Обеспечение сетевого взаимодействия педагогов, образовательных организаций, органов управления образованием, руководствующихся в своей деятельности профессиональным стандартом педагога.</a:t>
            </a:r>
          </a:p>
          <a:p>
            <a:pPr marL="357188" indent="-357188">
              <a:buFont typeface="Wingdings" pitchFamily="2" charset="2"/>
              <a:buChar char="ü"/>
            </a:pP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Своевременное информирование органов власти и управления о нарушениях прав педагогов и образовательных организаций вследствие ошибочных трактовок положений профессионального стандарта педагога.</a:t>
            </a:r>
          </a:p>
          <a:p>
            <a:pPr marL="357188" indent="-357188">
              <a:buFont typeface="Wingdings" pitchFamily="2" charset="2"/>
              <a:buChar char="ü"/>
            </a:pP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Разработка перечня должностей (профессий) работников образования, для которых необходимы профессиональные стандарты национального уровня (педагог-психолог, дефектолог – специальный педагог, осуществляющий свои функции в массовой образовательной организации, </a:t>
            </a:r>
            <a:r>
              <a:rPr lang="ru-RU" sz="2200" b="1" dirty="0" err="1">
                <a:latin typeface="Times New Roman" pitchFamily="18" charset="0"/>
                <a:cs typeface="Times New Roman" pitchFamily="18" charset="0"/>
              </a:rPr>
              <a:t>тьютор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 – педагог и др.).</a:t>
            </a: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1" hangingPunct="1"/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Введение стандарта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1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515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515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Rectangle 3"/>
          <p:cNvSpPr>
            <a:spLocks noChangeArrowheads="1"/>
          </p:cNvSpPr>
          <p:nvPr/>
        </p:nvSpPr>
        <p:spPr bwMode="auto">
          <a:xfrm>
            <a:off x="468313" y="1557338"/>
            <a:ext cx="8389967" cy="208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eaLnBrk="1" hangingPunct="1">
              <a:lnSpc>
                <a:spcPct val="9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Запуск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пилотных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проектов, в которые добровольно входят территории, образовательные организации, педагогические вузы и центры переподготовки учителей, заявляющие о готовности в своей деятельности руководствоваться профессиональным стандартом педагога.</a:t>
            </a:r>
          </a:p>
        </p:txBody>
      </p:sp>
      <p:sp>
        <p:nvSpPr>
          <p:cNvPr id="51205" name="Rectangle 5"/>
          <p:cNvSpPr>
            <a:spLocks noChangeArrowheads="1"/>
          </p:cNvSpPr>
          <p:nvPr/>
        </p:nvSpPr>
        <p:spPr bwMode="auto">
          <a:xfrm>
            <a:off x="250825" y="3786190"/>
            <a:ext cx="8536017" cy="2751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357188" indent="-357188" eaLnBrk="1" hangingPunct="1">
              <a:lnSpc>
                <a:spcPct val="90000"/>
              </a:lnSpc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пилотных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проектов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357188" indent="-357188" eaLnBrk="1" hangingPunct="1">
              <a:lnSpc>
                <a:spcPct val="90000"/>
              </a:lnSpc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marL="357188" indent="-357188" eaLnBrk="1" hangingPunct="1">
              <a:lnSpc>
                <a:spcPct val="90000"/>
              </a:lnSpc>
              <a:buFont typeface="Wingdings" pitchFamily="2" charset="2"/>
              <a:buChar char="ü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Отработка содержания регионального дополнения профессионального стандарта педагога и внутренних стандартов образовательных организаций, подготовка соответствующей документации.</a:t>
            </a:r>
          </a:p>
          <a:p>
            <a:pPr marL="357188" indent="-357188" eaLnBrk="1" hangingPunct="1">
              <a:lnSpc>
                <a:spcPct val="90000"/>
              </a:lnSpc>
              <a:buFont typeface="Wingdings" pitchFamily="2" charset="2"/>
              <a:buChar char="ü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Изменение стандартов подготовки и переподготовки учителя.</a:t>
            </a: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1" hangingPunct="1"/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Введение стандарта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928670"/>
            <a:ext cx="2134687" cy="480131"/>
          </a:xfrm>
          <a:prstGeom prst="rect">
            <a:avLst/>
          </a:prstGeom>
          <a:solidFill>
            <a:schemeClr val="tx1"/>
          </a:solidFill>
        </p:spPr>
        <p:txBody>
          <a:bodyPr wrap="none">
            <a:spAutoFit/>
          </a:bodyPr>
          <a:lstStyle/>
          <a:p>
            <a:pPr eaLnBrk="1" hangingPunct="1">
              <a:lnSpc>
                <a:spcPct val="90000"/>
              </a:lnSpc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Шаг второй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3"/>
          <p:cNvSpPr>
            <a:spLocks noChangeArrowheads="1"/>
          </p:cNvSpPr>
          <p:nvPr/>
        </p:nvSpPr>
        <p:spPr bwMode="auto">
          <a:xfrm>
            <a:off x="500034" y="2071678"/>
            <a:ext cx="8461405" cy="3028521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 eaLnBrk="1" hangingPunct="1">
              <a:lnSpc>
                <a:spcPct val="90000"/>
              </a:lnSpc>
            </a:pPr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Полномасштабное </a:t>
            </a:r>
            <a:r>
              <a:rPr lang="ru-RU" sz="4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введение профессионального стандарта педагога </a:t>
            </a:r>
          </a:p>
          <a:p>
            <a:pPr algn="ctr" eaLnBrk="1" hangingPunct="1">
              <a:lnSpc>
                <a:spcPct val="90000"/>
              </a:lnSpc>
            </a:pPr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 января 2015 </a:t>
            </a:r>
            <a:r>
              <a:rPr lang="ru-RU" sz="4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года.</a:t>
            </a:r>
          </a:p>
          <a:p>
            <a:pPr eaLnBrk="1" hangingPunct="1">
              <a:lnSpc>
                <a:spcPct val="90000"/>
              </a:lnSpc>
            </a:pP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1" hangingPunct="1"/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Введение стандарта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928670"/>
            <a:ext cx="2141484" cy="480131"/>
          </a:xfrm>
          <a:prstGeom prst="rect">
            <a:avLst/>
          </a:prstGeom>
          <a:solidFill>
            <a:schemeClr val="tx1"/>
          </a:solidFill>
        </p:spPr>
        <p:txBody>
          <a:bodyPr wrap="none">
            <a:spAutoFit/>
          </a:bodyPr>
          <a:lstStyle/>
          <a:p>
            <a:pPr algn="ctr" eaLnBrk="1" hangingPunct="1">
              <a:lnSpc>
                <a:spcPct val="90000"/>
              </a:lnSpc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Шаг третий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6" name="Rectangle 4"/>
          <p:cNvSpPr>
            <a:spLocks noChangeArrowheads="1"/>
          </p:cNvSpPr>
          <p:nvPr/>
        </p:nvSpPr>
        <p:spPr bwMode="auto">
          <a:xfrm>
            <a:off x="1285852" y="2071678"/>
            <a:ext cx="7000924" cy="341632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 eaLnBrk="1" hangingPunct="1"/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Термины и определения применительно к педагогу</a:t>
            </a:r>
            <a:r>
              <a:rPr lang="ru-RU" sz="5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ChangeArrowheads="1"/>
          </p:cNvSpPr>
          <p:nvPr/>
        </p:nvSpPr>
        <p:spPr bwMode="auto">
          <a:xfrm>
            <a:off x="571472" y="1071546"/>
            <a:ext cx="8316912" cy="440120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1" hangingPunct="1"/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Квалификация педагога</a:t>
            </a:r>
            <a:r>
              <a:rPr lang="ru-RU" sz="4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– отражает уровень профессиональной подготовки учителя и его готовность к труду в сфере образования. Квалификация учителя складывается из его профессиональных компетенций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ChangeArrowheads="1"/>
          </p:cNvSpPr>
          <p:nvPr/>
        </p:nvSpPr>
        <p:spPr bwMode="auto">
          <a:xfrm>
            <a:off x="395288" y="1484313"/>
            <a:ext cx="8496300" cy="3170099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1" hangingPunct="1"/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Профессиональная компетенция – способность успешно действовать на основе практического опыта, умения и знаний при решении профессиональных задач.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ChangeArrowheads="1"/>
          </p:cNvSpPr>
          <p:nvPr/>
        </p:nvSpPr>
        <p:spPr bwMode="auto">
          <a:xfrm>
            <a:off x="323850" y="1484313"/>
            <a:ext cx="8640763" cy="4154984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1" hangingPunct="1"/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Профессиональный стандарт педагога</a:t>
            </a:r>
            <a:r>
              <a:rPr lang="ru-RU" sz="4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- документ, включающий перечень профессиональных и личностных требований к учителю, действующий на всей территории Российской Федерации.</a:t>
            </a:r>
          </a:p>
          <a:p>
            <a:pPr eaLnBrk="1" hangingPunct="1"/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Rectangle 3"/>
          <p:cNvSpPr>
            <a:spLocks noChangeArrowheads="1"/>
          </p:cNvSpPr>
          <p:nvPr/>
        </p:nvSpPr>
        <p:spPr bwMode="auto">
          <a:xfrm>
            <a:off x="214282" y="285728"/>
            <a:ext cx="8929718" cy="701731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1" hangingPunct="1">
              <a:lnSpc>
                <a:spcPct val="110000"/>
              </a:lnSpc>
            </a:pPr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Характеристика стандарта</a:t>
            </a:r>
          </a:p>
        </p:txBody>
      </p:sp>
      <p:sp>
        <p:nvSpPr>
          <p:cNvPr id="54274" name="Rectangle 2"/>
          <p:cNvSpPr>
            <a:spLocks noChangeArrowheads="1"/>
          </p:cNvSpPr>
          <p:nvPr/>
        </p:nvSpPr>
        <p:spPr bwMode="auto">
          <a:xfrm>
            <a:off x="428596" y="1785926"/>
            <a:ext cx="8461375" cy="3457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57188" indent="-357188" algn="ctr" eaLnBrk="1" hangingPunct="1">
              <a:lnSpc>
                <a:spcPct val="110000"/>
              </a:lnSpc>
            </a:pPr>
            <a:endParaRPr lang="ru-RU" sz="900" b="1" dirty="0"/>
          </a:p>
          <a:p>
            <a:pPr marL="357188" indent="-357188" eaLnBrk="1" hangingPunct="1">
              <a:lnSpc>
                <a:spcPct val="90000"/>
              </a:lnSpc>
              <a:buFont typeface="Wingdings" pitchFamily="2" charset="2"/>
              <a:buChar char="ü"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Профессиональный стандарт педагога –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рамочный документ, в котором определяются основные требования к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его квалификации.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marL="357188" indent="-357188" eaLnBrk="1" hangingPunct="1">
              <a:lnSpc>
                <a:spcPct val="90000"/>
              </a:lnSpc>
              <a:buFont typeface="Wingdings" pitchFamily="2" charset="2"/>
              <a:buChar char="ü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Общенациональная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рамка стандарта может быть дополнена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региональными требованиями,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учитывающими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социокультурные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, демографические и прочие особенности данной территории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42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42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ChangeArrowheads="1"/>
          </p:cNvSpPr>
          <p:nvPr/>
        </p:nvSpPr>
        <p:spPr bwMode="auto">
          <a:xfrm>
            <a:off x="647700" y="714356"/>
            <a:ext cx="8139142" cy="483209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 eaLnBrk="1" hangingPunct="1"/>
            <a:r>
              <a:rPr lang="ru-RU" sz="4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Ключевые области стандарта педагога</a:t>
            </a:r>
            <a:r>
              <a:rPr lang="ru-RU" sz="4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</a:p>
          <a:p>
            <a:pPr algn="ctr" eaLnBrk="1" hangingPunct="1"/>
            <a:r>
              <a:rPr lang="ru-RU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разделы стандарта, соответствующие структуре профессиональной деятельности педагога: обучение, воспитание и развитие ребенка.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ChangeArrowheads="1"/>
          </p:cNvSpPr>
          <p:nvPr/>
        </p:nvSpPr>
        <p:spPr bwMode="auto">
          <a:xfrm>
            <a:off x="647700" y="1484313"/>
            <a:ext cx="8210580" cy="452431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 eaLnBrk="1" hangingPunct="1"/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Профессиональная ИКТ-компетентность - квалифицированное использование общераспространенных в данной профессиональной области в развитых странах средств ИКТ при решении профессиональных задач там, где это необходимо.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ChangeArrowheads="1"/>
          </p:cNvSpPr>
          <p:nvPr/>
        </p:nvSpPr>
        <p:spPr bwMode="auto">
          <a:xfrm>
            <a:off x="250825" y="357166"/>
            <a:ext cx="8893175" cy="133667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1" hangingPunct="1">
              <a:lnSpc>
                <a:spcPct val="85000"/>
              </a:lnSpc>
            </a:pP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Аудит - систематический, независимый и документируемый процесс получения свидетельств аудита и их объективного оценивания в целях установления степени выполнения требований.</a:t>
            </a:r>
          </a:p>
        </p:txBody>
      </p:sp>
      <p:sp>
        <p:nvSpPr>
          <p:cNvPr id="82948" name="Rectangle 4"/>
          <p:cNvSpPr>
            <a:spLocks noChangeArrowheads="1"/>
          </p:cNvSpPr>
          <p:nvPr/>
        </p:nvSpPr>
        <p:spPr bwMode="auto">
          <a:xfrm>
            <a:off x="214282" y="2285992"/>
            <a:ext cx="8929718" cy="228985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eaLnBrk="1" hangingPunct="1">
              <a:lnSpc>
                <a:spcPct val="85000"/>
              </a:lnSpc>
            </a:pPr>
            <a:r>
              <a:rPr lang="ru-RU" sz="2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Внутренний аудит -  аудит, осуществляемый самой организацией или другой организацией от ее имени для внутренних целей. Например, внутренний аудит может быть проведен для подтверждения результативности системы менеджмента или оценки квалификации работников, а также оценки соответствия предъявляемым к ним профессиональным требованиям.</a:t>
            </a:r>
          </a:p>
        </p:txBody>
      </p:sp>
      <p:sp>
        <p:nvSpPr>
          <p:cNvPr id="82949" name="Rectangle 5"/>
          <p:cNvSpPr>
            <a:spLocks noChangeArrowheads="1"/>
          </p:cNvSpPr>
          <p:nvPr/>
        </p:nvSpPr>
        <p:spPr bwMode="auto">
          <a:xfrm>
            <a:off x="250825" y="4929198"/>
            <a:ext cx="8893175" cy="1348061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1" hangingPunct="1">
              <a:lnSpc>
                <a:spcPct val="85000"/>
              </a:lnSpc>
            </a:pP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Внешний аудит - </a:t>
            </a:r>
            <a:r>
              <a:rPr lang="ru-RU" sz="24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аудит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проводимый независимой от образовательной организации стороной. Внешний аудит может быть осуществлен надзорными органами или организациями, представляющими интересы потребителей.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ChangeArrowheads="1"/>
          </p:cNvSpPr>
          <p:nvPr/>
        </p:nvSpPr>
        <p:spPr bwMode="auto">
          <a:xfrm>
            <a:off x="500034" y="1628775"/>
            <a:ext cx="8286808" cy="3754874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 eaLnBrk="1" hangingPunct="1">
              <a:lnSpc>
                <a:spcPct val="85000"/>
              </a:lnSpc>
            </a:pPr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Инклюзивное или включенное образование – термин, используемый для описания процесса обучения детей с особыми потребностями в общеобразовательных (массовых) школах.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468313" y="1484313"/>
            <a:ext cx="8461375" cy="4553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57188" indent="-357188" algn="ctr" eaLnBrk="1" hangingPunct="1">
              <a:lnSpc>
                <a:spcPct val="110000"/>
              </a:lnSpc>
            </a:pPr>
            <a:endParaRPr lang="ru-RU" sz="900" b="1" dirty="0"/>
          </a:p>
          <a:p>
            <a:pPr marL="357188" indent="-357188" eaLnBrk="1" hangingPunct="1">
              <a:buFont typeface="Wingdings" pitchFamily="2" charset="2"/>
              <a:buChar char="ü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Профессиональный стандарт педагога может быть также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дополнен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внутренним стандартом образовательного учреждения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соответствии со спецификой реализуемых в данном учреждении образовательных программ (школа для одаренных, инклюзивная школа и т.п.).</a:t>
            </a:r>
          </a:p>
          <a:p>
            <a:pPr marL="357188" indent="-357188" eaLnBrk="1" hangingPunct="1">
              <a:buFont typeface="Wingdings" pitchFamily="2" charset="2"/>
              <a:buChar char="ü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Профессиональный стандарт педагога является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уровневым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учитывающим специфику работы педагогов в дошкольных учреждениях, начальной, основной и старшей школе.</a:t>
            </a:r>
          </a:p>
        </p:txBody>
      </p:sp>
      <p:sp>
        <p:nvSpPr>
          <p:cNvPr id="56323" name="Rectangle 3"/>
          <p:cNvSpPr>
            <a:spLocks noChangeArrowheads="1"/>
          </p:cNvSpPr>
          <p:nvPr/>
        </p:nvSpPr>
        <p:spPr bwMode="auto">
          <a:xfrm>
            <a:off x="285720" y="357166"/>
            <a:ext cx="8858280" cy="646331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Характеристика стандарта</a:t>
            </a:r>
            <a:endParaRPr lang="ru-RU" sz="3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6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63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ChangeArrowheads="1"/>
          </p:cNvSpPr>
          <p:nvPr/>
        </p:nvSpPr>
        <p:spPr bwMode="auto">
          <a:xfrm>
            <a:off x="428596" y="1285860"/>
            <a:ext cx="8534430" cy="5415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357188" indent="-357188" algn="ctr" eaLnBrk="1" hangingPunct="1">
              <a:lnSpc>
                <a:spcPct val="110000"/>
              </a:lnSpc>
            </a:pPr>
            <a:endParaRPr lang="ru-RU" sz="900" b="1" dirty="0"/>
          </a:p>
          <a:p>
            <a:pPr marL="357188" indent="-357188" eaLnBrk="1" hangingPunct="1">
              <a:buFont typeface="Wingdings" pitchFamily="2" charset="2"/>
              <a:buChar char="ü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Профессиональный стандарт педагога отражает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структуру  его профессиональной деятельности: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обучение, воспитание и развитие ребенка. В соответствии со стратегией современного образования в меняющемся мире, он существенно наполняется психолого-педагогическими компетенциями, призванными помочь учителю в решении новых стоящих перед ним проблем.</a:t>
            </a:r>
          </a:p>
          <a:p>
            <a:pPr marL="357188" indent="-357188" eaLnBrk="1" hangingPunct="1">
              <a:buFont typeface="Wingdings" pitchFamily="2" charset="2"/>
              <a:buChar char="ü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Стандарт выдвигает требования к личностным качествам учителя, неотделимым от его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профессиональных компетенций,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таких как: готовность учить всех без исключения детей, вне зависимости от их склонностей, способностей, особенностей развития, ограниченных возможностей.</a:t>
            </a:r>
          </a:p>
        </p:txBody>
      </p:sp>
      <p:sp>
        <p:nvSpPr>
          <p:cNvPr id="55299" name="Rectangle 3"/>
          <p:cNvSpPr>
            <a:spLocks noChangeArrowheads="1"/>
          </p:cNvSpPr>
          <p:nvPr/>
        </p:nvSpPr>
        <p:spPr bwMode="auto">
          <a:xfrm>
            <a:off x="214282" y="428604"/>
            <a:ext cx="8929718" cy="646331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Характеристика стандарта</a:t>
            </a:r>
            <a:endParaRPr lang="ru-RU" sz="3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52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52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468313" y="1412875"/>
            <a:ext cx="8675687" cy="4315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57188" indent="-357188" algn="ctr" eaLnBrk="1" hangingPunct="1">
              <a:lnSpc>
                <a:spcPct val="110000"/>
              </a:lnSpc>
            </a:pPr>
            <a:endParaRPr lang="ru-RU" sz="2400" b="1" dirty="0"/>
          </a:p>
          <a:p>
            <a:pPr marL="357188" indent="-357188" eaLnBrk="1" hangingPunct="1">
              <a:buFont typeface="Wingdings" pitchFamily="2" charset="2"/>
              <a:buChar char="ü"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Преодолеть технократический подход в оценке труда педагога.</a:t>
            </a:r>
          </a:p>
          <a:p>
            <a:pPr marL="357188" indent="-357188" eaLnBrk="1" hangingPunct="1">
              <a:buFont typeface="Wingdings" pitchFamily="2" charset="2"/>
              <a:buChar char="ü"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Обеспечить координированный рост свободы и ответственности педагога за результаты своего труда.</a:t>
            </a:r>
          </a:p>
          <a:p>
            <a:pPr marL="357188" indent="-357188" eaLnBrk="1" hangingPunct="1">
              <a:buFont typeface="Wingdings" pitchFamily="2" charset="2"/>
              <a:buChar char="ü"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Мотивировать педагога на постоянное повышение квалификации.</a:t>
            </a:r>
          </a:p>
          <a:p>
            <a:pPr marL="357188" indent="-357188" eaLnBrk="1" hangingPunct="1"/>
            <a:endParaRPr lang="ru-RU" sz="2400" dirty="0"/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214282" y="285728"/>
            <a:ext cx="8929718" cy="131112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1" hangingPunct="1">
              <a:lnSpc>
                <a:spcPct val="110000"/>
              </a:lnSpc>
            </a:pPr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Профессиональный стандарт педагога выполняет функции, призванные: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1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1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8" name="AutoShape 20"/>
          <p:cNvSpPr>
            <a:spLocks noChangeArrowheads="1"/>
          </p:cNvSpPr>
          <p:nvPr/>
        </p:nvSpPr>
        <p:spPr bwMode="auto">
          <a:xfrm>
            <a:off x="1071538" y="928670"/>
            <a:ext cx="7200900" cy="1927243"/>
          </a:xfrm>
          <a:prstGeom prst="roundRect">
            <a:avLst>
              <a:gd name="adj" fmla="val 34972"/>
            </a:avLst>
          </a:prstGeom>
          <a:solidFill>
            <a:srgbClr val="FFFF00">
              <a:alpha val="14000"/>
            </a:srgbClr>
          </a:solidFill>
          <a:ln w="57150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2428860" y="214290"/>
            <a:ext cx="4720908" cy="646331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Область применения.</a:t>
            </a: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2500298" y="1142984"/>
            <a:ext cx="152958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Сфера</a:t>
            </a:r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1258888" y="1989138"/>
            <a:ext cx="2031582" cy="461665"/>
          </a:xfrm>
          <a:prstGeom prst="rect">
            <a:avLst/>
          </a:prstGeom>
          <a:solidFill>
            <a:srgbClr val="FFFF00"/>
          </a:solidFill>
          <a:ln w="5715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ru-RU" sz="2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дошкольного</a:t>
            </a:r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3492500" y="1989138"/>
            <a:ext cx="1787990" cy="461665"/>
          </a:xfrm>
          <a:prstGeom prst="rect">
            <a:avLst/>
          </a:prstGeom>
          <a:solidFill>
            <a:srgbClr val="FFFF00"/>
          </a:solidFill>
          <a:ln w="5715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ru-RU" sz="2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начального</a:t>
            </a:r>
          </a:p>
        </p:txBody>
      </p:sp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5508625" y="1989138"/>
            <a:ext cx="2446311" cy="461665"/>
          </a:xfrm>
          <a:prstGeom prst="rect">
            <a:avLst/>
          </a:prstGeom>
          <a:solidFill>
            <a:srgbClr val="FFFF00"/>
          </a:solidFill>
          <a:ln w="5715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ru-RU" sz="2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общего среднего</a:t>
            </a:r>
          </a:p>
        </p:txBody>
      </p:sp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3714744" y="1142984"/>
            <a:ext cx="303025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образования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7" name="Rectangle 9"/>
          <p:cNvSpPr>
            <a:spLocks noChangeArrowheads="1"/>
          </p:cNvSpPr>
          <p:nvPr/>
        </p:nvSpPr>
        <p:spPr bwMode="auto">
          <a:xfrm>
            <a:off x="500034" y="3000372"/>
            <a:ext cx="842968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1" hangingPunct="1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 Профессиональный стандарт педагога может применяться:</a:t>
            </a:r>
          </a:p>
        </p:txBody>
      </p:sp>
      <p:sp>
        <p:nvSpPr>
          <p:cNvPr id="7184" name="Rectangle 16"/>
          <p:cNvSpPr>
            <a:spLocks noChangeArrowheads="1"/>
          </p:cNvSpPr>
          <p:nvPr/>
        </p:nvSpPr>
        <p:spPr bwMode="auto">
          <a:xfrm>
            <a:off x="357158" y="4500570"/>
            <a:ext cx="2735263" cy="1779603"/>
          </a:xfrm>
          <a:prstGeom prst="rect">
            <a:avLst/>
          </a:prstGeom>
          <a:solidFill>
            <a:srgbClr val="FFFF00"/>
          </a:solidFill>
          <a:ln w="57150" cap="rnd">
            <a:solidFill>
              <a:srgbClr val="C00000"/>
            </a:solidFill>
            <a:prstDash val="sysDot"/>
            <a:miter lim="800000"/>
            <a:headEnd/>
            <a:tailEnd/>
          </a:ln>
          <a:effectLst/>
        </p:spPr>
        <p:txBody>
          <a:bodyPr lIns="90000" tIns="10800" rIns="90000" bIns="10800"/>
          <a:lstStyle/>
          <a:p>
            <a:pPr algn="ctr" eaLnBrk="1" hangingPunct="1">
              <a:lnSpc>
                <a:spcPct val="80000"/>
              </a:lnSpc>
            </a:pPr>
            <a:endParaRPr lang="ru-RU" sz="22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lnSpc>
                <a:spcPct val="80000"/>
              </a:lnSpc>
            </a:pPr>
            <a:r>
              <a:rPr lang="ru-RU" sz="2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2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приеме на работу </a:t>
            </a:r>
          </a:p>
          <a:p>
            <a:pPr algn="ctr" eaLnBrk="1" hangingPunct="1">
              <a:lnSpc>
                <a:spcPct val="80000"/>
              </a:lnSpc>
            </a:pPr>
            <a:r>
              <a:rPr lang="ru-RU" sz="2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ОУ на </a:t>
            </a:r>
            <a:r>
              <a:rPr lang="ru-RU" sz="2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должность «педагог»</a:t>
            </a:r>
          </a:p>
        </p:txBody>
      </p:sp>
      <p:sp>
        <p:nvSpPr>
          <p:cNvPr id="7185" name="Rectangle 17"/>
          <p:cNvSpPr>
            <a:spLocks noChangeArrowheads="1"/>
          </p:cNvSpPr>
          <p:nvPr/>
        </p:nvSpPr>
        <p:spPr bwMode="auto">
          <a:xfrm>
            <a:off x="6227763" y="4365625"/>
            <a:ext cx="2663825" cy="2016125"/>
          </a:xfrm>
          <a:prstGeom prst="rect">
            <a:avLst/>
          </a:prstGeom>
          <a:solidFill>
            <a:srgbClr val="FFFF00"/>
          </a:solidFill>
          <a:ln w="57150" cap="rnd">
            <a:solidFill>
              <a:srgbClr val="C00000"/>
            </a:solidFill>
            <a:prstDash val="sysDot"/>
            <a:miter lim="800000"/>
            <a:headEnd/>
            <a:tailEnd/>
          </a:ln>
          <a:effectLst/>
        </p:spPr>
        <p:txBody>
          <a:bodyPr lIns="90000" tIns="10800" rIns="90000" bIns="10800"/>
          <a:lstStyle/>
          <a:p>
            <a:pPr algn="ctr" eaLnBrk="1" hangingPunct="1">
              <a:lnSpc>
                <a:spcPct val="80000"/>
              </a:lnSpc>
            </a:pPr>
            <a:r>
              <a:rPr lang="ru-RU" sz="22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самими </a:t>
            </a:r>
            <a:r>
              <a:rPr lang="ru-RU" sz="2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образовательными организациями</a:t>
            </a:r>
            <a:r>
              <a:rPr lang="ru-RU" sz="2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в случае </a:t>
            </a:r>
            <a:r>
              <a:rPr lang="ru-RU" sz="2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предоставления </a:t>
            </a:r>
            <a:r>
              <a:rPr lang="ru-RU" sz="2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им </a:t>
            </a:r>
            <a:r>
              <a:rPr lang="ru-RU" sz="2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соответствующих полномочий</a:t>
            </a:r>
            <a:endParaRPr lang="ru-RU" sz="2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86" name="Rectangle 18"/>
          <p:cNvSpPr>
            <a:spLocks noChangeArrowheads="1"/>
          </p:cNvSpPr>
          <p:nvPr/>
        </p:nvSpPr>
        <p:spPr bwMode="auto">
          <a:xfrm>
            <a:off x="3276600" y="4365625"/>
            <a:ext cx="2663825" cy="2016125"/>
          </a:xfrm>
          <a:prstGeom prst="rect">
            <a:avLst/>
          </a:prstGeom>
          <a:solidFill>
            <a:srgbClr val="FFFF00"/>
          </a:solidFill>
          <a:ln w="57150" cap="rnd">
            <a:solidFill>
              <a:srgbClr val="C00000"/>
            </a:solidFill>
            <a:prstDash val="sysDot"/>
            <a:miter lim="800000"/>
            <a:headEnd/>
            <a:tailEnd/>
          </a:ln>
          <a:effectLst/>
        </p:spPr>
        <p:txBody>
          <a:bodyPr lIns="90000" tIns="10800" rIns="90000" bIns="10800"/>
          <a:lstStyle/>
          <a:p>
            <a:pPr algn="ctr" eaLnBrk="1" hangingPunct="1">
              <a:lnSpc>
                <a:spcPct val="80000"/>
              </a:lnSpc>
            </a:pPr>
            <a:r>
              <a:rPr lang="ru-RU" sz="22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региональными органами</a:t>
            </a:r>
            <a:r>
              <a:rPr lang="ru-RU" sz="2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исполнительной </a:t>
            </a:r>
            <a:r>
              <a:rPr lang="ru-RU" sz="2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власти, </a:t>
            </a:r>
            <a:r>
              <a:rPr lang="ru-RU" sz="2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осуществляющими </a:t>
            </a:r>
            <a:r>
              <a:rPr lang="ru-RU" sz="2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управление в сфере </a:t>
            </a:r>
            <a:r>
              <a:rPr lang="ru-RU" sz="2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образования</a:t>
            </a:r>
            <a:endParaRPr lang="ru-RU" sz="2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87" name="Line 19"/>
          <p:cNvSpPr>
            <a:spLocks noChangeShapeType="1"/>
          </p:cNvSpPr>
          <p:nvPr/>
        </p:nvSpPr>
        <p:spPr bwMode="auto">
          <a:xfrm>
            <a:off x="395288" y="3071813"/>
            <a:ext cx="8280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89" name="Rectangle 21"/>
          <p:cNvSpPr>
            <a:spLocks noChangeArrowheads="1"/>
          </p:cNvSpPr>
          <p:nvPr/>
        </p:nvSpPr>
        <p:spPr bwMode="auto">
          <a:xfrm>
            <a:off x="3276600" y="3860800"/>
            <a:ext cx="5616575" cy="360363"/>
          </a:xfrm>
          <a:prstGeom prst="rect">
            <a:avLst/>
          </a:prstGeom>
          <a:solidFill>
            <a:srgbClr val="FFFF00"/>
          </a:solidFill>
          <a:ln w="57150" cap="rnd">
            <a:solidFill>
              <a:srgbClr val="C00000"/>
            </a:solidFill>
            <a:prstDash val="sysDot"/>
            <a:miter lim="800000"/>
            <a:headEnd/>
            <a:tailEnd/>
          </a:ln>
          <a:effectLst/>
        </p:spPr>
        <p:txBody>
          <a:bodyPr lIns="90000" tIns="10800" rIns="90000" bIns="10800"/>
          <a:lstStyle/>
          <a:p>
            <a:pPr algn="ctr" eaLnBrk="1" hangingPunct="1">
              <a:lnSpc>
                <a:spcPct val="80000"/>
              </a:lnSpc>
            </a:pPr>
            <a:r>
              <a:rPr lang="ru-RU" sz="22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 проведении аттестации педагогов</a:t>
            </a:r>
          </a:p>
        </p:txBody>
      </p:sp>
      <p:sp>
        <p:nvSpPr>
          <p:cNvPr id="15" name="Выгнутая влево стрелка 14"/>
          <p:cNvSpPr/>
          <p:nvPr/>
        </p:nvSpPr>
        <p:spPr bwMode="auto">
          <a:xfrm>
            <a:off x="928662" y="3286124"/>
            <a:ext cx="731520" cy="1216152"/>
          </a:xfrm>
          <a:prstGeom prst="curved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7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7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7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7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88" grpId="0" animBg="1"/>
      <p:bldP spid="7172" grpId="0"/>
      <p:bldP spid="7173" grpId="0" animBg="1"/>
      <p:bldP spid="7174" grpId="0" animBg="1"/>
      <p:bldP spid="7175" grpId="0" animBg="1"/>
      <p:bldP spid="7176" grpId="0"/>
      <p:bldP spid="7177" grpId="0"/>
      <p:bldP spid="7184" grpId="0" animBg="1"/>
      <p:bldP spid="7185" grpId="0" animBg="1"/>
      <p:bldP spid="7186" grpId="0" animBg="1"/>
      <p:bldP spid="7187" grpId="0" animBg="1"/>
      <p:bldP spid="7189" grpId="0" animBg="1"/>
    </p:bldLst>
  </p:timing>
</p:sld>
</file>

<file path=ppt/theme/theme1.xml><?xml version="1.0" encoding="utf-8"?>
<a:theme xmlns:a="http://schemas.openxmlformats.org/drawingml/2006/main" name="Уровень">
  <a:themeElements>
    <a:clrScheme name="Уровень 7">
      <a:dk1>
        <a:srgbClr val="000000"/>
      </a:dk1>
      <a:lt1>
        <a:srgbClr val="FFFFFF"/>
      </a:lt1>
      <a:dk2>
        <a:srgbClr val="CC3300"/>
      </a:dk2>
      <a:lt2>
        <a:srgbClr val="663300"/>
      </a:lt2>
      <a:accent1>
        <a:srgbClr val="FFCC00"/>
      </a:accent1>
      <a:accent2>
        <a:srgbClr val="CC6600"/>
      </a:accent2>
      <a:accent3>
        <a:srgbClr val="FFFFFF"/>
      </a:accent3>
      <a:accent4>
        <a:srgbClr val="000000"/>
      </a:accent4>
      <a:accent5>
        <a:srgbClr val="FFE2AA"/>
      </a:accent5>
      <a:accent6>
        <a:srgbClr val="B95C00"/>
      </a:accent6>
      <a:hlink>
        <a:srgbClr val="CC9900"/>
      </a:hlink>
      <a:folHlink>
        <a:srgbClr val="996633"/>
      </a:folHlink>
    </a:clrScheme>
    <a:fontScheme name="Уровень">
      <a:majorFont>
        <a:latin typeface="Garamond"/>
        <a:ea typeface=""/>
        <a:cs typeface="Arial"/>
      </a:majorFont>
      <a:minorFont>
        <a:latin typeface="Verdana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Уровень 1">
        <a:dk1>
          <a:srgbClr val="006699"/>
        </a:dk1>
        <a:lt1>
          <a:srgbClr val="FFFFFF"/>
        </a:lt1>
        <a:dk2>
          <a:srgbClr val="000000"/>
        </a:dk2>
        <a:lt2>
          <a:srgbClr val="99FF99"/>
        </a:lt2>
        <a:accent1>
          <a:srgbClr val="00CC99"/>
        </a:accent1>
        <a:accent2>
          <a:srgbClr val="009999"/>
        </a:accent2>
        <a:accent3>
          <a:srgbClr val="AAAAAA"/>
        </a:accent3>
        <a:accent4>
          <a:srgbClr val="DADADA"/>
        </a:accent4>
        <a:accent5>
          <a:srgbClr val="AAE2CA"/>
        </a:accent5>
        <a:accent6>
          <a:srgbClr val="008A8A"/>
        </a:accent6>
        <a:hlink>
          <a:srgbClr val="0066FF"/>
        </a:hlink>
        <a:folHlink>
          <a:srgbClr val="989CB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ровень 2">
        <a:dk1>
          <a:srgbClr val="808000"/>
        </a:dk1>
        <a:lt1>
          <a:srgbClr val="FFFFFF"/>
        </a:lt1>
        <a:dk2>
          <a:srgbClr val="5C271E"/>
        </a:dk2>
        <a:lt2>
          <a:srgbClr val="FFDD89"/>
        </a:lt2>
        <a:accent1>
          <a:srgbClr val="CC6600"/>
        </a:accent1>
        <a:accent2>
          <a:srgbClr val="CC9900"/>
        </a:accent2>
        <a:accent3>
          <a:srgbClr val="B5ACAB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ровень 3">
        <a:dk1>
          <a:srgbClr val="763B00"/>
        </a:dk1>
        <a:lt1>
          <a:srgbClr val="FFFFFF"/>
        </a:lt1>
        <a:dk2>
          <a:srgbClr val="330000"/>
        </a:dk2>
        <a:lt2>
          <a:srgbClr val="CC9900"/>
        </a:lt2>
        <a:accent1>
          <a:srgbClr val="FFCC00"/>
        </a:accent1>
        <a:accent2>
          <a:srgbClr val="CC3300"/>
        </a:accent2>
        <a:accent3>
          <a:srgbClr val="AD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666699"/>
        </a:hlink>
        <a:folHlink>
          <a:srgbClr val="99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ровень 4">
        <a:dk1>
          <a:srgbClr val="6D3696"/>
        </a:dk1>
        <a:lt1>
          <a:srgbClr val="FFFFFF"/>
        </a:lt1>
        <a:dk2>
          <a:srgbClr val="51255D"/>
        </a:dk2>
        <a:lt2>
          <a:srgbClr val="FFFFCC"/>
        </a:lt2>
        <a:accent1>
          <a:srgbClr val="666699"/>
        </a:accent1>
        <a:accent2>
          <a:srgbClr val="800080"/>
        </a:accent2>
        <a:accent3>
          <a:srgbClr val="B3ACB6"/>
        </a:accent3>
        <a:accent4>
          <a:srgbClr val="DADADA"/>
        </a:accent4>
        <a:accent5>
          <a:srgbClr val="B8B8CA"/>
        </a:accent5>
        <a:accent6>
          <a:srgbClr val="730073"/>
        </a:accent6>
        <a:hlink>
          <a:srgbClr val="CCCC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ровень 5">
        <a:dk1>
          <a:srgbClr val="CC6600"/>
        </a:dk1>
        <a:lt1>
          <a:srgbClr val="FFFFFF"/>
        </a:lt1>
        <a:dk2>
          <a:srgbClr val="4A553B"/>
        </a:dk2>
        <a:lt2>
          <a:srgbClr val="FFBF1F"/>
        </a:lt2>
        <a:accent1>
          <a:srgbClr val="FFCC00"/>
        </a:accent1>
        <a:accent2>
          <a:srgbClr val="CC9900"/>
        </a:accent2>
        <a:accent3>
          <a:srgbClr val="B1B4AF"/>
        </a:accent3>
        <a:accent4>
          <a:srgbClr val="DADADA"/>
        </a:accent4>
        <a:accent5>
          <a:srgbClr val="FFE2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ровень 6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Уровень 7">
        <a:dk1>
          <a:srgbClr val="000000"/>
        </a:dk1>
        <a:lt1>
          <a:srgbClr val="FFFFFF"/>
        </a:lt1>
        <a:dk2>
          <a:srgbClr val="CC3300"/>
        </a:dk2>
        <a:lt2>
          <a:srgbClr val="66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CC99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Уровень 8">
        <a:dk1>
          <a:srgbClr val="000000"/>
        </a:dk1>
        <a:lt1>
          <a:srgbClr val="FFFFFF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527</TotalTime>
  <Words>3838</Words>
  <Application>Microsoft Office PowerPoint</Application>
  <PresentationFormat>Экран (4:3)</PresentationFormat>
  <Paragraphs>300</Paragraphs>
  <Slides>53</Slides>
  <Notes>18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53</vt:i4>
      </vt:variant>
    </vt:vector>
  </HeadingPairs>
  <TitlesOfParts>
    <vt:vector size="54" baseType="lpstr">
      <vt:lpstr>Уровень</vt:lpstr>
      <vt:lpstr>Профессиональный  стандарт педагога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Слайд 49</vt:lpstr>
      <vt:lpstr>Слайд 50</vt:lpstr>
      <vt:lpstr>Слайд 51</vt:lpstr>
      <vt:lpstr>Слайд 52</vt:lpstr>
      <vt:lpstr>Слайд 53</vt:lpstr>
    </vt:vector>
  </TitlesOfParts>
  <Company>dom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СЕРГЕЙ</dc:creator>
  <cp:lastModifiedBy>Админ</cp:lastModifiedBy>
  <cp:revision>54</cp:revision>
  <dcterms:created xsi:type="dcterms:W3CDTF">2013-03-28T10:31:00Z</dcterms:created>
  <dcterms:modified xsi:type="dcterms:W3CDTF">2014-08-18T13:46:32Z</dcterms:modified>
</cp:coreProperties>
</file>