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A91901B-1197-4AE0-BAA5-FFDE5AF03D3F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2713E4B3-D06A-4D6A-B6DC-6D98D1CD6E7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E%D1%8D%D1%82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B%D0%B8%D1%80%D0%B8%D0%BA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5%D1%80%D0%B4%D0%B5%D1%87%D0%BD%D0%B0%D1%8F_%D0%BD%D0%B5%D0%B4%D0%BE%D1%81%D1%82%D0%B0%D1%82%D0%BE%D1%87%D0%BD%D0%BE%D1%81%D1%82%D1%8C" TargetMode="External"/><Relationship Id="rId3" Type="http://schemas.openxmlformats.org/officeDocument/2006/relationships/hyperlink" Target="http://ru.wikipedia.org/wiki/1883" TargetMode="External"/><Relationship Id="rId7" Type="http://schemas.openxmlformats.org/officeDocument/2006/relationships/hyperlink" Target="http://ru.wikipedia.org/wiki/1892" TargetMode="External"/><Relationship Id="rId2" Type="http://schemas.openxmlformats.org/officeDocument/2006/relationships/hyperlink" Target="http://ru.wikipedia.org/wiki/187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21_%D0%BD%D0%BE%D1%8F%D0%B1%D1%80%D1%8F" TargetMode="External"/><Relationship Id="rId5" Type="http://schemas.openxmlformats.org/officeDocument/2006/relationships/hyperlink" Target="http://ru.wikipedia.org/w/index.php?title=%D0%92%D0%B5%D1%87%D0%B5%D1%80%D0%BD%D0%B8%D0%B5_%D0%BE%D0%B3%D0%BD%D0%B8&amp;action=edit&amp;redlink=1" TargetMode="External"/><Relationship Id="rId4" Type="http://schemas.openxmlformats.org/officeDocument/2006/relationships/hyperlink" Target="http://ru.wikipedia.org/wiki/1891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1%8E%D0%B1%D0%BE%D0%B2%D1%8C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ru.wikipedia.org/wiki/%D0%9F%D1%80%D0%B8%D1%80%D0%BE%D0%B4%D0%B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9D%D0%B5%D0%BA%D1%80%D0%B0%D1%81%D0%BE%D0%B2,_%D0%9D%D0%B8%D0%BA%D0%BE%D0%BB%D0%B0%D0%B9_%D0%90%D0%BB%D0%B5%D0%BA%D1%81%D0%B5%D0%B5%D0%B2%D0%B8%D1%87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B%D0%B0%D0%B3%D0%BE%D0%BB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C%D0%BE%D1%81%D0%BA%D0%B2%D0%B8%D1%82%D1%8F%D0%BD%D0%B8%D0%BD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854" TargetMode="External"/><Relationship Id="rId3" Type="http://schemas.openxmlformats.org/officeDocument/2006/relationships/hyperlink" Target="http://ru.wikipedia.org/wiki/%D0%A1%D0%B0%D0%BD%D0%BA%D1%82-%D0%9F%D0%B5%D1%82%D0%B5%D1%80%D0%B1%D1%83%D1%80%D0%B3" TargetMode="External"/><Relationship Id="rId7" Type="http://schemas.openxmlformats.org/officeDocument/2006/relationships/hyperlink" Target="http://ru.wikipedia.org/wiki/%D0%A1%D0%BE%D0%B2%D1%80%D0%B5%D0%BC%D0%B5%D0%BD%D0%BD%D0%B8%D0%BA_(%D0%B6%D1%83%D1%80%D0%BD%D0%B0%D0%BB)" TargetMode="External"/><Relationship Id="rId2" Type="http://schemas.openxmlformats.org/officeDocument/2006/relationships/hyperlink" Target="http://ru.wikipedia.org/wiki/185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3%D0%BE%D0%BD%D1%87%D0%B0%D1%80%D0%BE%D0%B2,_%D0%98%D0%B2%D0%B0%D0%BD_%D0%90%D0%BB%D0%B5%D0%BA%D1%81%D0%B0%D0%BD%D0%B4%D1%80%D0%BE%D0%B2%D0%B8%D1%87" TargetMode="External"/><Relationship Id="rId5" Type="http://schemas.openxmlformats.org/officeDocument/2006/relationships/hyperlink" Target="http://ru.wikipedia.org/wiki/%D0%9D%D0%B5%D0%BA%D1%80%D0%B0%D1%81%D0%BE%D0%B2,_%D0%9D%D0%B8%D0%BA%D0%BE%D0%BB%D0%B0%D0%B9_%D0%90%D0%BB%D0%B5%D0%BA%D1%81%D0%B5%D0%B5%D0%B2%D0%B8%D1%87" TargetMode="External"/><Relationship Id="rId10" Type="http://schemas.openxmlformats.org/officeDocument/2006/relationships/hyperlink" Target="http://ru.wikipedia.org/wiki/1856" TargetMode="External"/><Relationship Id="rId4" Type="http://schemas.openxmlformats.org/officeDocument/2006/relationships/hyperlink" Target="http://ru.wikipedia.org/wiki/%D0%A2%D1%83%D1%80%D0%B3%D0%B5%D0%BD%D0%B5%D0%B2,_%D0%98%D0%B2%D0%B0%D0%BD_%D0%A1%D0%B5%D1%80%D0%B3%D0%B5%D0%B5%D0%B2%D0%B8%D1%87" TargetMode="External"/><Relationship Id="rId9" Type="http://schemas.openxmlformats.org/officeDocument/2006/relationships/hyperlink" Target="http://ru.wikipedia.org/wiki/%D0%9F%D0%B0%D0%BB%D0%B4%D0%B8%D1%81%D0%BA%D0%B8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863" TargetMode="External"/><Relationship Id="rId3" Type="http://schemas.openxmlformats.org/officeDocument/2006/relationships/hyperlink" Target="http://ru.wikipedia.org/w/index.php?title=%D0%91%D0%BE%D1%82%D0%BA%D0%B8%D0%BD%D0%B0,_%D0%9C%D0%B0%D1%80%D0%B8%D1%8F_%D0%9F%D0%B5%D1%82%D1%80%D0%BE%D0%B2%D0%BD%D0%B0&amp;action=edit&amp;redlink=1" TargetMode="External"/><Relationship Id="rId7" Type="http://schemas.openxmlformats.org/officeDocument/2006/relationships/hyperlink" Target="http://ru.wikipedia.org/wiki/%D0%A1%D0%BE%D0%B2%D1%80%D0%B5%D0%BC%D0%B5%D0%BD%D0%BD%D0%B8%D0%BA_(%D0%B6%D1%83%D1%80%D0%BD%D0%B0%D0%BB)" TargetMode="External"/><Relationship Id="rId2" Type="http://schemas.openxmlformats.org/officeDocument/2006/relationships/hyperlink" Target="http://ru.wikipedia.org/wiki/1857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1859" TargetMode="External"/><Relationship Id="rId5" Type="http://schemas.openxmlformats.org/officeDocument/2006/relationships/hyperlink" Target="http://ru.wikipedia.org/wiki/1858" TargetMode="External"/><Relationship Id="rId4" Type="http://schemas.openxmlformats.org/officeDocument/2006/relationships/hyperlink" Target="http://ru.wikipedia.org/wiki/%D0%91%D0%BE%D1%82%D0%BA%D0%B8%D0%BD,_%D0%92%D0%B0%D1%81%D0%B8%D0%BB%D0%B8%D0%B9_%D0%9F%D0%B5%D1%82%D1%80%D0%BE%D0%B2%D0%B8%D1%87" TargetMode="External"/><Relationship Id="rId9" Type="http://schemas.openxmlformats.org/officeDocument/2006/relationships/hyperlink" Target="http://ru.wikipedia.org/wiki/186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4664"/>
            <a:ext cx="6228184" cy="1086123"/>
          </a:xfrm>
        </p:spPr>
        <p:txBody>
          <a:bodyPr>
            <a:noAutofit/>
          </a:bodyPr>
          <a:lstStyle/>
          <a:p>
            <a:r>
              <a:rPr lang="ru-RU" sz="2800" dirty="0" smtClean="0"/>
              <a:t>Афанасий Афанасьевич</a:t>
            </a:r>
            <a:r>
              <a:rPr lang="en-US" sz="2800" dirty="0" smtClean="0"/>
              <a:t> </a:t>
            </a:r>
            <a:r>
              <a:rPr lang="ru-RU" sz="2800" dirty="0" smtClean="0"/>
              <a:t>Фет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u="sng" dirty="0" smtClean="0"/>
              <a:t>1820 - 1892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00870"/>
            <a:ext cx="3816424" cy="514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7504" y="1600870"/>
            <a:ext cx="486003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Первые </a:t>
            </a:r>
            <a:r>
              <a:rPr lang="ru-RU" sz="3600" dirty="0"/>
              <a:t>14 и последние 19 лет жизни официально носил фамилию </a:t>
            </a:r>
            <a:r>
              <a:rPr lang="ru-RU" sz="4400" i="1" u="sng" dirty="0" err="1" smtClean="0"/>
              <a:t>Шенши́н</a:t>
            </a:r>
            <a:r>
              <a:rPr lang="en-US" sz="3600" dirty="0" smtClean="0"/>
              <a:t>.</a:t>
            </a:r>
            <a:endParaRPr lang="ru-RU" sz="3600" dirty="0" smtClean="0"/>
          </a:p>
          <a:p>
            <a:pPr algn="ctr"/>
            <a:r>
              <a:rPr lang="ru-RU" sz="3600" dirty="0"/>
              <a:t>русский </a:t>
            </a:r>
            <a:r>
              <a:rPr lang="ru-RU" sz="3600" u="sng" dirty="0">
                <a:hlinkClick r:id="rId3" tooltip="Поэт"/>
              </a:rPr>
              <a:t>поэт</a:t>
            </a:r>
            <a:r>
              <a:rPr lang="ru-RU" sz="3600" dirty="0"/>
              <a:t>-</a:t>
            </a:r>
            <a:r>
              <a:rPr lang="ru-RU" sz="3600" u="sng" dirty="0">
                <a:hlinkClick r:id="rId4" tooltip="Лирик"/>
              </a:rPr>
              <a:t>лирик</a:t>
            </a:r>
            <a:r>
              <a:rPr lang="ru-RU" sz="3600" dirty="0"/>
              <a:t>, переводчик, мемуарист.</a:t>
            </a: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69688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75360"/>
            <a:ext cx="7056784" cy="7010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Знаменательные даты: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20840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u="sng" dirty="0">
                <a:hlinkClick r:id="rId2" tooltip="1873"/>
              </a:rPr>
              <a:t>1873</a:t>
            </a:r>
            <a:r>
              <a:rPr lang="ru-RU" sz="2800" dirty="0"/>
              <a:t> — возвращено дворянство и фамилия </a:t>
            </a:r>
            <a:r>
              <a:rPr lang="ru-RU" sz="2800" dirty="0" err="1"/>
              <a:t>Шеншин</a:t>
            </a:r>
            <a:r>
              <a:rPr lang="ru-RU" sz="2800" dirty="0"/>
              <a:t>. Литературные произведения и переводы поэт и в дальнейшем подписывал фамилией Фет</a:t>
            </a:r>
            <a:r>
              <a:rPr lang="ru-RU" sz="2800" dirty="0" smtClean="0"/>
              <a:t>.</a:t>
            </a:r>
          </a:p>
          <a:p>
            <a:pPr lvl="0"/>
            <a:endParaRPr lang="ru-RU" sz="2800" dirty="0"/>
          </a:p>
          <a:p>
            <a:pPr lvl="0"/>
            <a:r>
              <a:rPr lang="ru-RU" sz="2800" u="sng" dirty="0">
                <a:hlinkClick r:id="rId3" tooltip="1883"/>
              </a:rPr>
              <a:t>1883</a:t>
            </a:r>
            <a:r>
              <a:rPr lang="ru-RU" sz="2800" dirty="0"/>
              <a:t>—</a:t>
            </a:r>
            <a:r>
              <a:rPr lang="ru-RU" sz="2800" u="sng" dirty="0">
                <a:hlinkClick r:id="rId4" tooltip="1891"/>
              </a:rPr>
              <a:t>1891</a:t>
            </a:r>
            <a:r>
              <a:rPr lang="ru-RU" sz="2800" dirty="0"/>
              <a:t> — публикация четырёх выпусков сборника </a:t>
            </a:r>
            <a:r>
              <a:rPr lang="ru-RU" sz="2800" u="sng" dirty="0">
                <a:hlinkClick r:id="rId5" tooltip="Вечерние огни (страница отсутствует)"/>
              </a:rPr>
              <a:t>«Вечерние огни</a:t>
            </a:r>
            <a:r>
              <a:rPr lang="ru-RU" sz="2800" u="sng" dirty="0" smtClean="0">
                <a:hlinkClick r:id="rId5" tooltip="Вечерние огни (страница отсутствует)"/>
              </a:rPr>
              <a:t>»</a:t>
            </a:r>
            <a:r>
              <a:rPr lang="ru-RU" sz="2800" dirty="0" smtClean="0"/>
              <a:t>.</a:t>
            </a:r>
          </a:p>
          <a:p>
            <a:pPr lvl="0"/>
            <a:endParaRPr lang="ru-RU" sz="2800" dirty="0"/>
          </a:p>
          <a:p>
            <a:pPr lvl="0"/>
            <a:r>
              <a:rPr lang="ru-RU" sz="2800" u="sng" dirty="0">
                <a:hlinkClick r:id="rId6" tooltip="21 ноября"/>
              </a:rPr>
              <a:t>21 ноября</a:t>
            </a:r>
            <a:r>
              <a:rPr lang="ru-RU" sz="2800" dirty="0"/>
              <a:t> </a:t>
            </a:r>
            <a:r>
              <a:rPr lang="ru-RU" sz="2800" u="sng" dirty="0">
                <a:hlinkClick r:id="rId7" tooltip="1892"/>
              </a:rPr>
              <a:t>1892</a:t>
            </a:r>
            <a:r>
              <a:rPr lang="ru-RU" sz="2800" dirty="0"/>
              <a:t> — кончина Фета в Москве. По некоторым данным, его смерти от </a:t>
            </a:r>
            <a:r>
              <a:rPr lang="ru-RU" sz="2800" u="sng" dirty="0">
                <a:hlinkClick r:id="rId8" tooltip="Сердечная недостаточность"/>
              </a:rPr>
              <a:t>сердечного приступа</a:t>
            </a:r>
            <a:r>
              <a:rPr lang="ru-RU" sz="2800" dirty="0"/>
              <a:t> предшествовала попытка </a:t>
            </a:r>
            <a:r>
              <a:rPr lang="ru-RU" sz="2800" dirty="0" smtClean="0"/>
              <a:t>самоубийства. </a:t>
            </a:r>
            <a:r>
              <a:rPr lang="ru-RU" sz="2800" dirty="0"/>
              <a:t>Похоронен в селе </a:t>
            </a:r>
            <a:r>
              <a:rPr lang="ru-RU" sz="2800" dirty="0" err="1"/>
              <a:t>Клейменово</a:t>
            </a:r>
            <a:r>
              <a:rPr lang="ru-RU" sz="2800" dirty="0"/>
              <a:t>, родовом имении </a:t>
            </a:r>
            <a:r>
              <a:rPr lang="ru-RU" sz="2800" dirty="0" err="1"/>
              <a:t>Шеншиных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8246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Творчество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87377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/>
              <a:t>Будучи одним из самых утончённых лириков, Фет поражал современников тем, что это не мешало ему одновременно быть чрезвычайно деловитым, предприимчивым и успешным помещиком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72816"/>
            <a:ext cx="389451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3400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7176" y="692696"/>
            <a:ext cx="4114800" cy="701040"/>
          </a:xfrm>
        </p:spPr>
        <p:txBody>
          <a:bodyPr>
            <a:normAutofit/>
          </a:bodyPr>
          <a:lstStyle/>
          <a:p>
            <a:r>
              <a:rPr lang="ru-RU" sz="3200" dirty="0"/>
              <a:t>Поэзия</a:t>
            </a:r>
            <a:endParaRPr lang="ru-RU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3298378" cy="425989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endPos="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1556792"/>
            <a:ext cx="545559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Творчество Фета характеризуется стремлением уйти от повседневной действительности в «светлое царство мечты». Основное содержание его поэзии — </a:t>
            </a:r>
            <a:r>
              <a:rPr lang="ru-RU" sz="2800" u="sng" dirty="0">
                <a:hlinkClick r:id="rId3" tooltip="Любовь"/>
              </a:rPr>
              <a:t>любовь</a:t>
            </a:r>
            <a:r>
              <a:rPr lang="ru-RU" sz="2800" dirty="0"/>
              <a:t> и </a:t>
            </a:r>
            <a:r>
              <a:rPr lang="ru-RU" sz="2800" u="sng" dirty="0">
                <a:hlinkClick r:id="rId4" tooltip="Природа"/>
              </a:rPr>
              <a:t>природа</a:t>
            </a:r>
            <a:r>
              <a:rPr lang="ru-RU" sz="2800" dirty="0"/>
              <a:t>. Стихотворения его отличаются тонкостью поэтического настроения и большим художественным мастерством.</a:t>
            </a:r>
          </a:p>
        </p:txBody>
      </p:sp>
    </p:spTree>
    <p:extLst>
      <p:ext uri="{BB962C8B-B14F-4D97-AF65-F5344CB8AC3E}">
        <p14:creationId xmlns:p14="http://schemas.microsoft.com/office/powerpoint/2010/main" val="1546591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80950" y="692696"/>
            <a:ext cx="46805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Фет — представитель так называемой чистой поэзии. В связи с этим на протяжении всей жизни он спорил с </a:t>
            </a:r>
            <a:r>
              <a:rPr lang="ru-RU" sz="2800" u="sng" dirty="0">
                <a:hlinkClick r:id="rId2" tooltip="Некрасов, Николай Алексеевич"/>
              </a:rPr>
              <a:t>Н. А. Некрасовым</a:t>
            </a:r>
            <a:r>
              <a:rPr lang="ru-RU" sz="2800" dirty="0"/>
              <a:t> — представителем социальной поэзии.</a:t>
            </a:r>
          </a:p>
          <a:p>
            <a:pPr algn="ctr"/>
            <a:r>
              <a:rPr lang="ru-RU" sz="2800" dirty="0"/>
              <a:t>Особенность поэтики Фета — разговор о самом важном ограничивается прозрачным намёком.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4022626" cy="506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7440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3303" y="692696"/>
            <a:ext cx="55651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Самый яркий пример — стихотворение 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Шёпот</a:t>
            </a:r>
            <a:r>
              <a:rPr lang="ru-RU" sz="2400" b="1" dirty="0">
                <a:solidFill>
                  <a:schemeClr val="bg1"/>
                </a:solidFill>
              </a:rPr>
              <a:t>, робкое дыханье,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Трели соловья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Серебро и колыханье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Сонного ручья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Свет ночной, ночные тени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 err="1">
                <a:solidFill>
                  <a:schemeClr val="bg1"/>
                </a:solidFill>
              </a:rPr>
              <a:t>Тени</a:t>
            </a:r>
            <a:r>
              <a:rPr lang="ru-RU" sz="2400" b="1" dirty="0">
                <a:solidFill>
                  <a:schemeClr val="bg1"/>
                </a:solidFill>
              </a:rPr>
              <a:t> без конца,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Ряд волшебных изменений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Милого лица,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В дымных тучках пурпур розы,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Отблеск янтаря,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И лобзания, и слёзы,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И заря, заря!..</a:t>
            </a:r>
          </a:p>
        </p:txBody>
      </p:sp>
    </p:spTree>
    <p:extLst>
      <p:ext uri="{BB962C8B-B14F-4D97-AF65-F5344CB8AC3E}">
        <p14:creationId xmlns:p14="http://schemas.microsoft.com/office/powerpoint/2010/main" val="3046655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этом стихотворении нет ни одного </a:t>
            </a:r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tooltip="Глагол"/>
              </a:rPr>
              <a:t>глагола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однако статичное описание пространства передает само движение времени.</a:t>
            </a:r>
          </a:p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Стихотворение принадлежит к числу лучших поэтических произведений лирического жанра. Впервые опубликовано в журнале «</a:t>
            </a:r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tooltip="Москвитянин"/>
              </a:rPr>
              <a:t>Москвитянин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 (1850 год), потом переработано и в окончательном варианте, спустя шесть лет, в сборнике «Стихотворения А. А. Фета» (издан под редакцией И. С. Тургенева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Написано разностопным хореем с женской и мужской перекрёстной рифмовкой (достаточно редким для русской классической традиции размером). Как минимум, трижды становилось объектом литературоведческого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анализа.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36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544" y="270620"/>
            <a:ext cx="3718935" cy="4958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4460" y="548680"/>
            <a:ext cx="490159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На стихи Фета написан романс "На заре ты её не буди</a:t>
            </a:r>
            <a:r>
              <a:rPr lang="ru-RU" sz="2800" dirty="0" smtClean="0"/>
              <a:t>".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/>
              <a:t>Ещё одно знаменитое стихотворение Фета</a:t>
            </a:r>
            <a:r>
              <a:rPr lang="ru-RU" sz="2800" dirty="0" smtClean="0"/>
              <a:t>:</a:t>
            </a:r>
          </a:p>
          <a:p>
            <a:pPr algn="ctr"/>
            <a:endParaRPr lang="ru-RU" sz="2800" dirty="0"/>
          </a:p>
          <a:p>
            <a:pPr algn="ctr"/>
            <a:r>
              <a:rPr lang="ru-RU" sz="2400" i="1" dirty="0"/>
              <a:t>Я пришёл к тебе с приветом</a:t>
            </a:r>
          </a:p>
          <a:p>
            <a:pPr algn="ctr"/>
            <a:r>
              <a:rPr lang="ru-RU" sz="2400" i="1" dirty="0"/>
              <a:t>Рассказать, что солнце встало,</a:t>
            </a:r>
          </a:p>
          <a:p>
            <a:pPr algn="ctr"/>
            <a:r>
              <a:rPr lang="ru-RU" sz="2400" i="1" dirty="0"/>
              <a:t>Что оно горячим светом</a:t>
            </a:r>
          </a:p>
          <a:p>
            <a:pPr algn="ctr"/>
            <a:r>
              <a:rPr lang="ru-RU" sz="2400" i="1" dirty="0"/>
              <a:t>По листам затрепетало.</a:t>
            </a:r>
          </a:p>
        </p:txBody>
      </p:sp>
    </p:spTree>
    <p:extLst>
      <p:ext uri="{BB962C8B-B14F-4D97-AF65-F5344CB8AC3E}">
        <p14:creationId xmlns:p14="http://schemas.microsoft.com/office/powerpoint/2010/main" val="3251781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6656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u="sng" dirty="0"/>
              <a:t>Отец</a:t>
            </a:r>
            <a:r>
              <a:rPr lang="ru-RU" sz="2800" dirty="0"/>
              <a:t> — Иоганн-Петер-Карл-Вильгельм </a:t>
            </a:r>
            <a:r>
              <a:rPr lang="ru-RU" sz="2800" dirty="0" err="1"/>
              <a:t>Фёт</a:t>
            </a:r>
            <a:r>
              <a:rPr lang="ru-RU" sz="2800" dirty="0"/>
              <a:t> (</a:t>
            </a:r>
            <a:r>
              <a:rPr lang="ru-RU" sz="2800" dirty="0" smtClean="0"/>
              <a:t>1789-1825</a:t>
            </a:r>
            <a:r>
              <a:rPr lang="ru-RU" sz="2800" dirty="0"/>
              <a:t>), асессор городского суда Дармштадта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</a:p>
          <a:p>
            <a:r>
              <a:rPr lang="ru-RU" sz="2800" u="sng" dirty="0" smtClean="0"/>
              <a:t>Мать</a:t>
            </a:r>
            <a:r>
              <a:rPr lang="ru-RU" sz="2800" dirty="0"/>
              <a:t> — Шарлотта-Елизавета Беккер (</a:t>
            </a:r>
            <a:r>
              <a:rPr lang="ru-RU" sz="2800" dirty="0" smtClean="0"/>
              <a:t>1798-1844).</a:t>
            </a:r>
          </a:p>
          <a:p>
            <a:r>
              <a:rPr lang="ru-RU" sz="2800" dirty="0" smtClean="0"/>
              <a:t> </a:t>
            </a:r>
          </a:p>
          <a:p>
            <a:r>
              <a:rPr lang="ru-RU" sz="2800" u="sng" dirty="0" smtClean="0"/>
              <a:t>Отчим</a:t>
            </a:r>
            <a:r>
              <a:rPr lang="ru-RU" sz="2800" dirty="0"/>
              <a:t> — </a:t>
            </a:r>
            <a:r>
              <a:rPr lang="ru-RU" sz="2800" dirty="0" err="1"/>
              <a:t>Шеншин</a:t>
            </a:r>
            <a:r>
              <a:rPr lang="ru-RU" sz="2800" dirty="0"/>
              <a:t> Афанасий </a:t>
            </a:r>
            <a:r>
              <a:rPr lang="ru-RU" sz="2800" dirty="0" err="1"/>
              <a:t>Неофитович</a:t>
            </a:r>
            <a:r>
              <a:rPr lang="ru-RU" sz="2800" dirty="0"/>
              <a:t> (</a:t>
            </a:r>
            <a:r>
              <a:rPr lang="ru-RU" sz="2800" dirty="0" smtClean="0"/>
              <a:t>1775-1855</a:t>
            </a:r>
            <a:r>
              <a:rPr lang="ru-RU" sz="2800" dirty="0"/>
              <a:t>).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Биография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34982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5267382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Жена — Боткина Мария Петровна (1828—1894)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6917"/>
            <a:ext cx="3131393" cy="4970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26" y="335582"/>
            <a:ext cx="3649189" cy="49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9416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484784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/>
              <a:t>Обручившись с Иоганном </a:t>
            </a:r>
            <a:r>
              <a:rPr lang="ru-RU" sz="2800" i="1" dirty="0" err="1" smtClean="0"/>
              <a:t>Фётом</a:t>
            </a:r>
            <a:r>
              <a:rPr lang="ru-RU" sz="2800" i="1" dirty="0" smtClean="0"/>
              <a:t> 20-летняя Шарлотта не смогла прожить с ним и  двух лет. Уже 18—19 </a:t>
            </a:r>
            <a:r>
              <a:rPr lang="ru-RU" sz="2800" i="1" dirty="0"/>
              <a:t>сентября 1820 года 45-летний Афанасий </a:t>
            </a:r>
            <a:r>
              <a:rPr lang="ru-RU" sz="2800" i="1" dirty="0" err="1"/>
              <a:t>Шеншин</a:t>
            </a:r>
            <a:r>
              <a:rPr lang="ru-RU" sz="2800" i="1" dirty="0"/>
              <a:t> и беременная на 7 месяце вторым ребенком Шарлотта-Елизавета Беккер тайно выехали в </a:t>
            </a:r>
            <a:r>
              <a:rPr lang="ru-RU" sz="2800" i="1" dirty="0" smtClean="0"/>
              <a:t>Россию. </a:t>
            </a:r>
            <a:r>
              <a:rPr lang="ru-RU" sz="2800" i="1" dirty="0"/>
              <a:t>В ноябре-декабре 1820 года в селе Новоселки у </a:t>
            </a:r>
            <a:r>
              <a:rPr lang="ru-RU" sz="2800" i="1" dirty="0" smtClean="0"/>
              <a:t>неё </a:t>
            </a:r>
            <a:r>
              <a:rPr lang="ru-RU" sz="2800" i="1" dirty="0"/>
              <a:t>родился сын </a:t>
            </a:r>
            <a:r>
              <a:rPr lang="ru-RU" sz="2800" i="1" dirty="0" smtClean="0"/>
              <a:t>Афанасий от первого брака.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365667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836712"/>
            <a:ext cx="43924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7 ноября 1823 года Шарлотта-Елизавета написала письмо в Дармштадт своему брату Эрнсту Беккеру, в котором жаловалась на бывшего мужа Иоганн-Петер-Карл-Вильгельма </a:t>
            </a:r>
            <a:r>
              <a:rPr lang="ru-RU" sz="2800" dirty="0" err="1"/>
              <a:t>Фёта</a:t>
            </a:r>
            <a:r>
              <a:rPr lang="ru-RU" sz="2800" dirty="0"/>
              <a:t>, пугавшего ее и предлагавшего усыновить сына Афанасия, если будут оплачены его долги.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62" y="548680"/>
            <a:ext cx="4428138" cy="5834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0379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60648"/>
            <a:ext cx="56166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25 августа 1825 года </a:t>
            </a:r>
            <a:r>
              <a:rPr lang="ru-RU" sz="2800" dirty="0" smtClean="0"/>
              <a:t>Шарлота написала </a:t>
            </a:r>
            <a:r>
              <a:rPr lang="ru-RU" sz="2800" dirty="0"/>
              <a:t>письмо брату Эрнсту, в котором рассказала о том, как хорошо заботится </a:t>
            </a:r>
            <a:r>
              <a:rPr lang="ru-RU" sz="2800" dirty="0" err="1"/>
              <a:t>Шеншин</a:t>
            </a:r>
            <a:r>
              <a:rPr lang="ru-RU" sz="2800" dirty="0"/>
              <a:t> о ее сыне Афанасии, что даже: </a:t>
            </a:r>
            <a:r>
              <a:rPr lang="ru-RU" sz="2800" i="1" dirty="0"/>
              <a:t>«… Никто не заметит, что это не кровный его ребенок…»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0649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05524"/>
            <a:ext cx="856895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В марте 1826 года она вновь написала брату, что умерший месяц назад ее первый муж не оставил ей и ребенку денег: </a:t>
            </a:r>
            <a:r>
              <a:rPr lang="ru-RU" sz="2800" i="1" dirty="0">
                <a:solidFill>
                  <a:srgbClr val="FFFF00"/>
                </a:solidFill>
              </a:rPr>
              <a:t>«… Чтобы отомстить мне и </a:t>
            </a:r>
            <a:r>
              <a:rPr lang="ru-RU" sz="2800" i="1" dirty="0" err="1">
                <a:solidFill>
                  <a:srgbClr val="FFFF00"/>
                </a:solidFill>
              </a:rPr>
              <a:t>Шеншину</a:t>
            </a:r>
            <a:r>
              <a:rPr lang="ru-RU" sz="2800" i="1" dirty="0">
                <a:solidFill>
                  <a:srgbClr val="FFFF00"/>
                </a:solidFill>
              </a:rPr>
              <a:t>, он забыл собственное дитя, лишил его наследства и наложил на него пятно… Попытайся, если это возможно, упросить нашего милого отца, чтобы он помог вернуть этому ребенку его права и честь; должен же он получить фамилию…»</a:t>
            </a:r>
            <a:r>
              <a:rPr lang="ru-RU" sz="2800" i="1" dirty="0"/>
              <a:t> </a:t>
            </a:r>
            <a:endParaRPr lang="ru-RU" sz="2800" i="1" dirty="0" smtClean="0"/>
          </a:p>
          <a:p>
            <a:pPr algn="ctr"/>
            <a:r>
              <a:rPr lang="ru-RU" sz="2800" dirty="0" smtClean="0"/>
              <a:t>Затем</a:t>
            </a:r>
            <a:r>
              <a:rPr lang="ru-RU" sz="2800" dirty="0"/>
              <a:t>, в следующем письме: </a:t>
            </a:r>
            <a:r>
              <a:rPr lang="ru-RU" sz="2800" i="1" dirty="0">
                <a:solidFill>
                  <a:srgbClr val="FFFF00"/>
                </a:solidFill>
              </a:rPr>
              <a:t>«… Очень мне удивительно, что </a:t>
            </a:r>
            <a:r>
              <a:rPr lang="ru-RU" sz="2800" i="1" dirty="0" err="1">
                <a:solidFill>
                  <a:srgbClr val="FFFF00"/>
                </a:solidFill>
              </a:rPr>
              <a:t>Фёт</a:t>
            </a:r>
            <a:r>
              <a:rPr lang="ru-RU" sz="2800" i="1" dirty="0">
                <a:solidFill>
                  <a:srgbClr val="FFFF00"/>
                </a:solidFill>
              </a:rPr>
              <a:t> в завещании забыл и не признал своего сына. Человек может ошибаться, но отрицать законы природы — очень уж большая ошибка. Видно, перед смертью он был совсем больной</a:t>
            </a:r>
            <a:r>
              <a:rPr lang="ru-RU" sz="2800" i="1" dirty="0" smtClean="0">
                <a:solidFill>
                  <a:srgbClr val="FFFF00"/>
                </a:solidFill>
              </a:rPr>
              <a:t>…»</a:t>
            </a:r>
            <a:endParaRPr lang="ru-RU" sz="28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150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975360"/>
            <a:ext cx="5040560" cy="701040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Знаменательные даты: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9089" y="1844824"/>
            <a:ext cx="84145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u="sng" dirty="0">
                <a:hlinkClick r:id="rId2" tooltip="1853"/>
              </a:rPr>
              <a:t>1853</a:t>
            </a:r>
            <a:r>
              <a:rPr lang="ru-RU" sz="2800" dirty="0"/>
              <a:t> — Фета переводят в гвардейский полк, расквартированный под </a:t>
            </a:r>
            <a:r>
              <a:rPr lang="ru-RU" sz="2800" u="sng" dirty="0">
                <a:hlinkClick r:id="rId3" tooltip="Санкт-Петербург"/>
              </a:rPr>
              <a:t>Петербургом</a:t>
            </a:r>
            <a:r>
              <a:rPr lang="ru-RU" sz="2800" dirty="0"/>
              <a:t>. Поэт часто бывает в Петербурге, тогда — столице. Встречи Фета с </a:t>
            </a:r>
            <a:r>
              <a:rPr lang="ru-RU" sz="2800" u="sng" dirty="0">
                <a:hlinkClick r:id="rId4" tooltip="Тургенев, Иван Сергеевич"/>
              </a:rPr>
              <a:t>Тургеневым</a:t>
            </a:r>
            <a:r>
              <a:rPr lang="ru-RU" sz="2800" dirty="0"/>
              <a:t>, </a:t>
            </a:r>
            <a:r>
              <a:rPr lang="ru-RU" sz="2800" u="sng" dirty="0" err="1">
                <a:hlinkClick r:id="rId5" tooltip="Некрасов, Николай Алексеевич"/>
              </a:rPr>
              <a:t>Некрасовым</a:t>
            </a:r>
            <a:r>
              <a:rPr lang="ru-RU" sz="2800" dirty="0" err="1"/>
              <a:t>,</a:t>
            </a:r>
            <a:r>
              <a:rPr lang="ru-RU" sz="2800" u="sng" dirty="0" err="1">
                <a:hlinkClick r:id="rId6" tooltip="Гончаров, Иван Александрович"/>
              </a:rPr>
              <a:t>Гончаровым</a:t>
            </a:r>
            <a:r>
              <a:rPr lang="ru-RU" sz="2800" dirty="0"/>
              <a:t> и др. Сближение с редакцией журнала </a:t>
            </a:r>
            <a:r>
              <a:rPr lang="ru-RU" sz="2800" u="sng" dirty="0">
                <a:hlinkClick r:id="rId7" tooltip="Современник (журнал)"/>
              </a:rPr>
              <a:t>«Современник</a:t>
            </a:r>
            <a:r>
              <a:rPr lang="ru-RU" sz="2800" u="sng" dirty="0" smtClean="0">
                <a:hlinkClick r:id="rId7" tooltip="Современник (журнал)"/>
              </a:rPr>
              <a:t>»</a:t>
            </a:r>
            <a:r>
              <a:rPr lang="ru-RU" sz="2800" dirty="0" smtClean="0"/>
              <a:t>.</a:t>
            </a:r>
          </a:p>
          <a:p>
            <a:pPr lvl="0"/>
            <a:endParaRPr lang="ru-RU" sz="2800" dirty="0"/>
          </a:p>
          <a:p>
            <a:pPr lvl="0"/>
            <a:r>
              <a:rPr lang="ru-RU" sz="2800" u="sng" dirty="0">
                <a:hlinkClick r:id="rId8" tooltip="1854"/>
              </a:rPr>
              <a:t>1854</a:t>
            </a:r>
            <a:r>
              <a:rPr lang="ru-RU" sz="2800" dirty="0"/>
              <a:t> — служба в </a:t>
            </a:r>
            <a:r>
              <a:rPr lang="ru-RU" sz="2800" u="sng" dirty="0">
                <a:hlinkClick r:id="rId9" tooltip="Палдиски"/>
              </a:rPr>
              <a:t>Балтийском Порту</a:t>
            </a:r>
            <a:r>
              <a:rPr lang="ru-RU" sz="2800" dirty="0"/>
              <a:t>, описанная в его мемуарах «Мои воспоминания</a:t>
            </a:r>
            <a:r>
              <a:rPr lang="ru-RU" sz="2800" dirty="0" smtClean="0"/>
              <a:t>».</a:t>
            </a:r>
          </a:p>
          <a:p>
            <a:pPr lvl="0"/>
            <a:endParaRPr lang="ru-RU" sz="2800" dirty="0"/>
          </a:p>
          <a:p>
            <a:pPr lvl="0"/>
            <a:r>
              <a:rPr lang="ru-RU" sz="2800" u="sng" dirty="0">
                <a:hlinkClick r:id="rId10" tooltip="1856"/>
              </a:rPr>
              <a:t>1856</a:t>
            </a:r>
            <a:r>
              <a:rPr lang="ru-RU" sz="2800" dirty="0"/>
              <a:t> — третий сборник Фета. Редактор — </a:t>
            </a:r>
            <a:r>
              <a:rPr lang="ru-RU" sz="2800" u="sng" dirty="0">
                <a:hlinkClick r:id="rId4" tooltip="Тургенев, Иван Сергеевич"/>
              </a:rPr>
              <a:t>И. С. Тургенев</a:t>
            </a:r>
            <a:r>
              <a:rPr lang="ru-RU" sz="2800" dirty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55175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92696"/>
            <a:ext cx="6048672" cy="7010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Знаменательные даты: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095" y="1484784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u="sng" dirty="0">
                <a:hlinkClick r:id="rId2" tooltip="1857"/>
              </a:rPr>
              <a:t>1857</a:t>
            </a:r>
            <a:r>
              <a:rPr lang="ru-RU" sz="2800" dirty="0"/>
              <a:t> — женитьба Фета на </a:t>
            </a:r>
            <a:r>
              <a:rPr lang="ru-RU" sz="2800" u="sng" dirty="0">
                <a:hlinkClick r:id="rId3" tooltip="Боткина, Мария Петровна (страница отсутствует)"/>
              </a:rPr>
              <a:t>М. П. Боткиной</a:t>
            </a:r>
            <a:r>
              <a:rPr lang="ru-RU" sz="2800" dirty="0"/>
              <a:t>, сестре критика </a:t>
            </a:r>
            <a:r>
              <a:rPr lang="ru-RU" sz="2800" u="sng" dirty="0">
                <a:hlinkClick r:id="rId4" tooltip="Боткин, Василий Петрович"/>
              </a:rPr>
              <a:t>В. П. Боткина</a:t>
            </a:r>
            <a:r>
              <a:rPr lang="ru-RU" sz="2800" dirty="0" smtClean="0"/>
              <a:t>.</a:t>
            </a:r>
          </a:p>
          <a:p>
            <a:pPr lvl="0"/>
            <a:endParaRPr lang="ru-RU" sz="2800" dirty="0"/>
          </a:p>
          <a:p>
            <a:pPr lvl="0"/>
            <a:r>
              <a:rPr lang="ru-RU" sz="2800" u="sng" dirty="0">
                <a:hlinkClick r:id="rId5" tooltip="1858"/>
              </a:rPr>
              <a:t>1858</a:t>
            </a:r>
            <a:r>
              <a:rPr lang="ru-RU" sz="2800" dirty="0"/>
              <a:t> — поэт выходит в отставку в чине гвардейского штаб-ротмистра, поселяется в Москве</a:t>
            </a:r>
            <a:r>
              <a:rPr lang="ru-RU" sz="2800" dirty="0" smtClean="0"/>
              <a:t>.</a:t>
            </a:r>
          </a:p>
          <a:p>
            <a:pPr lvl="0"/>
            <a:endParaRPr lang="ru-RU" sz="2800" dirty="0"/>
          </a:p>
          <a:p>
            <a:pPr lvl="0"/>
            <a:r>
              <a:rPr lang="ru-RU" sz="2800" u="sng" dirty="0">
                <a:hlinkClick r:id="rId6" tooltip="1859"/>
              </a:rPr>
              <a:t>1859</a:t>
            </a:r>
            <a:r>
              <a:rPr lang="ru-RU" sz="2800" dirty="0"/>
              <a:t> — разрыв с журналом </a:t>
            </a:r>
            <a:r>
              <a:rPr lang="ru-RU" sz="2800" u="sng" dirty="0">
                <a:hlinkClick r:id="rId7" tooltip="Современник (журнал)"/>
              </a:rPr>
              <a:t>«Современник</a:t>
            </a:r>
            <a:r>
              <a:rPr lang="ru-RU" sz="2800" u="sng" dirty="0" smtClean="0">
                <a:hlinkClick r:id="rId7" tooltip="Современник (журнал)"/>
              </a:rPr>
              <a:t>»</a:t>
            </a:r>
            <a:r>
              <a:rPr lang="ru-RU" sz="2800" dirty="0" smtClean="0"/>
              <a:t>.</a:t>
            </a:r>
          </a:p>
          <a:p>
            <a:pPr lvl="0"/>
            <a:endParaRPr lang="ru-RU" sz="2800" dirty="0"/>
          </a:p>
          <a:p>
            <a:pPr lvl="0"/>
            <a:r>
              <a:rPr lang="ru-RU" sz="2800" u="sng" dirty="0">
                <a:hlinkClick r:id="rId8" tooltip="1863"/>
              </a:rPr>
              <a:t>1863</a:t>
            </a:r>
            <a:r>
              <a:rPr lang="ru-RU" sz="2800" dirty="0"/>
              <a:t> — выход двухтомного собрания стихотворений Фета</a:t>
            </a:r>
            <a:r>
              <a:rPr lang="ru-RU" sz="2800" dirty="0" smtClean="0"/>
              <a:t>.</a:t>
            </a:r>
          </a:p>
          <a:p>
            <a:pPr lvl="0"/>
            <a:endParaRPr lang="ru-RU" sz="2800" dirty="0"/>
          </a:p>
          <a:p>
            <a:pPr lvl="0"/>
            <a:r>
              <a:rPr lang="ru-RU" sz="2800" u="sng" dirty="0">
                <a:hlinkClick r:id="rId9" tooltip="1867"/>
              </a:rPr>
              <a:t>1867</a:t>
            </a:r>
            <a:r>
              <a:rPr lang="ru-RU" sz="2800" dirty="0"/>
              <a:t> — Фет избран мировым судьей на 11 лет.</a:t>
            </a:r>
          </a:p>
        </p:txBody>
      </p:sp>
    </p:spTree>
    <p:extLst>
      <p:ext uri="{BB962C8B-B14F-4D97-AF65-F5344CB8AC3E}">
        <p14:creationId xmlns:p14="http://schemas.microsoft.com/office/powerpoint/2010/main" val="141966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69</TotalTime>
  <Words>356</Words>
  <Application>Microsoft Office PowerPoint</Application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BlackTie</vt:lpstr>
      <vt:lpstr>Афанасий Афанасьевич Фет 1820 - 1892</vt:lpstr>
      <vt:lpstr>Биография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Знаменательные даты:</vt:lpstr>
      <vt:lpstr>Знаменательные даты:</vt:lpstr>
      <vt:lpstr>Знаменательные даты:</vt:lpstr>
      <vt:lpstr>Творчество</vt:lpstr>
      <vt:lpstr>Поэзия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Афанасий Афанасьевич Фет 1820 - 1892</dc:title>
  <dc:creator>Admin</dc:creator>
  <cp:lastModifiedBy>Admin</cp:lastModifiedBy>
  <cp:revision>22</cp:revision>
  <dcterms:created xsi:type="dcterms:W3CDTF">2012-12-16T19:47:31Z</dcterms:created>
  <dcterms:modified xsi:type="dcterms:W3CDTF">2012-12-16T20:57:27Z</dcterms:modified>
</cp:coreProperties>
</file>