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8" r:id="rId2"/>
    <p:sldId id="259" r:id="rId3"/>
    <p:sldId id="288" r:id="rId4"/>
    <p:sldId id="261" r:id="rId5"/>
    <p:sldId id="287" r:id="rId6"/>
    <p:sldId id="283" r:id="rId7"/>
    <p:sldId id="284" r:id="rId8"/>
    <p:sldId id="27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FF"/>
    <a:srgbClr val="FF3399"/>
    <a:srgbClr val="F9FEBE"/>
    <a:srgbClr val="C5FF8B"/>
    <a:srgbClr val="FFCC00"/>
    <a:srgbClr val="FF9900"/>
    <a:srgbClr val="9933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720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4C2FCA-7BE5-4E5D-9CD5-81095EE3CE05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D0DEC9-2977-49B5-9360-4F664F7423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044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ssolv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ssolv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dissolve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tiff"/><Relationship Id="rId3" Type="http://schemas.openxmlformats.org/officeDocument/2006/relationships/image" Target="../media/image2.jpeg"/><Relationship Id="rId7" Type="http://schemas.openxmlformats.org/officeDocument/2006/relationships/image" Target="../media/image13.tif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tiff"/><Relationship Id="rId5" Type="http://schemas.openxmlformats.org/officeDocument/2006/relationships/image" Target="../media/image11.tiff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gif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Picture 2" descr="C:\Documents and Settings\blv-ndou-174\Рабочий стол\НАСТЯ\рисунки\Новая папка\[wallcoo]_spring_scene_164581.jpg"/>
            <p:cNvPicPr>
              <a:picLocks noChangeAspect="1" noChangeArrowheads="1"/>
            </p:cNvPicPr>
            <p:nvPr/>
          </p:nvPicPr>
          <p:blipFill>
            <a:blip r:embed="rId4" cstate="print"/>
            <a:srcRect b="6801"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3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2700338" y="333375"/>
              <a:ext cx="4679950" cy="3167063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ru-RU" sz="2000" kern="10" dirty="0" smtClean="0">
                  <a:ln w="9525">
                    <a:noFill/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  <a:latin typeface="Arial Black"/>
                </a:rPr>
                <a:t>Кривицкая Татьяна Леонидовна</a:t>
              </a:r>
              <a:endParaRPr lang="ru-RU" sz="20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Arial Black"/>
              </a:endParaRPr>
            </a:p>
          </p:txBody>
        </p:sp>
        <p:sp>
          <p:nvSpPr>
            <p:cNvPr id="15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2123728" y="3068960"/>
              <a:ext cx="6840760" cy="1657201"/>
            </a:xfrm>
            <a:prstGeom prst="rect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txBody>
            <a:bodyPr wrap="none" fromWordArt="1">
              <a:prstTxWarp prst="textPlain">
                <a:avLst/>
              </a:prstTxWarp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3600" b="1" kern="10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 Black"/>
                </a:rPr>
                <a:t>Мир моих </a:t>
              </a:r>
            </a:p>
            <a:p>
              <a:pPr algn="ctr"/>
              <a:r>
                <a:rPr lang="ru-RU" sz="3600" b="1" kern="10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 Black"/>
                </a:rPr>
                <a:t>увлечений</a:t>
              </a:r>
              <a:endPara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449" y="333375"/>
            <a:ext cx="1872208" cy="2804328"/>
          </a:xfrm>
          <a:prstGeom prst="rect">
            <a:avLst/>
          </a:prstGeom>
        </p:spPr>
      </p:pic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animacionnye-kartinki-2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2609850" cy="971550"/>
          </a:xfrm>
          <a:prstGeom prst="rect">
            <a:avLst/>
          </a:prstGeom>
        </p:spPr>
      </p:pic>
      <p:pic>
        <p:nvPicPr>
          <p:cNvPr id="11" name="Рисунок 10" descr="animacionnye-kartinki-2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0"/>
            <a:ext cx="2609850" cy="971550"/>
          </a:xfrm>
          <a:prstGeom prst="rect">
            <a:avLst/>
          </a:prstGeom>
        </p:spPr>
      </p:pic>
      <p:pic>
        <p:nvPicPr>
          <p:cNvPr id="12" name="Рисунок 11" descr="animacionnye-kartinki-2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0"/>
            <a:ext cx="2609850" cy="971550"/>
          </a:xfrm>
          <a:prstGeom prst="rect">
            <a:avLst/>
          </a:prstGeom>
        </p:spPr>
      </p:pic>
      <p:pic>
        <p:nvPicPr>
          <p:cNvPr id="13" name="Рисунок 12" descr="animacionnye-kartinki-2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5589240"/>
            <a:ext cx="2609850" cy="971550"/>
          </a:xfrm>
          <a:prstGeom prst="rect">
            <a:avLst/>
          </a:prstGeom>
        </p:spPr>
      </p:pic>
      <p:pic>
        <p:nvPicPr>
          <p:cNvPr id="14" name="Рисунок 13" descr="animacionnie-kartinki-7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4168" y="3645024"/>
            <a:ext cx="1304439" cy="2714644"/>
          </a:xfrm>
          <a:prstGeom prst="rect">
            <a:avLst/>
          </a:prstGeom>
        </p:spPr>
      </p:pic>
      <p:pic>
        <p:nvPicPr>
          <p:cNvPr id="15" name="Рисунок 14" descr="animacionnie-kartinki-73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80312" y="4149080"/>
            <a:ext cx="1536363" cy="2214578"/>
          </a:xfrm>
          <a:prstGeom prst="rect">
            <a:avLst/>
          </a:prstGeom>
        </p:spPr>
      </p:pic>
      <p:sp>
        <p:nvSpPr>
          <p:cNvPr id="19" name="Выноска-облако 18"/>
          <p:cNvSpPr/>
          <p:nvPr/>
        </p:nvSpPr>
        <p:spPr>
          <a:xfrm>
            <a:off x="1928794" y="500042"/>
            <a:ext cx="7000924" cy="3286148"/>
          </a:xfrm>
          <a:prstGeom prst="cloudCallout">
            <a:avLst>
              <a:gd name="adj1" fmla="val -32297"/>
              <a:gd name="adj2" fmla="val 77255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i="1" dirty="0" smtClean="0">
              <a:solidFill>
                <a:srgbClr val="9933FF"/>
              </a:solidFill>
              <a:latin typeface="Constantia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9933FF"/>
                </a:solidFill>
                <a:latin typeface="Constantia" pitchFamily="18" charset="0"/>
              </a:rPr>
              <a:t>Здравствуйте мои друзья!</a:t>
            </a:r>
          </a:p>
          <a:p>
            <a:pPr algn="ctr"/>
            <a:r>
              <a:rPr lang="ru-RU" sz="2400" b="1" i="1" dirty="0" smtClean="0">
                <a:solidFill>
                  <a:srgbClr val="9933FF"/>
                </a:solidFill>
                <a:latin typeface="Constantia" pitchFamily="18" charset="0"/>
              </a:rPr>
              <a:t>Познакомлюсь с вами я,</a:t>
            </a:r>
          </a:p>
          <a:p>
            <a:pPr algn="ctr"/>
            <a:r>
              <a:rPr lang="ru-RU" sz="2400" b="1" i="1" dirty="0" smtClean="0">
                <a:solidFill>
                  <a:srgbClr val="9933FF"/>
                </a:solidFill>
                <a:latin typeface="Constantia" pitchFamily="18" charset="0"/>
              </a:rPr>
              <a:t>Я сегодня постараюсь</a:t>
            </a:r>
            <a:br>
              <a:rPr lang="ru-RU" sz="2400" b="1" i="1" dirty="0" smtClean="0">
                <a:solidFill>
                  <a:srgbClr val="9933FF"/>
                </a:solidFill>
                <a:latin typeface="Constantia" pitchFamily="18" charset="0"/>
              </a:rPr>
            </a:br>
            <a:r>
              <a:rPr lang="ru-RU" sz="2400" b="1" i="1" dirty="0" smtClean="0">
                <a:solidFill>
                  <a:srgbClr val="9933FF"/>
                </a:solidFill>
                <a:latin typeface="Constantia" pitchFamily="18" charset="0"/>
              </a:rPr>
              <a:t>Вам рассказать, чем</a:t>
            </a:r>
          </a:p>
          <a:p>
            <a:pPr algn="ctr"/>
            <a:r>
              <a:rPr lang="ru-RU" sz="2400" b="1" i="1" dirty="0" smtClean="0">
                <a:solidFill>
                  <a:srgbClr val="9933FF"/>
                </a:solidFill>
                <a:latin typeface="Constantia" pitchFamily="18" charset="0"/>
              </a:rPr>
              <a:t>увлекаюсь.</a:t>
            </a:r>
          </a:p>
          <a:p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129" y="3330982"/>
            <a:ext cx="2143592" cy="32298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med">
    <p:pull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ыноска-облако 9"/>
          <p:cNvSpPr/>
          <p:nvPr/>
        </p:nvSpPr>
        <p:spPr>
          <a:xfrm>
            <a:off x="3286116" y="214290"/>
            <a:ext cx="5214974" cy="2286016"/>
          </a:xfrm>
          <a:prstGeom prst="cloudCallout">
            <a:avLst>
              <a:gd name="adj1" fmla="val 73208"/>
              <a:gd name="adj2" fmla="val 133259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285720" y="2643182"/>
            <a:ext cx="5214942" cy="3143272"/>
          </a:xfrm>
          <a:prstGeom prst="cloudCallout">
            <a:avLst>
              <a:gd name="adj1" fmla="val 73208"/>
              <a:gd name="adj2" fmla="val 133259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3923928" y="498912"/>
            <a:ext cx="403244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Я - воспитатель!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Да, нелегкая работа.</a:t>
            </a:r>
            <a:endParaRPr kumimoji="0" lang="ru-RU" sz="900" b="1" i="1" u="none" strike="noStrike" cap="none" normalizeH="0" baseline="0" dirty="0" smtClean="0">
              <a:ln>
                <a:noFill/>
              </a:ln>
              <a:solidFill>
                <a:srgbClr val="9933FF"/>
              </a:solidFill>
              <a:effectLst/>
              <a:latin typeface="Constant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Да, что работа!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Садик – жизнь моя!</a:t>
            </a:r>
            <a:endParaRPr kumimoji="0" lang="ru-RU" sz="900" b="1" i="1" u="none" strike="noStrike" cap="none" normalizeH="0" baseline="0" dirty="0" smtClean="0">
              <a:ln>
                <a:noFill/>
              </a:ln>
              <a:solidFill>
                <a:srgbClr val="9933FF"/>
              </a:solidFill>
              <a:effectLst/>
              <a:latin typeface="Constant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Заботы, радости, печали и тревоги,</a:t>
            </a:r>
            <a:endParaRPr kumimoji="0" lang="ru-RU" sz="900" b="1" i="1" u="none" strike="noStrike" cap="none" normalizeH="0" baseline="0" dirty="0" smtClean="0">
              <a:ln>
                <a:noFill/>
              </a:ln>
              <a:solidFill>
                <a:srgbClr val="9933FF"/>
              </a:solidFill>
              <a:effectLst/>
              <a:latin typeface="Constant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Дорога эта, знаю для меня.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rgbClr val="9933FF"/>
              </a:solidFill>
              <a:effectLst/>
              <a:latin typeface="Constantia" pitchFamily="18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827584" y="3289512"/>
            <a:ext cx="410445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Учу детей</a:t>
            </a:r>
            <a:r>
              <a:rPr kumimoji="0" lang="ru-RU" sz="1400" b="1" i="1" u="none" strike="noStrike" cap="none" normalizeH="0" dirty="0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любить природу,</a:t>
            </a:r>
            <a:endParaRPr kumimoji="0" lang="ru-RU" sz="900" b="1" i="1" u="none" strike="noStrike" cap="none" normalizeH="0" baseline="0" dirty="0" smtClean="0">
              <a:ln>
                <a:noFill/>
              </a:ln>
              <a:solidFill>
                <a:srgbClr val="9933FF"/>
              </a:solidFill>
              <a:effectLst/>
              <a:latin typeface="Constant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Учу общаться и дружить,</a:t>
            </a:r>
            <a:endParaRPr kumimoji="0" lang="ru-RU" sz="900" b="1" i="1" u="none" strike="noStrike" cap="none" normalizeH="0" baseline="0" dirty="0" smtClean="0">
              <a:ln>
                <a:noFill/>
              </a:ln>
              <a:solidFill>
                <a:srgbClr val="9933FF"/>
              </a:solidFill>
              <a:effectLst/>
              <a:latin typeface="Constant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Мыть руки с мылом и не пить сырую воду,</a:t>
            </a:r>
            <a:endParaRPr kumimoji="0" lang="ru-RU" sz="900" b="1" i="1" u="none" strike="noStrike" cap="none" normalizeH="0" baseline="0" dirty="0" smtClean="0">
              <a:ln>
                <a:noFill/>
              </a:ln>
              <a:solidFill>
                <a:srgbClr val="9933FF"/>
              </a:solidFill>
              <a:effectLst/>
              <a:latin typeface="Constant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Красиво танцевать, и  всех благодарить.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Работу строю индивидуально,</a:t>
            </a:r>
            <a:endParaRPr kumimoji="0" lang="ru-RU" sz="900" b="1" i="1" u="none" strike="noStrike" cap="none" normalizeH="0" baseline="0" dirty="0" smtClean="0">
              <a:ln>
                <a:noFill/>
              </a:ln>
              <a:solidFill>
                <a:srgbClr val="9933FF"/>
              </a:solidFill>
              <a:effectLst/>
              <a:latin typeface="Constant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Стараюсь детям всем вниманье уделять</a:t>
            </a:r>
            <a:endParaRPr kumimoji="0" lang="ru-RU" sz="900" b="1" i="1" u="none" strike="noStrike" cap="none" normalizeH="0" baseline="0" dirty="0" smtClean="0">
              <a:ln>
                <a:noFill/>
              </a:ln>
              <a:solidFill>
                <a:srgbClr val="9933FF"/>
              </a:solidFill>
              <a:effectLst/>
              <a:latin typeface="Constant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Педтехнологии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 передовые</a:t>
            </a:r>
            <a:endParaRPr kumimoji="0" lang="ru-RU" sz="900" b="1" i="1" u="none" strike="noStrike" cap="none" normalizeH="0" baseline="0" dirty="0" smtClean="0">
              <a:ln>
                <a:noFill/>
              </a:ln>
              <a:solidFill>
                <a:srgbClr val="9933FF"/>
              </a:solidFill>
              <a:effectLst/>
              <a:latin typeface="Constant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Могу в своей работе применять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rgbClr val="9933FF"/>
              </a:solidFill>
              <a:effectLst/>
              <a:latin typeface="Constantia" pitchFamily="18" charset="0"/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514" y="3356992"/>
            <a:ext cx="2115373" cy="31685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med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Выноска-облако 12"/>
          <p:cNvSpPr/>
          <p:nvPr/>
        </p:nvSpPr>
        <p:spPr>
          <a:xfrm>
            <a:off x="251520" y="188640"/>
            <a:ext cx="8640960" cy="2240228"/>
          </a:xfrm>
          <a:prstGeom prst="cloudCallout">
            <a:avLst>
              <a:gd name="adj1" fmla="val -31980"/>
              <a:gd name="adj2" fmla="val 111947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i="1" dirty="0" smtClean="0">
              <a:solidFill>
                <a:srgbClr val="9933FF"/>
              </a:solidFill>
            </a:endParaRPr>
          </a:p>
          <a:p>
            <a:pPr algn="ctr"/>
            <a:endParaRPr lang="ru-RU" sz="2400" b="1" i="1" dirty="0" smtClean="0">
              <a:solidFill>
                <a:srgbClr val="9933FF"/>
              </a:solidFill>
            </a:endParaRPr>
          </a:p>
          <a:p>
            <a:pPr algn="ctr"/>
            <a:r>
              <a:rPr lang="ru-RU" sz="2400" b="1" i="1" dirty="0">
                <a:solidFill>
                  <a:srgbClr val="9933FF"/>
                </a:solidFill>
                <a:latin typeface="Constantia" pitchFamily="18" charset="0"/>
              </a:rPr>
              <a:t>Я</a:t>
            </a:r>
            <a:r>
              <a:rPr lang="ru-RU" sz="2400" b="1" i="1" dirty="0" smtClean="0">
                <a:solidFill>
                  <a:srgbClr val="9933FF"/>
                </a:solidFill>
                <a:latin typeface="Constantia" pitchFamily="18" charset="0"/>
              </a:rPr>
              <a:t> - экспериментатор! Я - новатор!</a:t>
            </a:r>
            <a:br>
              <a:rPr lang="ru-RU" sz="2400" b="1" i="1" dirty="0" smtClean="0">
                <a:solidFill>
                  <a:srgbClr val="9933FF"/>
                </a:solidFill>
                <a:latin typeface="Constantia" pitchFamily="18" charset="0"/>
              </a:rPr>
            </a:br>
            <a:r>
              <a:rPr lang="ru-RU" sz="2400" b="1" i="1" dirty="0" smtClean="0">
                <a:solidFill>
                  <a:srgbClr val="9933FF"/>
                </a:solidFill>
                <a:latin typeface="Constantia" pitchFamily="18" charset="0"/>
              </a:rPr>
              <a:t>Я просто клад фантазий и идей.</a:t>
            </a:r>
            <a:br>
              <a:rPr lang="ru-RU" sz="2400" b="1" i="1" dirty="0" smtClean="0">
                <a:solidFill>
                  <a:srgbClr val="9933FF"/>
                </a:solidFill>
                <a:latin typeface="Constantia" pitchFamily="18" charset="0"/>
              </a:rPr>
            </a:br>
            <a:r>
              <a:rPr lang="ru-RU" sz="2400" b="1" i="1" dirty="0" smtClean="0">
                <a:solidFill>
                  <a:srgbClr val="9933FF"/>
                </a:solidFill>
                <a:latin typeface="Constantia" pitchFamily="18" charset="0"/>
              </a:rPr>
              <a:t>Творю сама и очень уважаю</a:t>
            </a:r>
            <a:br>
              <a:rPr lang="ru-RU" sz="2400" b="1" i="1" dirty="0" smtClean="0">
                <a:solidFill>
                  <a:srgbClr val="9933FF"/>
                </a:solidFill>
                <a:latin typeface="Constantia" pitchFamily="18" charset="0"/>
              </a:rPr>
            </a:br>
            <a:r>
              <a:rPr lang="ru-RU" sz="2400" b="1" i="1" dirty="0" smtClean="0">
                <a:solidFill>
                  <a:srgbClr val="9933FF"/>
                </a:solidFill>
                <a:latin typeface="Constantia" pitchFamily="18" charset="0"/>
              </a:rPr>
              <a:t>В своих коллегах творческих людей.</a:t>
            </a:r>
            <a:r>
              <a:rPr lang="ru-RU" sz="2400" dirty="0" smtClean="0">
                <a:latin typeface="Constantia" pitchFamily="18" charset="0"/>
              </a:rPr>
              <a:t/>
            </a:r>
            <a:br>
              <a:rPr lang="ru-RU" sz="2400" dirty="0" smtClean="0">
                <a:latin typeface="Constantia" pitchFamily="18" charset="0"/>
              </a:rPr>
            </a:br>
            <a:endParaRPr 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430" y="3429000"/>
            <a:ext cx="2005278" cy="30036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228" y="2428868"/>
            <a:ext cx="1703251" cy="24085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068960"/>
            <a:ext cx="1756578" cy="2484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688825"/>
            <a:ext cx="1756578" cy="2484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284984"/>
            <a:ext cx="1756581" cy="2484000"/>
          </a:xfrm>
          <a:prstGeom prst="rect">
            <a:avLst/>
          </a:prstGeom>
        </p:spPr>
      </p:pic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214282" y="285728"/>
            <a:ext cx="4429156" cy="1928826"/>
          </a:xfrm>
          <a:prstGeom prst="cloudCallout">
            <a:avLst>
              <a:gd name="adj1" fmla="val 73208"/>
              <a:gd name="adj2" fmla="val 133259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Выноска-облако 23"/>
          <p:cNvSpPr/>
          <p:nvPr/>
        </p:nvSpPr>
        <p:spPr>
          <a:xfrm>
            <a:off x="214282" y="2714620"/>
            <a:ext cx="3571900" cy="1580186"/>
          </a:xfrm>
          <a:prstGeom prst="cloudCallout">
            <a:avLst>
              <a:gd name="adj1" fmla="val 80992"/>
              <a:gd name="adj2" fmla="val 30696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Выноска-облако 25"/>
          <p:cNvSpPr/>
          <p:nvPr/>
        </p:nvSpPr>
        <p:spPr>
          <a:xfrm>
            <a:off x="1928794" y="4286256"/>
            <a:ext cx="3456384" cy="2000264"/>
          </a:xfrm>
          <a:prstGeom prst="cloudCallout">
            <a:avLst>
              <a:gd name="adj1" fmla="val 83513"/>
              <a:gd name="adj2" fmla="val -56278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i="1" dirty="0" smtClean="0">
              <a:solidFill>
                <a:srgbClr val="9933FF"/>
              </a:solidFill>
              <a:latin typeface="Constantia" pitchFamily="18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000100" y="2889403"/>
            <a:ext cx="28574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rgbClr val="9933FF"/>
              </a:solidFill>
              <a:effectLst/>
              <a:latin typeface="Constantia" pitchFamily="18" charset="0"/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5000628" y="500042"/>
            <a:ext cx="3786214" cy="1928826"/>
          </a:xfrm>
          <a:prstGeom prst="cloudCallout">
            <a:avLst>
              <a:gd name="adj1" fmla="val -56352"/>
              <a:gd name="adj2" fmla="val 58593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085250" y="563270"/>
            <a:ext cx="257173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Я - разная: веселая, смешная.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9933FF"/>
              </a:solidFill>
              <a:effectLst/>
              <a:latin typeface="Constant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И по натуре очень заводная!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9933FF"/>
              </a:solidFill>
              <a:effectLst/>
              <a:latin typeface="Constant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86446" y="571480"/>
            <a:ext cx="26431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i="1" dirty="0" smtClean="0">
                <a:solidFill>
                  <a:srgbClr val="9933FF"/>
                </a:solidFill>
                <a:latin typeface="Constantia" pitchFamily="18" charset="0"/>
              </a:rPr>
              <a:t>Общительна, добра, гостеприимна,</a:t>
            </a:r>
            <a:br>
              <a:rPr lang="ru-RU" b="1" i="1" dirty="0" smtClean="0">
                <a:solidFill>
                  <a:srgbClr val="9933FF"/>
                </a:solidFill>
                <a:latin typeface="Constantia" pitchFamily="18" charset="0"/>
              </a:rPr>
            </a:br>
            <a:r>
              <a:rPr lang="ru-RU" b="1" i="1" dirty="0" smtClean="0">
                <a:solidFill>
                  <a:srgbClr val="9933FF"/>
                </a:solidFill>
                <a:latin typeface="Constantia" pitchFamily="18" charset="0"/>
              </a:rPr>
              <a:t>Вредна немного, но совсем чуть-чуть,</a:t>
            </a:r>
            <a:br>
              <a:rPr lang="ru-RU" b="1" i="1" dirty="0" smtClean="0">
                <a:solidFill>
                  <a:srgbClr val="9933FF"/>
                </a:solidFill>
                <a:latin typeface="Constantia" pitchFamily="18" charset="0"/>
              </a:rPr>
            </a:br>
            <a:endParaRPr lang="ru-RU" b="1" i="1" dirty="0">
              <a:solidFill>
                <a:srgbClr val="9933FF"/>
              </a:solidFill>
              <a:latin typeface="Constantia" pitchFamily="18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500034" y="2857496"/>
            <a:ext cx="307180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Отзывчива, честна, оптимистична.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Я верю - будет долгим добрый путь!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rgbClr val="9933FF"/>
              </a:solidFill>
              <a:effectLst/>
              <a:latin typeface="Constantia" pitchFamily="18" charset="0"/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2000232" y="4668400"/>
            <a:ext cx="292895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Люблю шутить и весело смеяться,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9933FF"/>
              </a:solidFill>
              <a:effectLst/>
              <a:latin typeface="Constant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И в одиночестве немного погрустит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ь,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735" y="3504713"/>
            <a:ext cx="1872208" cy="28043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med">
    <p:checke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293"/>
          <a:stretch>
            <a:fillRect/>
          </a:stretch>
        </p:blipFill>
        <p:spPr bwMode="auto">
          <a:xfrm>
            <a:off x="2771800" y="3140968"/>
            <a:ext cx="2776070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122" name="Picture 2" descr="D:\DCIM\100OLYMP\P317000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29" t="5715" r="9990"/>
          <a:stretch>
            <a:fillRect/>
          </a:stretch>
        </p:blipFill>
        <p:spPr bwMode="auto">
          <a:xfrm>
            <a:off x="4932040" y="752161"/>
            <a:ext cx="2808312" cy="23759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3" name="Picture 3" descr="E:\100OLYMP\P311005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70" b="5704"/>
          <a:stretch>
            <a:fillRect/>
          </a:stretch>
        </p:blipFill>
        <p:spPr bwMode="auto">
          <a:xfrm>
            <a:off x="5820512" y="3736499"/>
            <a:ext cx="3071968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51520" y="492648"/>
            <a:ext cx="2891720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i="1" dirty="0" smtClean="0">
                <a:solidFill>
                  <a:srgbClr val="9933FF"/>
                </a:solidFill>
                <a:latin typeface="Constantia" pitchFamily="18" charset="0"/>
              </a:rPr>
              <a:t> </a:t>
            </a:r>
            <a:r>
              <a:rPr lang="ru-RU" sz="2400" b="1" i="1" dirty="0" smtClean="0">
                <a:solidFill>
                  <a:srgbClr val="9933FF"/>
                </a:solidFill>
                <a:latin typeface="Constantia" pitchFamily="18" charset="0"/>
              </a:rPr>
              <a:t>Еще  люблю немного песни петь, стихи  читать, </a:t>
            </a:r>
          </a:p>
          <a:p>
            <a:pPr algn="ctr"/>
            <a:r>
              <a:rPr lang="ru-RU" sz="2400" b="1" i="1" dirty="0" smtClean="0">
                <a:solidFill>
                  <a:srgbClr val="9933FF"/>
                </a:solidFill>
                <a:latin typeface="Constantia" pitchFamily="18" charset="0"/>
              </a:rPr>
              <a:t>И забавные, смешные сказки деткам сочинять!</a:t>
            </a:r>
          </a:p>
          <a:p>
            <a:pPr algn="ctr"/>
            <a:r>
              <a:rPr lang="ru-RU" sz="2400" b="1" i="1" dirty="0" smtClean="0">
                <a:solidFill>
                  <a:srgbClr val="9933FF"/>
                </a:solidFill>
                <a:latin typeface="Constantia" pitchFamily="18" charset="0"/>
              </a:rPr>
              <a:t>Умею шить, немножечко  вязать</a:t>
            </a:r>
            <a:r>
              <a:rPr lang="ru-RU" b="1" i="1" dirty="0" smtClean="0">
                <a:solidFill>
                  <a:srgbClr val="9933FF"/>
                </a:solidFill>
                <a:latin typeface="Constantia" pitchFamily="18" charset="0"/>
              </a:rPr>
              <a:t>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blv-ndou-174\Мои документы\ФЕСТИВАЛИ, ВЫСТАВКИ\поделки из бумаги\поделки\Shariki-cvety.JPG"/>
          <p:cNvPicPr>
            <a:picLocks noChangeAspect="1" noChangeArrowheads="1"/>
          </p:cNvPicPr>
          <p:nvPr/>
        </p:nvPicPr>
        <p:blipFill>
          <a:blip r:embed="rId4" cstate="print"/>
          <a:srcRect t="6310" b="6612"/>
          <a:stretch>
            <a:fillRect/>
          </a:stretch>
        </p:blipFill>
        <p:spPr bwMode="auto">
          <a:xfrm>
            <a:off x="6300192" y="3434926"/>
            <a:ext cx="2576115" cy="31979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00" name="Picture 4" descr="C:\Documents and Settings\blv-ndou-174\Мои документы\ФЕСТИВАЛИ, ВЫСТАВКИ\поделки из бумаги\поделки\crw_238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43165"/>
            <a:ext cx="2160241" cy="28749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1" name="Picture 5" descr="C:\Documents and Settings\blv-ndou-174\Мои документы\ФЕСТИВАЛИ, ВЫСТАВКИ\выставка 2011 тайга\SDC1000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949"/>
          <a:stretch>
            <a:fillRect/>
          </a:stretch>
        </p:blipFill>
        <p:spPr bwMode="auto">
          <a:xfrm>
            <a:off x="2022629" y="2564904"/>
            <a:ext cx="4277563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961206" y="233238"/>
            <a:ext cx="6107106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9933FF"/>
                </a:solidFill>
                <a:latin typeface="Constantia" pitchFamily="18" charset="0"/>
              </a:rPr>
              <a:t>А если в руки ножницы возьму,</a:t>
            </a:r>
          </a:p>
          <a:p>
            <a:pPr algn="ctr"/>
            <a:r>
              <a:rPr lang="ru-RU" sz="2000" b="1" i="1" dirty="0" smtClean="0">
                <a:solidFill>
                  <a:srgbClr val="9933FF"/>
                </a:solidFill>
                <a:latin typeface="Constantia" pitchFamily="18" charset="0"/>
              </a:rPr>
              <a:t>И нужный цвет бумаги подберу.</a:t>
            </a:r>
          </a:p>
          <a:p>
            <a:pPr algn="ctr"/>
            <a:r>
              <a:rPr lang="ru-RU" sz="2000" b="1" i="1" dirty="0" smtClean="0">
                <a:solidFill>
                  <a:srgbClr val="9933FF"/>
                </a:solidFill>
                <a:latin typeface="Constantia" pitchFamily="18" charset="0"/>
              </a:rPr>
              <a:t>То быстро мои руки-мастерицы,</a:t>
            </a:r>
          </a:p>
          <a:p>
            <a:pPr algn="ctr"/>
            <a:r>
              <a:rPr lang="ru-RU" sz="2000" b="1" i="1" dirty="0" smtClean="0">
                <a:solidFill>
                  <a:srgbClr val="9933FF"/>
                </a:solidFill>
                <a:latin typeface="Constantia" pitchFamily="18" charset="0"/>
              </a:rPr>
              <a:t>Ребятам сделают жар – птицу!</a:t>
            </a:r>
          </a:p>
          <a:p>
            <a:pPr algn="ctr"/>
            <a:r>
              <a:rPr lang="ru-RU" sz="2000" b="1" i="1" dirty="0" smtClean="0">
                <a:solidFill>
                  <a:srgbClr val="9933FF"/>
                </a:solidFill>
                <a:latin typeface="Constantia" pitchFamily="18" charset="0"/>
              </a:rPr>
              <a:t>И к ним еще волшебный лес,</a:t>
            </a:r>
          </a:p>
          <a:p>
            <a:pPr algn="ctr"/>
            <a:r>
              <a:rPr lang="ru-RU" sz="2000" b="1" i="1" dirty="0" smtClean="0">
                <a:solidFill>
                  <a:srgbClr val="9933FF"/>
                </a:solidFill>
                <a:latin typeface="Constantia" pitchFamily="18" charset="0"/>
              </a:rPr>
              <a:t>Где много сказок и чудес!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comb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нутый угол 1"/>
          <p:cNvSpPr/>
          <p:nvPr/>
        </p:nvSpPr>
        <p:spPr>
          <a:xfrm>
            <a:off x="214282" y="500042"/>
            <a:ext cx="8822214" cy="6067222"/>
          </a:xfrm>
          <a:prstGeom prst="foldedCorner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ru-RU" sz="24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2000" b="1" i="1" dirty="0" smtClean="0">
                <a:solidFill>
                  <a:srgbClr val="9933FF"/>
                </a:solidFill>
                <a:latin typeface="Constantia" pitchFamily="18" charset="0"/>
              </a:rPr>
              <a:t>И в заключение я хочу Вам пожелать:</a:t>
            </a:r>
          </a:p>
          <a:p>
            <a:pPr algn="ctr"/>
            <a:r>
              <a:rPr lang="ru-RU" sz="2000" b="1" i="1" dirty="0" smtClean="0">
                <a:solidFill>
                  <a:srgbClr val="9933FF"/>
                </a:solidFill>
                <a:latin typeface="Constantia" pitchFamily="18" charset="0"/>
              </a:rPr>
              <a:t>Друзья,     не бойтесь совмещать </a:t>
            </a:r>
          </a:p>
          <a:p>
            <a:pPr algn="ctr"/>
            <a:r>
              <a:rPr lang="ru-RU" sz="2000" b="1" i="1" dirty="0" smtClean="0">
                <a:solidFill>
                  <a:srgbClr val="9933FF"/>
                </a:solidFill>
                <a:latin typeface="Constantia" pitchFamily="18" charset="0"/>
              </a:rPr>
              <a:t>Порыв  души с  работой нашей,</a:t>
            </a:r>
          </a:p>
          <a:p>
            <a:pPr algn="ctr"/>
            <a:r>
              <a:rPr lang="ru-RU" sz="2000" b="1" i="1" dirty="0" smtClean="0">
                <a:solidFill>
                  <a:srgbClr val="9933FF"/>
                </a:solidFill>
                <a:latin typeface="Constantia" pitchFamily="18" charset="0"/>
              </a:rPr>
              <a:t>пусть  не всем понятной!</a:t>
            </a:r>
          </a:p>
          <a:p>
            <a:pPr algn="ctr"/>
            <a:r>
              <a:rPr lang="ru-RU" sz="2000" b="1" i="1" dirty="0" smtClean="0">
                <a:solidFill>
                  <a:srgbClr val="9933FF"/>
                </a:solidFill>
                <a:latin typeface="Constantia" pitchFamily="18" charset="0"/>
              </a:rPr>
              <a:t>Мир увлечений ваш</a:t>
            </a:r>
          </a:p>
          <a:p>
            <a:pPr algn="ctr"/>
            <a:r>
              <a:rPr lang="ru-RU" sz="2000" b="1" i="1" dirty="0" smtClean="0">
                <a:solidFill>
                  <a:srgbClr val="9933FF"/>
                </a:solidFill>
                <a:latin typeface="Constantia" pitchFamily="18" charset="0"/>
              </a:rPr>
              <a:t>Настолько многогранный</a:t>
            </a:r>
          </a:p>
          <a:p>
            <a:pPr algn="ctr"/>
            <a:r>
              <a:rPr lang="ru-RU" sz="2000" b="1" i="1" dirty="0" smtClean="0">
                <a:solidFill>
                  <a:srgbClr val="9933FF"/>
                </a:solidFill>
                <a:latin typeface="Constantia" pitchFamily="18" charset="0"/>
              </a:rPr>
              <a:t>И руки ваши - дивно хороши!</a:t>
            </a:r>
          </a:p>
          <a:p>
            <a:pPr algn="ctr"/>
            <a:r>
              <a:rPr lang="ru-RU" sz="2000" b="1" i="1" dirty="0" smtClean="0">
                <a:solidFill>
                  <a:srgbClr val="9933FF"/>
                </a:solidFill>
                <a:latin typeface="Constantia" pitchFamily="18" charset="0"/>
              </a:rPr>
              <a:t>Желаю всем вам творческих успехов</a:t>
            </a:r>
          </a:p>
          <a:p>
            <a:pPr algn="ctr"/>
            <a:r>
              <a:rPr lang="ru-RU" sz="2000" b="1" i="1" dirty="0" smtClean="0">
                <a:solidFill>
                  <a:srgbClr val="9933FF"/>
                </a:solidFill>
                <a:latin typeface="Constantia" pitchFamily="18" charset="0"/>
              </a:rPr>
              <a:t>В любом стремлении, в отрасли любой,</a:t>
            </a:r>
          </a:p>
          <a:p>
            <a:pPr algn="ctr"/>
            <a:r>
              <a:rPr lang="ru-RU" sz="2000" b="1" i="1" dirty="0" smtClean="0">
                <a:solidFill>
                  <a:srgbClr val="9933FF"/>
                </a:solidFill>
                <a:latin typeface="Constantia" pitchFamily="18" charset="0"/>
              </a:rPr>
              <a:t>Быть увлеченным педагогом - дар от бога!</a:t>
            </a:r>
          </a:p>
          <a:p>
            <a:pPr algn="ctr"/>
            <a:r>
              <a:rPr lang="ru-RU" sz="2000" b="1" i="1" dirty="0" smtClean="0">
                <a:solidFill>
                  <a:srgbClr val="9933FF"/>
                </a:solidFill>
                <a:latin typeface="Constantia" pitchFamily="18" charset="0"/>
              </a:rPr>
              <a:t>Всегда мы молоды и сердцем, и душой!</a:t>
            </a:r>
          </a:p>
          <a:p>
            <a:pPr algn="ctr"/>
            <a:endParaRPr lang="ru-RU" sz="2400" b="1" i="1" dirty="0">
              <a:solidFill>
                <a:srgbClr val="99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08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578943">
            <a:off x="6842899" y="540092"/>
            <a:ext cx="2229799" cy="932129"/>
          </a:xfrm>
          <a:prstGeom prst="rect">
            <a:avLst/>
          </a:prstGeom>
        </p:spPr>
      </p:pic>
      <p:pic>
        <p:nvPicPr>
          <p:cNvPr id="4" name="Рисунок 3" descr="B_Fly22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5429240"/>
            <a:ext cx="1428760" cy="1428760"/>
          </a:xfrm>
          <a:prstGeom prst="rect">
            <a:avLst/>
          </a:prstGeom>
        </p:spPr>
      </p:pic>
      <p:pic>
        <p:nvPicPr>
          <p:cNvPr id="7" name="Рисунок 6" descr="7055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99592" y="5805264"/>
            <a:ext cx="4762500" cy="762000"/>
          </a:xfrm>
          <a:prstGeom prst="rect">
            <a:avLst/>
          </a:prstGeom>
        </p:spPr>
      </p:pic>
      <p:pic>
        <p:nvPicPr>
          <p:cNvPr id="8" name="Рисунок 7" descr="7055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6200000">
            <a:off x="6381750" y="2714606"/>
            <a:ext cx="4762500" cy="762000"/>
          </a:xfrm>
          <a:prstGeom prst="rect">
            <a:avLst/>
          </a:prstGeom>
        </p:spPr>
      </p:pic>
      <p:pic>
        <p:nvPicPr>
          <p:cNvPr id="11" name="Рисунок 10" descr="cvetok-19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48335" y="3620408"/>
            <a:ext cx="3295665" cy="3237592"/>
          </a:xfrm>
          <a:prstGeom prst="rect">
            <a:avLst/>
          </a:prstGeom>
        </p:spPr>
      </p:pic>
    </p:spTree>
  </p:cSld>
  <p:clrMapOvr>
    <a:masterClrMapping/>
  </p:clrMapOvr>
  <p:transition spd="med">
    <p:zo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1473</TotalTime>
  <Words>270</Words>
  <Application>Microsoft Office PowerPoint</Application>
  <PresentationFormat>Экран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Admin</cp:lastModifiedBy>
  <cp:revision>202</cp:revision>
  <dcterms:created xsi:type="dcterms:W3CDTF">2012-01-21T21:40:47Z</dcterms:created>
  <dcterms:modified xsi:type="dcterms:W3CDTF">2014-10-25T14:16:51Z</dcterms:modified>
</cp:coreProperties>
</file>