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70" r:id="rId4"/>
    <p:sldId id="265" r:id="rId5"/>
    <p:sldId id="264" r:id="rId6"/>
    <p:sldId id="266" r:id="rId7"/>
    <p:sldId id="267" r:id="rId8"/>
    <p:sldId id="268" r:id="rId9"/>
    <p:sldId id="269" r:id="rId10"/>
    <p:sldId id="263" r:id="rId11"/>
    <p:sldId id="258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59632" y="1412776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Урок-математическая сказка</a:t>
            </a:r>
          </a:p>
        </p:txBody>
      </p:sp>
      <p:sp>
        <p:nvSpPr>
          <p:cNvPr id="6" name="Rectangle 2"/>
          <p:cNvSpPr>
            <a:spLocks noGrp="1" noChangeArrowheads="1"/>
          </p:cNvSpPr>
          <p:nvPr/>
        </p:nvSpPr>
        <p:spPr bwMode="auto">
          <a:xfrm>
            <a:off x="1372135" y="2492896"/>
            <a:ext cx="6400800" cy="72008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Многоугольники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603" y="3645024"/>
            <a:ext cx="173355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310" y="3501008"/>
            <a:ext cx="173355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569" y="3645024"/>
            <a:ext cx="2264831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284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77536" y="1451120"/>
            <a:ext cx="1752600" cy="1066800"/>
          </a:xfrm>
          <a:prstGeom prst="rect">
            <a:avLst/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>
              <a:solidFill>
                <a:srgbClr val="CC0000"/>
              </a:solidFill>
            </a:endParaRPr>
          </a:p>
        </p:txBody>
      </p:sp>
      <p:sp>
        <p:nvSpPr>
          <p:cNvPr id="22533" name="AutoShape 5"/>
          <p:cNvSpPr>
            <a:spLocks noChangeArrowheads="1"/>
          </p:cNvSpPr>
          <p:nvPr/>
        </p:nvSpPr>
        <p:spPr bwMode="auto">
          <a:xfrm>
            <a:off x="426027" y="3027433"/>
            <a:ext cx="1371600" cy="10668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4" name="AutoShape 6"/>
          <p:cNvSpPr>
            <a:spLocks noChangeArrowheads="1"/>
          </p:cNvSpPr>
          <p:nvPr/>
        </p:nvSpPr>
        <p:spPr bwMode="auto">
          <a:xfrm>
            <a:off x="5715000" y="1270578"/>
            <a:ext cx="1676400" cy="1524000"/>
          </a:xfrm>
          <a:prstGeom prst="rtTriangle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6743700" y="4475018"/>
            <a:ext cx="1295400" cy="990600"/>
          </a:xfrm>
          <a:prstGeom prst="triangle">
            <a:avLst>
              <a:gd name="adj" fmla="val 84069"/>
            </a:avLst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7" name="AutoShape 9"/>
          <p:cNvSpPr>
            <a:spLocks noChangeArrowheads="1"/>
          </p:cNvSpPr>
          <p:nvPr/>
        </p:nvSpPr>
        <p:spPr bwMode="auto">
          <a:xfrm>
            <a:off x="1035627" y="4648200"/>
            <a:ext cx="1524000" cy="1371600"/>
          </a:xfrm>
          <a:prstGeom prst="parallelogram">
            <a:avLst>
              <a:gd name="adj" fmla="val 27778"/>
            </a:avLst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9" name="AutoShape 11"/>
          <p:cNvSpPr>
            <a:spLocks noChangeArrowheads="1"/>
          </p:cNvSpPr>
          <p:nvPr/>
        </p:nvSpPr>
        <p:spPr bwMode="auto">
          <a:xfrm flipV="1">
            <a:off x="5794664" y="3733800"/>
            <a:ext cx="1600200" cy="914400"/>
          </a:xfrm>
          <a:prstGeom prst="triangle">
            <a:avLst>
              <a:gd name="adj" fmla="val 53306"/>
            </a:avLst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2136676" y="3131127"/>
            <a:ext cx="1143000" cy="1066800"/>
          </a:xfrm>
          <a:prstGeom prst="rect">
            <a:avLst/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41" name="AutoShape 13"/>
          <p:cNvSpPr>
            <a:spLocks noChangeArrowheads="1"/>
          </p:cNvSpPr>
          <p:nvPr/>
        </p:nvSpPr>
        <p:spPr bwMode="auto">
          <a:xfrm>
            <a:off x="3771900" y="3810000"/>
            <a:ext cx="1600200" cy="1524000"/>
          </a:xfrm>
          <a:prstGeom prst="pentag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42" name="AutoShape 14"/>
          <p:cNvSpPr>
            <a:spLocks noChangeArrowheads="1"/>
          </p:cNvSpPr>
          <p:nvPr/>
        </p:nvSpPr>
        <p:spPr bwMode="auto">
          <a:xfrm rot="19877643" flipV="1">
            <a:off x="7289800" y="1529238"/>
            <a:ext cx="1346200" cy="858838"/>
          </a:xfrm>
          <a:prstGeom prst="rtTriangle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762000" y="0"/>
            <a:ext cx="7315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latin typeface="Franklin Gothic Medium" pitchFamily="34" charset="0"/>
              </a:rPr>
              <a:t>Многоугольники</a:t>
            </a:r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228600" y="838200"/>
            <a:ext cx="2819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Четырёхугольники</a:t>
            </a:r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5867400" y="838200"/>
            <a:ext cx="3048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Треугольники</a:t>
            </a:r>
          </a:p>
        </p:txBody>
      </p:sp>
      <p:sp>
        <p:nvSpPr>
          <p:cNvPr id="22547" name="AutoShape 19"/>
          <p:cNvSpPr>
            <a:spLocks noChangeArrowheads="1"/>
          </p:cNvSpPr>
          <p:nvPr/>
        </p:nvSpPr>
        <p:spPr bwMode="auto">
          <a:xfrm>
            <a:off x="3467100" y="1458119"/>
            <a:ext cx="1905000" cy="1752600"/>
          </a:xfrm>
          <a:prstGeom prst="hexagon">
            <a:avLst>
              <a:gd name="adj" fmla="val 27174"/>
              <a:gd name="vf" fmla="val 11547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34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4" grpId="0"/>
      <p:bldP spid="22545" grpId="0"/>
      <p:bldP spid="225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Работа по учебнику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с. 50-51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15616" y="2780928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Работа в печатной тетради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с. 20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1753"/>
            <a:ext cx="1404489" cy="1516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981" y="3983413"/>
            <a:ext cx="1503289" cy="1748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690" y="4128704"/>
            <a:ext cx="1964172" cy="1748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6386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1-207\Desktop\фоновые на оформление\0_d7f5_1f56ad1b_X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27"/>
          <a:stretch/>
        </p:blipFill>
        <p:spPr bwMode="auto">
          <a:xfrm>
            <a:off x="971599" y="753944"/>
            <a:ext cx="7160295" cy="526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123" y="690470"/>
            <a:ext cx="6965245" cy="120248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Спасибо за урок!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00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355979" y="6824"/>
            <a:ext cx="525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Comic Sans MS" pitchFamily="66" charset="0"/>
              </a:rPr>
              <a:t>Устный счёт</a:t>
            </a:r>
            <a:endParaRPr lang="ru-RU" sz="40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6" name="Picture 7" descr="H:\Documents and Settings\Aida\Рабочий стол\НОвая ГРАФИКА сборник\КАРТИНКИ СБОРНИК_ школьные\wlwwuw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984" y="626393"/>
            <a:ext cx="1593324" cy="183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86200" y="152400"/>
            <a:ext cx="4724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1. На блюдце у Андрюши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  Четыре жёлтых груши.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  Есть мальчик захотел,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Одну он грушу съел.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   Теперь считайте груши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   На блюдце у Андрюши.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9821" y="2472207"/>
            <a:ext cx="457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2. Как-то четверо ребят</a:t>
            </a:r>
          </a:p>
          <a:p>
            <a:r>
              <a:rPr lang="ru-RU" sz="2400" dirty="0" smtClean="0">
                <a:latin typeface="Comic Sans MS" pitchFamily="66" charset="0"/>
              </a:rPr>
              <a:t>    С горки покатились.</a:t>
            </a:r>
          </a:p>
          <a:p>
            <a:r>
              <a:rPr lang="ru-RU" sz="2400" dirty="0" smtClean="0">
                <a:latin typeface="Comic Sans MS" pitchFamily="66" charset="0"/>
              </a:rPr>
              <a:t>    Двое в саночках сидят.</a:t>
            </a:r>
          </a:p>
          <a:p>
            <a:r>
              <a:rPr lang="ru-RU" sz="2400" dirty="0" smtClean="0">
                <a:latin typeface="Comic Sans MS" pitchFamily="66" charset="0"/>
              </a:rPr>
              <a:t>Сколько в снег свалилось?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38400" y="4071437"/>
            <a:ext cx="6324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3. В огороде пугало рукавами машет.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      В огороде пугало разгоняет пташек.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Три спаслись на загородке,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В небеса взвилась одна,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А последняя не трусит – 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Очень храбрая она.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Сколько всего было пташек?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11" name="Picture 15" descr="Рисунок2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4198">
            <a:off x="329821" y="4305365"/>
            <a:ext cx="1181100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5" descr="Рисунок2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3758">
            <a:off x="804731" y="5349181"/>
            <a:ext cx="1181100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5" descr="Рисунок2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6572">
            <a:off x="6629400" y="2966537"/>
            <a:ext cx="1181100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5" descr="Рисунок2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47613">
            <a:off x="1847850" y="4724400"/>
            <a:ext cx="1181100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5" descr="Рисунок2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9101">
            <a:off x="5095828" y="2704587"/>
            <a:ext cx="1181100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60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49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54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64" tmFilter="0, 0; 0.125,0.2665; 0.25,0.4; 0.375,0.465; 0.5,0.5;  0.625,0.535; 0.75,0.6; 0.875,0.7335; 1,1">
                                          <p:stCondLst>
                                            <p:cond delay="5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82" tmFilter="0, 0; 0.125,0.2665; 0.25,0.4; 0.375,0.465; 0.5,0.5;  0.625,0.535; 0.75,0.6; 0.875,0.7335; 1,1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39" tmFilter="0, 0; 0.125,0.2665; 0.25,0.4; 0.375,0.465; 0.5,0.5;  0.625,0.535; 0.75,0.6; 0.875,0.7335; 1,1">
                                          <p:stCondLst>
                                            <p:cond delay="14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2">
                                          <p:stCondLst>
                                            <p:cond delay="55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41" decel="50000">
                                          <p:stCondLst>
                                            <p:cond delay="5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2">
                                          <p:stCondLst>
                                            <p:cond delay="111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41" decel="50000">
                                          <p:stCondLst>
                                            <p:cond delay="113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2">
                                          <p:stCondLst>
                                            <p:cond delay="139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41" decel="50000">
                                          <p:stCondLst>
                                            <p:cond delay="141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2">
                                          <p:stCondLst>
                                            <p:cond delay="153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41" decel="50000">
                                          <p:stCondLst>
                                            <p:cond delay="155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contrast="-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/>
        </p:spPr>
      </p:pic>
      <p:sp>
        <p:nvSpPr>
          <p:cNvPr id="6" name="TextBox 5"/>
          <p:cNvSpPr txBox="1"/>
          <p:nvPr/>
        </p:nvSpPr>
        <p:spPr>
          <a:xfrm>
            <a:off x="2627784" y="4437112"/>
            <a:ext cx="65162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</a:rPr>
              <a:t>На дереве три яблока,</a:t>
            </a:r>
          </a:p>
          <a:p>
            <a:pPr algn="ctr"/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</a:rPr>
              <a:t>Одно сорвать ручонка так и тянется.</a:t>
            </a:r>
          </a:p>
          <a:p>
            <a:pPr algn="ctr"/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</a:rPr>
              <a:t>Но прежде надо сосчитать,</a:t>
            </a:r>
          </a:p>
          <a:p>
            <a:pPr algn="ctr"/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</a:rPr>
              <a:t>Сколько же останется.</a:t>
            </a:r>
            <a:endParaRPr lang="ru-RU" sz="28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7" name="Picture 11" descr="Рисунок1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72" y="4653137"/>
            <a:ext cx="2250946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421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img0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3"/>
            <a:ext cx="8519864" cy="4047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33400" y="457200"/>
            <a:ext cx="83820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Нужно пойте по дорожке-  ломаной состоящей из трёх звеньев, выбери:</a:t>
            </a:r>
          </a:p>
        </p:txBody>
      </p:sp>
    </p:spTree>
    <p:extLst>
      <p:ext uri="{BB962C8B-B14F-4D97-AF65-F5344CB8AC3E}">
        <p14:creationId xmlns:p14="http://schemas.microsoft.com/office/powerpoint/2010/main" val="270657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6587"/>
          </a:xfrm>
        </p:spPr>
        <p:txBody>
          <a:bodyPr>
            <a:normAutofit fontScale="90000"/>
          </a:bodyPr>
          <a:lstStyle/>
          <a:p>
            <a:r>
              <a:rPr lang="ru-RU" sz="4000"/>
              <a:t>Тема урока: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505200"/>
            <a:ext cx="8229600" cy="3048000"/>
          </a:xfrm>
        </p:spPr>
        <p:txBody>
          <a:bodyPr/>
          <a:lstStyle/>
          <a:p>
            <a:r>
              <a:rPr lang="ru-RU">
                <a:solidFill>
                  <a:srgbClr val="003399"/>
                </a:solidFill>
              </a:rPr>
              <a:t>Научимся различать многоугольники</a:t>
            </a:r>
          </a:p>
          <a:p>
            <a:r>
              <a:rPr lang="ru-RU">
                <a:solidFill>
                  <a:srgbClr val="003399"/>
                </a:solidFill>
              </a:rPr>
              <a:t>Будем аккуратно писать</a:t>
            </a:r>
          </a:p>
          <a:p>
            <a:r>
              <a:rPr lang="ru-RU">
                <a:solidFill>
                  <a:srgbClr val="003399"/>
                </a:solidFill>
              </a:rPr>
              <a:t>Внимательно слушать и отвечать на вопросы</a:t>
            </a:r>
          </a:p>
        </p:txBody>
      </p:sp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685800" y="1371600"/>
            <a:ext cx="7467600" cy="9906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333333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МНОГОУГОЛЬНИКИ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143000" y="2895600"/>
            <a:ext cx="6324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Цели: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68" y="5013176"/>
            <a:ext cx="1404489" cy="1516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932526"/>
            <a:ext cx="1373510" cy="1597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988252"/>
            <a:ext cx="1536850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976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  <p:bldP spid="2560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57571"/>
              </p:ext>
            </p:extLst>
          </p:nvPr>
        </p:nvGraphicFramePr>
        <p:xfrm>
          <a:off x="683568" y="476672"/>
          <a:ext cx="7776864" cy="5832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2592288"/>
                <a:gridCol w="2592288"/>
              </a:tblGrid>
              <a:tr h="2916324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</a:tr>
              <a:tr h="2916324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Равнобедренный треугольник 5"/>
          <p:cNvSpPr/>
          <p:nvPr/>
        </p:nvSpPr>
        <p:spPr>
          <a:xfrm>
            <a:off x="3491880" y="908720"/>
            <a:ext cx="2160240" cy="216024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араллелограмм 6"/>
          <p:cNvSpPr/>
          <p:nvPr/>
        </p:nvSpPr>
        <p:spPr>
          <a:xfrm rot="2528143">
            <a:off x="1087774" y="4097395"/>
            <a:ext cx="1934441" cy="1520851"/>
          </a:xfrm>
          <a:prstGeom prst="parallelogram">
            <a:avLst/>
          </a:prstGeom>
          <a:noFill/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Шестиугольник 7"/>
          <p:cNvSpPr/>
          <p:nvPr/>
        </p:nvSpPr>
        <p:spPr>
          <a:xfrm>
            <a:off x="6103556" y="3812490"/>
            <a:ext cx="2160240" cy="2090659"/>
          </a:xfrm>
          <a:prstGeom prst="hexagon">
            <a:avLst/>
          </a:prstGeom>
          <a:noFill/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827583" y="908720"/>
            <a:ext cx="720081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851602" y="908720"/>
            <a:ext cx="0" cy="16561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547664" y="1628800"/>
            <a:ext cx="0" cy="9361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547664" y="2564904"/>
            <a:ext cx="9361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2483768" y="1412776"/>
            <a:ext cx="0" cy="1152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103556" y="764704"/>
            <a:ext cx="916716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6103556" y="1268760"/>
            <a:ext cx="916716" cy="4680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103556" y="1736812"/>
            <a:ext cx="1204748" cy="2520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6444208" y="1988840"/>
            <a:ext cx="864096" cy="576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444208" y="2564904"/>
            <a:ext cx="1584176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3419872" y="3812490"/>
            <a:ext cx="720080" cy="8406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4139952" y="3812490"/>
            <a:ext cx="0" cy="14167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4139952" y="4232813"/>
            <a:ext cx="1080120" cy="9963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5220072" y="4232813"/>
            <a:ext cx="0" cy="15004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H="1">
            <a:off x="3491880" y="5733256"/>
            <a:ext cx="17281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949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333947"/>
            <a:ext cx="74888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002060"/>
                </a:solidFill>
                <a:latin typeface="Comic Sans MS" pitchFamily="66" charset="0"/>
              </a:rPr>
              <a:t>Сказка </a:t>
            </a:r>
            <a:r>
              <a:rPr lang="ru-RU" sz="6600" dirty="0" smtClean="0">
                <a:solidFill>
                  <a:srgbClr val="002060"/>
                </a:solidFill>
                <a:latin typeface="Comic Sans MS" pitchFamily="66" charset="0"/>
              </a:rPr>
              <a:t>«Треугольник </a:t>
            </a:r>
            <a:r>
              <a:rPr lang="ru-RU" sz="6600" dirty="0" smtClean="0">
                <a:solidFill>
                  <a:srgbClr val="002060"/>
                </a:solidFill>
                <a:latin typeface="Comic Sans MS" pitchFamily="66" charset="0"/>
              </a:rPr>
              <a:t>и Квадрат»</a:t>
            </a:r>
            <a:endParaRPr lang="ru-RU" sz="6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2333625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243" y="3773194"/>
            <a:ext cx="2376264" cy="2763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2822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16726"/>
            <a:ext cx="3867150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67021"/>
            <a:ext cx="3477065" cy="404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010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19"/>
          <p:cNvSpPr>
            <a:spLocks noChangeArrowheads="1"/>
          </p:cNvSpPr>
          <p:nvPr/>
        </p:nvSpPr>
        <p:spPr bwMode="auto">
          <a:xfrm>
            <a:off x="1043608" y="1916832"/>
            <a:ext cx="2862808" cy="3312368"/>
          </a:xfrm>
          <a:prstGeom prst="hexagon">
            <a:avLst>
              <a:gd name="adj" fmla="val 27174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67021"/>
            <a:ext cx="3477065" cy="404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273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64</TotalTime>
  <Words>179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урока: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по учебнику с. 50-51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K1-207</dc:creator>
  <cp:lastModifiedBy>K1-207</cp:lastModifiedBy>
  <cp:revision>8</cp:revision>
  <dcterms:created xsi:type="dcterms:W3CDTF">2014-10-13T16:03:06Z</dcterms:created>
  <dcterms:modified xsi:type="dcterms:W3CDTF">2014-10-14T05:24:03Z</dcterms:modified>
</cp:coreProperties>
</file>