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id" ContentType="audi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07" d="100"/>
          <a:sy n="107" d="100"/>
        </p:scale>
        <p:origin x="-42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13.10.2014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13.10.2014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13.10.2014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13.10.2014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13.10.2014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13.10.2014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B4C71EC6-210F-42DE-9C53-41977AD35B3D}" type="datetimeFigureOut">
              <a:rPr lang="ru-RU" smtClean="0"/>
              <a:t>13.10.2014</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B19B0651-EE4F-4900-A07F-96A6BFA9D0F0}" type="slidenum">
              <a:rPr lang="ru-RU" smtClean="0"/>
              <a:t>‹#›</a:t>
            </a:fld>
            <a:endParaRPr lang="ru-R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id"/><Relationship Id="rId1" Type="http://schemas.microsoft.com/office/2007/relationships/media" Target="../media/media1.mid"/><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0"/>
            <a:ext cx="7632848" cy="1152128"/>
          </a:xfrm>
        </p:spPr>
        <p:txBody>
          <a:bodyPr/>
          <a:lstStyle/>
          <a:p>
            <a:r>
              <a:rPr lang="en-US" smtClean="0"/>
              <a:t>              Autumn </a:t>
            </a:r>
            <a:endParaRPr lang="ru-RU" dirty="0"/>
          </a:p>
        </p:txBody>
      </p:sp>
      <p:sp>
        <p:nvSpPr>
          <p:cNvPr id="3" name="Подзаголовок 2"/>
          <p:cNvSpPr>
            <a:spLocks noGrp="1"/>
          </p:cNvSpPr>
          <p:nvPr>
            <p:ph type="subTitle" idx="1"/>
          </p:nvPr>
        </p:nvSpPr>
        <p:spPr>
          <a:xfrm>
            <a:off x="3347864" y="5517232"/>
            <a:ext cx="6400800" cy="1104528"/>
          </a:xfrm>
        </p:spPr>
        <p:txBody>
          <a:bodyPr/>
          <a:lstStyle/>
          <a:p>
            <a:r>
              <a:rPr lang="en-US" smtClean="0">
                <a:solidFill>
                  <a:schemeClr val="tx1">
                    <a:lumMod val="95000"/>
                    <a:lumOff val="5000"/>
                  </a:schemeClr>
                </a:solidFill>
              </a:rPr>
              <a:t>Smirnova Anna 6</a:t>
            </a:r>
            <a:r>
              <a:rPr lang="ru-RU" smtClean="0">
                <a:solidFill>
                  <a:schemeClr val="tx1">
                    <a:lumMod val="95000"/>
                    <a:lumOff val="5000"/>
                  </a:schemeClr>
                </a:solidFill>
              </a:rPr>
              <a:t> «Г»</a:t>
            </a:r>
            <a:r>
              <a:rPr lang="en-US" smtClean="0">
                <a:solidFill>
                  <a:schemeClr val="tx1">
                    <a:lumMod val="95000"/>
                    <a:lumOff val="5000"/>
                  </a:schemeClr>
                </a:solidFill>
              </a:rPr>
              <a:t> class </a:t>
            </a:r>
            <a:endParaRPr lang="ru-RU" smtClean="0">
              <a:solidFill>
                <a:schemeClr val="tx1">
                  <a:lumMod val="95000"/>
                  <a:lumOff val="5000"/>
                </a:schemeClr>
              </a:solidFill>
            </a:endParaRPr>
          </a:p>
          <a:p>
            <a:endParaRPr lang="ru-RU" dirty="0">
              <a:solidFill>
                <a:schemeClr val="tx1">
                  <a:lumMod val="95000"/>
                  <a:lumOff val="5000"/>
                </a:schemeClr>
              </a:solidFill>
            </a:endParaRPr>
          </a:p>
        </p:txBody>
      </p:sp>
      <p:pic>
        <p:nvPicPr>
          <p:cNvPr id="1026" name="Picture 2" descr="M:\Users\kostya\Desktop\484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1177001"/>
            <a:ext cx="6192688" cy="4279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MS900074325[1].mi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244408" y="188640"/>
            <a:ext cx="609600" cy="609600"/>
          </a:xfrm>
          <a:prstGeom prst="rect">
            <a:avLst/>
          </a:prstGeom>
        </p:spPr>
      </p:pic>
    </p:spTree>
    <p:extLst>
      <p:ext uri="{BB962C8B-B14F-4D97-AF65-F5344CB8AC3E}">
        <p14:creationId xmlns:p14="http://schemas.microsoft.com/office/powerpoint/2010/main" val="364278488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numSld="999" showWhenStopped="0">
                <p:cTn id="7" repeatCount="indefinite"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60648"/>
            <a:ext cx="4968552" cy="3744416"/>
          </a:xfrm>
        </p:spPr>
        <p:txBody>
          <a:bodyPr/>
          <a:lstStyle/>
          <a:p>
            <a:r>
              <a:rPr lang="en-US" sz="2400" dirty="0"/>
              <a:t>This view is presented in English poet John Keats' poem To Autumn, where he describes the season as a time of bounteous fecundity, a time of 'mellow fruitfulness'.</a:t>
            </a:r>
            <a:endParaRPr lang="ru-RU" sz="2400" dirty="0"/>
          </a:p>
        </p:txBody>
      </p:sp>
      <p:sp>
        <p:nvSpPr>
          <p:cNvPr id="3" name="Объект 2"/>
          <p:cNvSpPr>
            <a:spLocks noGrp="1"/>
          </p:cNvSpPr>
          <p:nvPr>
            <p:ph idx="1"/>
          </p:nvPr>
        </p:nvSpPr>
        <p:spPr>
          <a:xfrm>
            <a:off x="3491880" y="3284984"/>
            <a:ext cx="5652120" cy="3456384"/>
          </a:xfrm>
        </p:spPr>
        <p:txBody>
          <a:bodyPr>
            <a:noAutofit/>
          </a:bodyPr>
          <a:lstStyle/>
          <a:p>
            <a:pPr marL="0" indent="0">
              <a:buNone/>
            </a:pPr>
            <a:r>
              <a:rPr lang="en-US" sz="2400" dirty="0"/>
              <a:t>While most foods are harvested during the autumn, foods particularly associated with the season include pumpkins (which are integral parts of both Thanksgiving and Halloween) and apples, which are used to make the seasonal beverage apple cider.</a:t>
            </a:r>
            <a:endParaRPr lang="ru-RU" sz="2400" dirty="0"/>
          </a:p>
        </p:txBody>
      </p:sp>
      <p:pic>
        <p:nvPicPr>
          <p:cNvPr id="9219" name="Picture 3" descr="M:\Users\kostya\Desktop\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77072"/>
            <a:ext cx="2880320" cy="21602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0" name="Picture 4" descr="M:\Users\kostya\Desktop\1255548429_kruzhila_osenx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476672"/>
            <a:ext cx="3648405" cy="27363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76091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7993"/>
            <a:ext cx="7125113" cy="924475"/>
          </a:xfrm>
        </p:spPr>
        <p:txBody>
          <a:bodyPr/>
          <a:lstStyle/>
          <a:p>
            <a:r>
              <a:rPr lang="en-US" dirty="0" smtClean="0"/>
              <a:t>                 Melancholy</a:t>
            </a:r>
            <a:endParaRPr lang="ru-RU" dirty="0"/>
          </a:p>
        </p:txBody>
      </p:sp>
      <p:sp>
        <p:nvSpPr>
          <p:cNvPr id="3" name="Объект 2"/>
          <p:cNvSpPr>
            <a:spLocks noGrp="1"/>
          </p:cNvSpPr>
          <p:nvPr>
            <p:ph sz="half" idx="2"/>
          </p:nvPr>
        </p:nvSpPr>
        <p:spPr>
          <a:xfrm>
            <a:off x="251520" y="404665"/>
            <a:ext cx="3600399" cy="2664296"/>
          </a:xfrm>
        </p:spPr>
        <p:txBody>
          <a:bodyPr>
            <a:normAutofit/>
          </a:bodyPr>
          <a:lstStyle/>
          <a:p>
            <a:pPr marL="0" indent="0">
              <a:buNone/>
            </a:pPr>
            <a:r>
              <a:rPr lang="en-US" dirty="0" smtClean="0">
                <a:effectLst>
                  <a:outerShdw blurRad="38100" dist="38100" dir="2700000" algn="tl">
                    <a:srgbClr val="000000">
                      <a:alpha val="43137"/>
                    </a:srgbClr>
                  </a:outerShdw>
                </a:effectLst>
              </a:rPr>
              <a:t>Autumn in poetry has often been associated with melancholy. The possibilities of summer are gone, and the chill of winter is on the horizon. Skies turn grey, and many people turn inward, both physically and mentally.</a:t>
            </a:r>
          </a:p>
        </p:txBody>
      </p:sp>
      <p:sp>
        <p:nvSpPr>
          <p:cNvPr id="7" name="Текст 6"/>
          <p:cNvSpPr>
            <a:spLocks noGrp="1"/>
          </p:cNvSpPr>
          <p:nvPr>
            <p:ph type="body" sz="quarter" idx="3"/>
          </p:nvPr>
        </p:nvSpPr>
        <p:spPr>
          <a:xfrm>
            <a:off x="4236138" y="970731"/>
            <a:ext cx="4896544" cy="5832648"/>
          </a:xfrm>
        </p:spPr>
        <p:txBody>
          <a:bodyPr/>
          <a:lstStyle/>
          <a:p>
            <a:r>
              <a:rPr lang="en-US" dirty="0"/>
              <a:t>Like the natural world that he observes he too has reached his prime and now must look forward to the inevitability of old age and death. French poet Paul Verlaine's "Chanson </a:t>
            </a:r>
            <a:r>
              <a:rPr lang="en-US" dirty="0" err="1"/>
              <a:t>d'automne</a:t>
            </a:r>
            <a:r>
              <a:rPr lang="en-US" dirty="0"/>
              <a:t>" ("Autumn Song") is likewise </a:t>
            </a:r>
            <a:r>
              <a:rPr lang="en-US" dirty="0" err="1"/>
              <a:t>characterised</a:t>
            </a:r>
            <a:r>
              <a:rPr lang="en-US" dirty="0"/>
              <a:t> by strong, painful feelings of sorrow. Keats' To Autumn, written in September 1819, echoes this sense of melancholic reflection, but also </a:t>
            </a:r>
            <a:r>
              <a:rPr lang="en-US" dirty="0" err="1"/>
              <a:t>emphasises</a:t>
            </a:r>
            <a:r>
              <a:rPr lang="en-US" dirty="0"/>
              <a:t> the lush abundance of the season</a:t>
            </a:r>
            <a:r>
              <a:rPr lang="en-US" sz="1050" dirty="0"/>
              <a:t>.</a:t>
            </a:r>
          </a:p>
          <a:p>
            <a:endParaRPr lang="ru-RU" dirty="0"/>
          </a:p>
        </p:txBody>
      </p:sp>
      <p:sp>
        <p:nvSpPr>
          <p:cNvPr id="8" name="Объект 7"/>
          <p:cNvSpPr>
            <a:spLocks noGrp="1"/>
          </p:cNvSpPr>
          <p:nvPr>
            <p:ph sz="quarter" idx="4"/>
          </p:nvPr>
        </p:nvSpPr>
        <p:spPr>
          <a:xfrm>
            <a:off x="251520" y="4621437"/>
            <a:ext cx="4006776" cy="2236563"/>
          </a:xfrm>
        </p:spPr>
        <p:txBody>
          <a:bodyPr>
            <a:normAutofit fontScale="85000" lnSpcReduction="20000"/>
          </a:bodyPr>
          <a:lstStyle/>
          <a:p>
            <a:pPr marL="0" lvl="0" indent="0">
              <a:buClr>
                <a:srgbClr val="D4D4D6"/>
              </a:buClr>
              <a:buNone/>
            </a:pPr>
            <a:r>
              <a:rPr lang="en-US" sz="2400" dirty="0" smtClean="0">
                <a:solidFill>
                  <a:prstClr val="white"/>
                </a:solidFill>
                <a:effectLst>
                  <a:outerShdw blurRad="38100" dist="38100" dir="2700000" algn="tl">
                    <a:srgbClr val="000000">
                      <a:alpha val="43137"/>
                    </a:srgbClr>
                  </a:outerShdw>
                </a:effectLst>
              </a:rPr>
              <a:t>Similar examples may be found in Irish poet William </a:t>
            </a:r>
            <a:r>
              <a:rPr lang="en-US" sz="2400" dirty="0">
                <a:solidFill>
                  <a:prstClr val="white"/>
                </a:solidFill>
                <a:effectLst>
                  <a:outerShdw blurRad="38100" dist="38100" dir="2700000" algn="tl">
                    <a:srgbClr val="000000">
                      <a:alpha val="43137"/>
                    </a:srgbClr>
                  </a:outerShdw>
                </a:effectLst>
              </a:rPr>
              <a:t>Butler Yeats' poem The Wild Swans at </a:t>
            </a:r>
            <a:r>
              <a:rPr lang="en-US" sz="2400" dirty="0" err="1">
                <a:solidFill>
                  <a:prstClr val="white"/>
                </a:solidFill>
                <a:effectLst>
                  <a:outerShdw blurRad="38100" dist="38100" dir="2700000" algn="tl">
                    <a:srgbClr val="000000">
                      <a:alpha val="43137"/>
                    </a:srgbClr>
                  </a:outerShdw>
                </a:effectLst>
              </a:rPr>
              <a:t>Coole</a:t>
            </a:r>
            <a:r>
              <a:rPr lang="en-US" sz="2400" dirty="0">
                <a:solidFill>
                  <a:prstClr val="white"/>
                </a:solidFill>
                <a:effectLst>
                  <a:outerShdw blurRad="38100" dist="38100" dir="2700000" algn="tl">
                    <a:srgbClr val="000000">
                      <a:alpha val="43137"/>
                    </a:srgbClr>
                  </a:outerShdw>
                </a:effectLst>
              </a:rPr>
              <a:t> where the maturing season that the poet observes symbolically represents his own ageing self. </a:t>
            </a:r>
            <a:endParaRPr lang="ru-RU" dirty="0"/>
          </a:p>
        </p:txBody>
      </p:sp>
      <p:pic>
        <p:nvPicPr>
          <p:cNvPr id="10242" name="Picture 2" descr="M:\Users\kostya\Desktop\nastol.com.ua-552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950242"/>
            <a:ext cx="2880320" cy="1754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5074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47664" y="2276872"/>
            <a:ext cx="5616624" cy="1584176"/>
          </a:xfrm>
        </p:spPr>
        <p:txBody>
          <a:bodyPr/>
          <a:lstStyle/>
          <a:p>
            <a:r>
              <a:rPr lang="en-US" dirty="0" smtClean="0">
                <a:latin typeface="Blackadder ITC" panose="04020505051007020D02" pitchFamily="82" charset="0"/>
              </a:rPr>
              <a:t>            </a:t>
            </a:r>
            <a:r>
              <a:rPr lang="en-US" sz="9600" dirty="0" smtClean="0">
                <a:latin typeface="Blackadder ITC" panose="04020505051007020D02" pitchFamily="82" charset="0"/>
                <a:cs typeface="Aharoni" panose="02010803020104030203" pitchFamily="2" charset="-79"/>
              </a:rPr>
              <a:t>The end </a:t>
            </a:r>
            <a:endParaRPr lang="ru-RU" sz="9600" dirty="0">
              <a:cs typeface="Aharoni" panose="02010803020104030203" pitchFamily="2" charset="-79"/>
            </a:endParaRPr>
          </a:p>
        </p:txBody>
      </p:sp>
    </p:spTree>
    <p:extLst>
      <p:ext uri="{BB962C8B-B14F-4D97-AF65-F5344CB8AC3E}">
        <p14:creationId xmlns:p14="http://schemas.microsoft.com/office/powerpoint/2010/main" val="407456641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260649"/>
            <a:ext cx="8085584" cy="3024335"/>
          </a:xfrm>
        </p:spPr>
        <p:txBody>
          <a:bodyPr>
            <a:noAutofit/>
          </a:bodyPr>
          <a:lstStyle/>
          <a:p>
            <a:pPr marL="0" indent="0">
              <a:buNone/>
            </a:pPr>
            <a:r>
              <a:rPr lang="en-US" sz="2400" dirty="0"/>
              <a:t>Autumn, interchangeably known as fall in North </a:t>
            </a:r>
            <a:r>
              <a:rPr lang="en-US" sz="2400" dirty="0" smtClean="0"/>
              <a:t>America</a:t>
            </a:r>
            <a:r>
              <a:rPr lang="ru-RU" sz="2400" dirty="0" smtClean="0"/>
              <a:t>, </a:t>
            </a:r>
            <a:r>
              <a:rPr lang="en-US" sz="2400" dirty="0" smtClean="0"/>
              <a:t>is </a:t>
            </a:r>
            <a:r>
              <a:rPr lang="en-US" sz="2400" dirty="0"/>
              <a:t>one of the four temperate seasons. Autumn marks the transition from summer into winter, in September (Northern Hemisphere) or March (Southern Hemisphere), when the arrival of night becomes noticeably earlier and the temperature cools considerably. One of its main features is the shedding of leaves from deciduous trees.</a:t>
            </a:r>
            <a:endParaRPr lang="ru-RU" sz="2400" dirty="0"/>
          </a:p>
        </p:txBody>
      </p:sp>
      <p:pic>
        <p:nvPicPr>
          <p:cNvPr id="2050" name="Picture 2" descr="M:\Users\kostya\Desktop\dYSJp0GbjF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3708" y="3658420"/>
            <a:ext cx="4742300" cy="29639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2051" name="Picture 3" descr="M:\Users\kostya\Desktop\17214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0" y="3645022"/>
            <a:ext cx="3936437" cy="29773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647804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332656"/>
            <a:ext cx="4608512" cy="6048672"/>
          </a:xfrm>
        </p:spPr>
        <p:txBody>
          <a:bodyPr>
            <a:noAutofit/>
          </a:bodyPr>
          <a:lstStyle/>
          <a:p>
            <a:pPr marL="0" indent="0">
              <a:buNone/>
            </a:pPr>
            <a:r>
              <a:rPr lang="en-US" sz="2400" dirty="0" smtClean="0"/>
              <a:t> Some </a:t>
            </a:r>
            <a:r>
              <a:rPr lang="en-US" sz="2400" dirty="0"/>
              <a:t>cultures regard the autumnal equinox as "mid-autumn", while others with a longer temperature lag treat it as the start of autumn</a:t>
            </a:r>
            <a:r>
              <a:rPr lang="en-US" sz="2400" dirty="0" smtClean="0"/>
              <a:t>. </a:t>
            </a:r>
            <a:r>
              <a:rPr lang="en-US" sz="2400" dirty="0"/>
              <a:t>Meteorologists (and most of the temperate countries in the southern hemisphere</a:t>
            </a:r>
            <a:r>
              <a:rPr lang="en-US" sz="2400" dirty="0" smtClean="0"/>
              <a:t>)  use </a:t>
            </a:r>
            <a:r>
              <a:rPr lang="en-US" sz="2400" dirty="0"/>
              <a:t>a definition based on months, with autumn being September, October and November in the northern hemisphere</a:t>
            </a:r>
            <a:r>
              <a:rPr lang="en-US" sz="2400" dirty="0" smtClean="0"/>
              <a:t>, and </a:t>
            </a:r>
            <a:r>
              <a:rPr lang="en-US" sz="2400" dirty="0"/>
              <a:t>March, April and May in the southern hemisphere.</a:t>
            </a:r>
            <a:endParaRPr lang="ru-RU" sz="2400" dirty="0"/>
          </a:p>
        </p:txBody>
      </p:sp>
      <p:pic>
        <p:nvPicPr>
          <p:cNvPr id="3074" name="Picture 2" descr="M:\Users\kostya\Desktop\1280px-Akiyamago_2005_0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260648"/>
            <a:ext cx="4355976" cy="25961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3075" name="Picture 3" descr="M:\Users\kostya\Desktop\1293062862_img-0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814293"/>
            <a:ext cx="4062182" cy="27592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9456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6444208" cy="6624736"/>
          </a:xfrm>
        </p:spPr>
        <p:txBody>
          <a:bodyPr/>
          <a:lstStyle/>
          <a:p>
            <a:r>
              <a:rPr lang="en-US" sz="2400" dirty="0"/>
              <a:t>In North America, autumn is usually considered to start with the September </a:t>
            </a:r>
            <a:r>
              <a:rPr lang="en-US" sz="2400" dirty="0" err="1" smtClean="0"/>
              <a:t>equinoxand</a:t>
            </a:r>
            <a:r>
              <a:rPr lang="en-US" sz="2400" dirty="0" smtClean="0"/>
              <a:t> </a:t>
            </a:r>
            <a:r>
              <a:rPr lang="en-US" sz="2400" dirty="0"/>
              <a:t>end with the winter solstice (21 or 22 December</a:t>
            </a:r>
            <a:r>
              <a:rPr lang="en-US" sz="2400" dirty="0" smtClean="0"/>
              <a:t>). </a:t>
            </a:r>
            <a:r>
              <a:rPr lang="en-US" sz="2400" dirty="0"/>
              <a:t>In traditional East Asian solar term, autumn starts on or around 8 August and ends on or about 7 November. In Ireland, the autumn months according to the national meteorological service, Met </a:t>
            </a:r>
            <a:r>
              <a:rPr lang="en-US" sz="2400" dirty="0" err="1"/>
              <a:t>Éireann</a:t>
            </a:r>
            <a:r>
              <a:rPr lang="en-US" sz="2400" dirty="0"/>
              <a:t>, are September, October and </a:t>
            </a:r>
            <a:r>
              <a:rPr lang="en-US" sz="2400" dirty="0" smtClean="0"/>
              <a:t>November. However</a:t>
            </a:r>
            <a:r>
              <a:rPr lang="en-US" sz="2400" dirty="0"/>
              <a:t>, according to the Irish Calendar, which is based on ancient Gaelic traditions, autumn lasts throughout the months of August, September and October, or possibly a few days later, depending on tradition. In Australia and New Zealand, autumn officially begins on 1 March and </a:t>
            </a:r>
            <a:r>
              <a:rPr lang="en-US" sz="2400" dirty="0" smtClean="0"/>
              <a:t>ends on </a:t>
            </a:r>
            <a:r>
              <a:rPr lang="en-US" sz="2400" dirty="0"/>
              <a:t>31 May</a:t>
            </a:r>
            <a:r>
              <a:rPr lang="en-US" sz="2400" dirty="0" smtClean="0"/>
              <a:t>.</a:t>
            </a:r>
            <a:endParaRPr lang="ru-RU" sz="2400" dirty="0"/>
          </a:p>
        </p:txBody>
      </p:sp>
      <p:pic>
        <p:nvPicPr>
          <p:cNvPr id="4098" name="Picture 2" descr="M:\Users\kostya\Desktop\6a0a2f7c51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158075"/>
            <a:ext cx="2419469"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4099" name="Picture 3" descr="M:\Users\kostya\Desktop\224152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1706" y="1854843"/>
            <a:ext cx="2476775" cy="187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4100" name="Picture 4" descr="M:\Users\kostya\Desktop\2209799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02684" y="3828565"/>
            <a:ext cx="2875797" cy="23312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8527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16632"/>
            <a:ext cx="7125113" cy="924475"/>
          </a:xfrm>
        </p:spPr>
        <p:txBody>
          <a:bodyPr/>
          <a:lstStyle/>
          <a:p>
            <a:r>
              <a:rPr lang="en-US" dirty="0" smtClean="0"/>
              <a:t>                 Etymology</a:t>
            </a:r>
            <a:endParaRPr lang="ru-RU" dirty="0"/>
          </a:p>
        </p:txBody>
      </p:sp>
      <p:sp>
        <p:nvSpPr>
          <p:cNvPr id="5" name="Объект 4"/>
          <p:cNvSpPr>
            <a:spLocks noGrp="1"/>
          </p:cNvSpPr>
          <p:nvPr>
            <p:ph idx="1"/>
          </p:nvPr>
        </p:nvSpPr>
        <p:spPr>
          <a:xfrm>
            <a:off x="251520" y="908720"/>
            <a:ext cx="8892480" cy="3672408"/>
          </a:xfrm>
        </p:spPr>
        <p:txBody>
          <a:bodyPr>
            <a:normAutofit lnSpcReduction="10000"/>
          </a:bodyPr>
          <a:lstStyle/>
          <a:p>
            <a:pPr marL="0" indent="0">
              <a:buNone/>
            </a:pPr>
            <a:r>
              <a:rPr lang="en-US" sz="2400" dirty="0"/>
              <a:t>The word autumn comes from the ancient Etruscan root </a:t>
            </a:r>
            <a:r>
              <a:rPr lang="en-US" sz="2400" dirty="0" err="1"/>
              <a:t>autu</a:t>
            </a:r>
            <a:r>
              <a:rPr lang="en-US" sz="2400" dirty="0"/>
              <a:t>- and has within it connotations of the passing of the </a:t>
            </a:r>
            <a:r>
              <a:rPr lang="en-US" sz="2400" dirty="0" err="1" smtClean="0"/>
              <a:t>year.It</a:t>
            </a:r>
            <a:r>
              <a:rPr lang="en-US" sz="2400" dirty="0" smtClean="0"/>
              <a:t> </a:t>
            </a:r>
            <a:r>
              <a:rPr lang="en-US" sz="2400" dirty="0"/>
              <a:t>was borrowed by the </a:t>
            </a:r>
            <a:r>
              <a:rPr lang="en-US" sz="2400" dirty="0" err="1"/>
              <a:t>neighbouring</a:t>
            </a:r>
            <a:r>
              <a:rPr lang="en-US" sz="2400" dirty="0"/>
              <a:t> Romans, and became the Latin word </a:t>
            </a:r>
            <a:r>
              <a:rPr lang="en-US" sz="2400" dirty="0" err="1" smtClean="0"/>
              <a:t>autumnu.After</a:t>
            </a:r>
            <a:r>
              <a:rPr lang="en-US" sz="2400" dirty="0" smtClean="0"/>
              <a:t> </a:t>
            </a:r>
            <a:r>
              <a:rPr lang="en-US" sz="2400" dirty="0"/>
              <a:t>the Roman era the word continued to be used as the Old French word </a:t>
            </a:r>
            <a:r>
              <a:rPr lang="en-US" sz="2400" dirty="0" err="1"/>
              <a:t>autompne</a:t>
            </a:r>
            <a:r>
              <a:rPr lang="en-US" sz="2400" dirty="0"/>
              <a:t> (</a:t>
            </a:r>
            <a:r>
              <a:rPr lang="en-US" sz="2400" dirty="0" err="1"/>
              <a:t>automne</a:t>
            </a:r>
            <a:r>
              <a:rPr lang="en-US" sz="2400" dirty="0"/>
              <a:t> in modern French), and was later </a:t>
            </a:r>
            <a:r>
              <a:rPr lang="en-US" sz="2400" dirty="0" err="1"/>
              <a:t>normalised</a:t>
            </a:r>
            <a:r>
              <a:rPr lang="en-US" sz="2400" dirty="0"/>
              <a:t> to the original Latin. In the Medieval period there are rare examples of its use as early as the 12th century, but by the 16th century it was in common use</a:t>
            </a:r>
            <a:endParaRPr lang="ru-RU" sz="2400" dirty="0"/>
          </a:p>
        </p:txBody>
      </p:sp>
      <p:pic>
        <p:nvPicPr>
          <p:cNvPr id="5124" name="Picture 4" descr="M:\Users\kostya\Desktop\wxp__20_.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4479573"/>
            <a:ext cx="3672408" cy="22952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5125" name="Picture 5" descr="M:\Users\kostya\Desktop\373005117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4479573"/>
            <a:ext cx="2907715" cy="21807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65305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496" y="260648"/>
            <a:ext cx="5786070" cy="2736304"/>
          </a:xfrm>
        </p:spPr>
        <p:txBody>
          <a:bodyPr/>
          <a:lstStyle/>
          <a:p>
            <a:r>
              <a:rPr lang="en-US" sz="2400" dirty="0" smtClean="0"/>
              <a:t>before the 16th century, harvest was the term usually used to refer to the season, as it is common in other West Germanic languages to this day (cf. Dutch </a:t>
            </a:r>
            <a:r>
              <a:rPr lang="en-US" sz="2400" dirty="0" err="1" smtClean="0"/>
              <a:t>herfst</a:t>
            </a:r>
            <a:r>
              <a:rPr lang="en-US" sz="2400" dirty="0" smtClean="0"/>
              <a:t>, German </a:t>
            </a:r>
            <a:r>
              <a:rPr lang="en-US" sz="2400" dirty="0" err="1" smtClean="0"/>
              <a:t>Herbst</a:t>
            </a:r>
            <a:r>
              <a:rPr lang="en-US" sz="2400" dirty="0" smtClean="0"/>
              <a:t> and Scots </a:t>
            </a:r>
            <a:r>
              <a:rPr lang="en-US" sz="2400" dirty="0" err="1" smtClean="0"/>
              <a:t>hairst</a:t>
            </a:r>
            <a:r>
              <a:rPr lang="en-US" sz="2400" dirty="0" smtClean="0"/>
              <a:t>). </a:t>
            </a:r>
            <a:endParaRPr lang="ru-RU" sz="2400" dirty="0"/>
          </a:p>
        </p:txBody>
      </p:sp>
      <p:sp>
        <p:nvSpPr>
          <p:cNvPr id="5" name="Объект 4"/>
          <p:cNvSpPr>
            <a:spLocks noGrp="1"/>
          </p:cNvSpPr>
          <p:nvPr>
            <p:ph idx="1"/>
          </p:nvPr>
        </p:nvSpPr>
        <p:spPr>
          <a:xfrm>
            <a:off x="3365523" y="2996952"/>
            <a:ext cx="5760640" cy="3456384"/>
          </a:xfrm>
        </p:spPr>
        <p:txBody>
          <a:bodyPr>
            <a:normAutofit/>
          </a:bodyPr>
          <a:lstStyle/>
          <a:p>
            <a:pPr marL="0" indent="0">
              <a:buNone/>
            </a:pPr>
            <a:r>
              <a:rPr lang="en-US" sz="2400" dirty="0"/>
              <a:t> However, as more people gradually moved from working the land to living in towns, the word harvest lost its reference to the time of year and came to refer only to the actual activity of reaping, and autumn, as well as fall, began to replace it as a reference to the season.</a:t>
            </a:r>
            <a:endParaRPr lang="ru-RU" sz="2400" dirty="0"/>
          </a:p>
        </p:txBody>
      </p:sp>
      <p:pic>
        <p:nvPicPr>
          <p:cNvPr id="6146" name="Picture 2" descr="M:\Users\kostya\Desktop\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76672"/>
            <a:ext cx="3456384" cy="245403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147" name="Picture 3" descr="M:\Users\kostya\Desktop\11101209283694766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3638033"/>
            <a:ext cx="3096344" cy="24482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71933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904306"/>
            <a:ext cx="9257334" cy="2967893"/>
          </a:xfrm>
        </p:spPr>
        <p:txBody>
          <a:bodyPr/>
          <a:lstStyle/>
          <a:p>
            <a:r>
              <a:rPr lang="en-US" sz="2400" dirty="0"/>
              <a:t>The term came to denote the season in 16th century England, a contraction of Middle English expressions like "fall of the leaf" and "fall of the </a:t>
            </a:r>
            <a:r>
              <a:rPr lang="en-US" sz="2400" dirty="0" err="1"/>
              <a:t>year".During</a:t>
            </a:r>
            <a:r>
              <a:rPr lang="en-US" sz="2400" dirty="0"/>
              <a:t> the 17th century, English emigration to the British colonies in North America was at its peak, and the new settlers took the English language with them. While the term fall gradually became obsolete in Britain, it became the more common term in North America</a:t>
            </a:r>
            <a:r>
              <a:rPr lang="en-US" dirty="0"/>
              <a:t/>
            </a:r>
            <a:br>
              <a:rPr lang="en-US" dirty="0"/>
            </a:br>
            <a:endParaRPr lang="ru-RU" dirty="0"/>
          </a:p>
        </p:txBody>
      </p:sp>
      <p:sp>
        <p:nvSpPr>
          <p:cNvPr id="3" name="Объект 2"/>
          <p:cNvSpPr>
            <a:spLocks noGrp="1"/>
          </p:cNvSpPr>
          <p:nvPr>
            <p:ph idx="1"/>
          </p:nvPr>
        </p:nvSpPr>
        <p:spPr>
          <a:xfrm>
            <a:off x="2915816" y="0"/>
            <a:ext cx="6237060" cy="3573015"/>
          </a:xfrm>
        </p:spPr>
        <p:txBody>
          <a:bodyPr>
            <a:noAutofit/>
          </a:bodyPr>
          <a:lstStyle/>
          <a:p>
            <a:pPr marL="0" indent="0">
              <a:buNone/>
            </a:pPr>
            <a:r>
              <a:rPr lang="en-US" sz="2400" dirty="0"/>
              <a:t>The alternative word fall for the season traces its origins to old Germanic languages. The exact derivation is unclear, with the Old English </a:t>
            </a:r>
            <a:r>
              <a:rPr lang="en-US" sz="2400" dirty="0" err="1"/>
              <a:t>fiæll</a:t>
            </a:r>
            <a:r>
              <a:rPr lang="en-US" sz="2400" dirty="0"/>
              <a:t> or </a:t>
            </a:r>
            <a:r>
              <a:rPr lang="en-US" sz="2400" dirty="0" err="1"/>
              <a:t>feallan</a:t>
            </a:r>
            <a:r>
              <a:rPr lang="en-US" sz="2400" dirty="0"/>
              <a:t> and the Old Norse fall all being possible candidates. However, these words all have the meaning "to fall from a height" and are clearly derived either from a common root or from each other. </a:t>
            </a:r>
            <a:endParaRPr lang="ru-RU" sz="2400" dirty="0"/>
          </a:p>
        </p:txBody>
      </p:sp>
      <p:pic>
        <p:nvPicPr>
          <p:cNvPr id="7172" name="Picture 4" descr="M:\Users\kostya\Desktop\e63bbda26d8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2561655"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80821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363" y="260648"/>
            <a:ext cx="7125113" cy="924475"/>
          </a:xfrm>
        </p:spPr>
        <p:txBody>
          <a:bodyPr/>
          <a:lstStyle/>
          <a:p>
            <a:r>
              <a:rPr lang="en-US" dirty="0" smtClean="0"/>
              <a:t>                </a:t>
            </a:r>
            <a:r>
              <a:rPr lang="en-US" sz="4800" dirty="0" smtClean="0"/>
              <a:t>Associations</a:t>
            </a:r>
            <a:endParaRPr lang="ru-RU" sz="4800" dirty="0"/>
          </a:p>
        </p:txBody>
      </p:sp>
      <p:sp>
        <p:nvSpPr>
          <p:cNvPr id="3" name="Объект 2"/>
          <p:cNvSpPr>
            <a:spLocks noGrp="1"/>
          </p:cNvSpPr>
          <p:nvPr>
            <p:ph idx="1"/>
          </p:nvPr>
        </p:nvSpPr>
        <p:spPr>
          <a:xfrm>
            <a:off x="-252536" y="188640"/>
            <a:ext cx="4824536" cy="6381327"/>
          </a:xfrm>
        </p:spPr>
        <p:txBody>
          <a:bodyPr>
            <a:normAutofit/>
          </a:bodyPr>
          <a:lstStyle/>
          <a:p>
            <a:pPr marL="0" indent="0">
              <a:buNone/>
            </a:pPr>
            <a:endParaRPr lang="en-US" sz="4000" dirty="0" smtClean="0"/>
          </a:p>
          <a:p>
            <a:pPr marL="0" indent="0">
              <a:buNone/>
            </a:pPr>
            <a:r>
              <a:rPr lang="en-US" sz="4000" dirty="0" smtClean="0"/>
              <a:t>  Harvest</a:t>
            </a:r>
          </a:p>
          <a:p>
            <a:pPr marL="0" indent="0">
              <a:buNone/>
            </a:pPr>
            <a:r>
              <a:rPr lang="en-US" sz="4000" dirty="0" smtClean="0"/>
              <a:t>  Melancholy</a:t>
            </a:r>
          </a:p>
          <a:p>
            <a:pPr marL="0" indent="0">
              <a:buNone/>
            </a:pPr>
            <a:r>
              <a:rPr lang="en-US" sz="4000" dirty="0" smtClean="0"/>
              <a:t>  </a:t>
            </a:r>
            <a:endParaRPr lang="ru-RU" sz="4000" dirty="0"/>
          </a:p>
        </p:txBody>
      </p:sp>
      <p:pic>
        <p:nvPicPr>
          <p:cNvPr id="8194" name="Picture 2" descr="M:\Users\kostya\Desktop\cc9dd5bd05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635" y="1988840"/>
            <a:ext cx="4911081" cy="36859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94169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0845"/>
            <a:ext cx="7125113" cy="924475"/>
          </a:xfrm>
        </p:spPr>
        <p:txBody>
          <a:bodyPr/>
          <a:lstStyle/>
          <a:p>
            <a:r>
              <a:rPr lang="en-US" dirty="0"/>
              <a:t>Harvest</a:t>
            </a:r>
            <a:endParaRPr lang="ru-RU" dirty="0"/>
          </a:p>
        </p:txBody>
      </p:sp>
      <p:sp>
        <p:nvSpPr>
          <p:cNvPr id="4" name="Объект 3"/>
          <p:cNvSpPr>
            <a:spLocks noGrp="1"/>
          </p:cNvSpPr>
          <p:nvPr>
            <p:ph idx="1"/>
          </p:nvPr>
        </p:nvSpPr>
        <p:spPr>
          <a:xfrm>
            <a:off x="0" y="764704"/>
            <a:ext cx="8712968" cy="5400599"/>
          </a:xfrm>
        </p:spPr>
        <p:txBody>
          <a:bodyPr>
            <a:noAutofit/>
          </a:bodyPr>
          <a:lstStyle/>
          <a:p>
            <a:pPr marL="0" indent="0">
              <a:buNone/>
            </a:pPr>
            <a:r>
              <a:rPr lang="en-US" sz="2000" dirty="0"/>
              <a:t>Association with the transition from warm to cold weather, and its related status as the season of the primary harvest, has dominated its themes and popular images. In Western cultures, personifications of autumn are usually pretty, well-fed females adorned with fruits, vegetables and grains that ripen at this time. Many cultures feature autumnal harvest festivals, often the most important on their calendars. Still extant echoes of these celebrations are found in the autumn Thanksgiving holiday of the United States and Canada, and the Jewish Sukkot holiday with its roots as a full-moon harvest festival of "tabernacles" (living in outdoor huts around the time of harvest).[citation needed] There are also the many North American Indian festivals tied to harvest of autumnally ripe foods gathered in the wild, the Chinese Mid-Autumn or Moon festival, and many others. The predominant mood of these autumnal celebrations is a gladness for the fruits of the earth mixed with a certain melancholy linked to the imminent arrival of harsh weather.</a:t>
            </a:r>
            <a:endParaRPr lang="ru-RU" sz="2000" dirty="0"/>
          </a:p>
        </p:txBody>
      </p:sp>
    </p:spTree>
    <p:extLst>
      <p:ext uri="{BB962C8B-B14F-4D97-AF65-F5344CB8AC3E}">
        <p14:creationId xmlns:p14="http://schemas.microsoft.com/office/powerpoint/2010/main" val="238470550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Autumn">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Осень</Template>
  <TotalTime>95</TotalTime>
  <Words>1038</Words>
  <Application>Microsoft Office PowerPoint</Application>
  <PresentationFormat>Экран (4:3)</PresentationFormat>
  <Paragraphs>25</Paragraphs>
  <Slides>12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Autumn</vt:lpstr>
      <vt:lpstr>              Autumn </vt:lpstr>
      <vt:lpstr>Презентация PowerPoint</vt:lpstr>
      <vt:lpstr>Презентация PowerPoint</vt:lpstr>
      <vt:lpstr>In North America, autumn is usually considered to start with the September equinoxand end with the winter solstice (21 or 22 December). In traditional East Asian solar term, autumn starts on or around 8 August and ends on or about 7 November. In Ireland, the autumn months according to the national meteorological service, Met Éireann, are September, October and November. However, according to the Irish Calendar, which is based on ancient Gaelic traditions, autumn lasts throughout the months of August, September and October, or possibly a few days later, depending on tradition. In Australia and New Zealand, autumn officially begins on 1 March and ends on 31 May.</vt:lpstr>
      <vt:lpstr>                 Etymology</vt:lpstr>
      <vt:lpstr>before the 16th century, harvest was the term usually used to refer to the season, as it is common in other West Germanic languages to this day (cf. Dutch herfst, German Herbst and Scots hairst). </vt:lpstr>
      <vt:lpstr>The term came to denote the season in 16th century England, a contraction of Middle English expressions like "fall of the leaf" and "fall of the year".During the 17th century, English emigration to the British colonies in North America was at its peak, and the new settlers took the English language with them. While the term fall gradually became obsolete in Britain, it became the more common term in North America </vt:lpstr>
      <vt:lpstr>                Associations</vt:lpstr>
      <vt:lpstr>Harvest</vt:lpstr>
      <vt:lpstr>This view is presented in English poet John Keats' poem To Autumn, where he describes the season as a time of bounteous fecundity, a time of 'mellow fruitfulness'.</vt:lpstr>
      <vt:lpstr>                 Melancholy</vt:lpstr>
      <vt:lpstr>            The end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Autumn</dc:title>
  <dc:creator>kostya</dc:creator>
  <cp:lastModifiedBy>kostya</cp:lastModifiedBy>
  <cp:revision>10</cp:revision>
  <dcterms:created xsi:type="dcterms:W3CDTF">2014-10-13T12:52:47Z</dcterms:created>
  <dcterms:modified xsi:type="dcterms:W3CDTF">2014-10-13T14:39:11Z</dcterms:modified>
</cp:coreProperties>
</file>