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3"/>
  </p:notesMasterIdLst>
  <p:sldIdLst>
    <p:sldId id="256" r:id="rId2"/>
    <p:sldId id="302" r:id="rId3"/>
    <p:sldId id="257" r:id="rId4"/>
    <p:sldId id="284" r:id="rId5"/>
    <p:sldId id="319" r:id="rId6"/>
    <p:sldId id="315" r:id="rId7"/>
    <p:sldId id="305" r:id="rId8"/>
    <p:sldId id="304" r:id="rId9"/>
    <p:sldId id="301" r:id="rId10"/>
    <p:sldId id="258" r:id="rId11"/>
    <p:sldId id="260" r:id="rId12"/>
    <p:sldId id="259" r:id="rId13"/>
    <p:sldId id="317" r:id="rId14"/>
    <p:sldId id="292" r:id="rId15"/>
    <p:sldId id="318" r:id="rId16"/>
    <p:sldId id="293" r:id="rId17"/>
    <p:sldId id="308" r:id="rId18"/>
    <p:sldId id="309" r:id="rId19"/>
    <p:sldId id="270" r:id="rId20"/>
    <p:sldId id="316" r:id="rId21"/>
    <p:sldId id="274" r:id="rId22"/>
    <p:sldId id="306" r:id="rId23"/>
    <p:sldId id="313" r:id="rId24"/>
    <p:sldId id="276" r:id="rId25"/>
    <p:sldId id="277" r:id="rId26"/>
    <p:sldId id="278" r:id="rId27"/>
    <p:sldId id="307" r:id="rId28"/>
    <p:sldId id="280" r:id="rId29"/>
    <p:sldId id="311" r:id="rId30"/>
    <p:sldId id="312" r:id="rId31"/>
    <p:sldId id="310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79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9EE2812-7DAC-4616-A500-6744D1A701B6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FE2E51-F0CB-4739-A0C1-DDD51EC38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69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F8866A-06B3-4E1D-BF46-405359CC9571}" type="slidenum">
              <a:rPr lang="ru-RU" sz="1200">
                <a:latin typeface="Calibri" pitchFamily="34" charset="0"/>
              </a:rPr>
              <a:pPr algn="r"/>
              <a:t>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FE2E51-F0CB-4739-A0C1-DDD51EC38C4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274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 Учебник «География» для 5—6 .классов открывает завершённую предметную линию «Полярная звезда» для основной школы, разработанную в рамках системно-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 в обучении с учётом требований, предусмотренных Федеральным государственным образовательным стандартом основного общего образования. Содержание курса 5—6 классов даёт первоначальные знания о природе Земли, об основных этапах её географического освоения и направлено на достижение личностных,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предметных образовательных результатов. Учебник выступает как организатор учебной деятельности и содержит в связи с этим систему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параграфов «Учимся с «Полярной звездой»; систему разнообразных </a:t>
            </a:r>
            <a:r>
              <a:rPr lang="ru-RU" dirty="0" err="1" smtClean="0"/>
              <a:t>разноуровневых</a:t>
            </a:r>
            <a:r>
              <a:rPr lang="ru-RU" dirty="0" smtClean="0"/>
              <a:t> заданий; инструктивную систему </a:t>
            </a:r>
            <a:r>
              <a:rPr lang="ru-RU" dirty="0" err="1" smtClean="0"/>
              <a:t>помоиди</a:t>
            </a:r>
            <a:r>
              <a:rPr lang="ru-RU" dirty="0" smtClean="0"/>
              <a:t> в самостоятельной работе; графически выделенную систему подготовки к аттестации. 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04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1774F8-7913-4222-BF71-E690D7C443AF}" type="slidenum">
              <a:rPr lang="ru-RU" sz="1200">
                <a:latin typeface="Calibri" pitchFamily="34" charset="0"/>
              </a:rPr>
              <a:pPr algn="r"/>
              <a:t>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F8866A-06B3-4E1D-BF46-405359CC9571}" type="slidenum">
              <a:rPr lang="ru-RU" sz="1200">
                <a:latin typeface="Calibri" pitchFamily="34" charset="0"/>
              </a:rPr>
              <a:pPr algn="r"/>
              <a:t>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225E9-6557-495F-8E15-B631A653496E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 Учебник поможетОрганизация своей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учебной деятельности,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целеполагание, планирование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Учебник поможет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Умение объяснять, делать выводы  и умозаключения…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структурировать материал…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полно и точно выражать свои мысли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>
                <a:solidFill>
                  <a:srgbClr val="11003A"/>
                </a:solidFill>
              </a:rPr>
              <a:t>Умение видеть проблемы, ставить вопросы</a:t>
            </a:r>
          </a:p>
          <a:p>
            <a:pPr eaLnBrk="1" hangingPunct="1">
              <a:defRPr/>
            </a:pPr>
            <a:endParaRPr lang="ru-RU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dirty="0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dirty="0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dirty="0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dirty="0" smtClean="0">
              <a:solidFill>
                <a:srgbClr val="11003A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DC00-76C6-4E37-91FA-61D943DF6BE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FA52BB-EEA4-47D4-A722-C550EE2AE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8554-73F5-4418-A9CF-9A7E160143F8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A922C-5512-4803-8154-9495D842C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F534-7B3D-4F29-8793-8EFC3CE6EF26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F8E19-7A7F-40D1-928C-6906DA609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3142B-2608-4748-8429-26DDDD9F5AE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564A9-C3CC-4F03-8156-0E4594D45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6F258-373A-4490-8190-89F90EAAA073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7AFB4-0F17-42A6-8E7B-5F65184BA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B60E0-810A-4AA8-A31B-3D7C456298B4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B9439-EA45-4453-80C5-A34DA6802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1DFF716-6429-4EFF-9E34-144083D4AF14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54BE0-BE17-4B7F-96E0-348360AA0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7064E-A3DB-4BE8-BE4D-0CE1F14BEA67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CA64-CCBD-41C6-9AB8-C56ED5ABD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89D9B-7628-4709-8799-EEB40FE9EBC2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C5B1B-C186-40EC-8631-9993FB48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233F1-B471-4800-9E15-688CEF517251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0DB6B-97FB-44A4-B75A-69688880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BA6A0-5ABF-4488-BF95-A893D6B0C7B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CB037-6712-48FD-8E93-5F75CCB6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D11D03-54E8-49A0-AEC8-76188017FD70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C578D-B8CA-4065-9B02-C4B3BC66E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0" r:id="rId3"/>
    <p:sldLayoutId id="2147483789" r:id="rId4"/>
    <p:sldLayoutId id="2147483793" r:id="rId5"/>
    <p:sldLayoutId id="2147483794" r:id="rId6"/>
    <p:sldLayoutId id="2147483788" r:id="rId7"/>
    <p:sldLayoutId id="2147483787" r:id="rId8"/>
    <p:sldLayoutId id="2147483786" r:id="rId9"/>
    <p:sldLayoutId id="2147483785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2100.ru/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net-scool.ru/" TargetMode="External"/><Relationship Id="rId3" Type="http://schemas.openxmlformats.org/officeDocument/2006/relationships/hyperlink" Target="http://www.ege.edu.ru/" TargetMode="External"/><Relationship Id="rId7" Type="http://schemas.openxmlformats.org/officeDocument/2006/relationships/hyperlink" Target="http://www.edu.ru/" TargetMode="External"/><Relationship Id="rId2" Type="http://schemas.openxmlformats.org/officeDocument/2006/relationships/hyperlink" Target="http://www.standart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nter.fio.ru/som" TargetMode="External"/><Relationship Id="rId11" Type="http://schemas.openxmlformats.org/officeDocument/2006/relationships/hyperlink" Target="http://www.school2100.ru/" TargetMode="External"/><Relationship Id="rId5" Type="http://schemas.openxmlformats.org/officeDocument/2006/relationships/hyperlink" Target="http://www/" TargetMode="External"/><Relationship Id="rId10" Type="http://schemas.openxmlformats.org/officeDocument/2006/relationships/hyperlink" Target="http://it-n.ru/" TargetMode="External"/><Relationship Id="rId4" Type="http://schemas.openxmlformats.org/officeDocument/2006/relationships/hyperlink" Target="http://mlis.ru/" TargetMode="External"/><Relationship Id="rId9" Type="http://schemas.openxmlformats.org/officeDocument/2006/relationships/hyperlink" Target="http://www.intellectcentre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ru-RU" smtClean="0"/>
              <a:t>Алгоритм составления </a:t>
            </a:r>
            <a:br>
              <a:rPr lang="ru-RU" smtClean="0"/>
            </a:br>
            <a:r>
              <a:rPr lang="ru-RU" smtClean="0"/>
              <a:t>рабочей программы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933825"/>
            <a:ext cx="4953000" cy="1752600"/>
          </a:xfrm>
        </p:spPr>
        <p:txBody>
          <a:bodyPr/>
          <a:lstStyle/>
          <a:p>
            <a:pPr marL="63500" eaLnBrk="1" hangingPunct="1"/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бществознание</a:t>
            </a:r>
          </a:p>
          <a:p>
            <a:pPr marL="63500" eaLnBrk="1" hangingPunct="1"/>
            <a:r>
              <a:rPr lang="ru-RU" dirty="0" smtClean="0">
                <a:solidFill>
                  <a:srgbClr val="FF0000"/>
                </a:solidFill>
              </a:rPr>
              <a:t>                 </a:t>
            </a:r>
            <a:r>
              <a:rPr lang="ru-RU" dirty="0" smtClean="0">
                <a:solidFill>
                  <a:srgbClr val="FF0000"/>
                </a:solidFill>
              </a:rPr>
              <a:t>5класс</a:t>
            </a:r>
          </a:p>
          <a:p>
            <a:pPr marL="63500" eaLnBrk="1" hangingPunct="1"/>
            <a:r>
              <a:rPr lang="ru-RU" dirty="0" err="1" smtClean="0">
                <a:solidFill>
                  <a:srgbClr val="FF0000"/>
                </a:solidFill>
              </a:rPr>
              <a:t>Прозуменщикова</a:t>
            </a:r>
            <a:r>
              <a:rPr lang="ru-RU" dirty="0" smtClean="0">
                <a:solidFill>
                  <a:srgbClr val="FF0000"/>
                </a:solidFill>
              </a:rPr>
              <a:t> Е.С.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j03433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714884"/>
            <a:ext cx="208280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424862" cy="936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160963"/>
          </a:xfrm>
        </p:spPr>
        <p:txBody>
          <a:bodyPr>
            <a:normAutofit fontScale="625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Рабочая программа разработана на основе: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 государственного образовательного стандарта общего образования по обществознанию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Примерной программы основного общего  образования по обществознанию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базисного учебного плана основного общего образования 2008г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Методического письма по преподаванию обществознания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Требований к оснащению образовательного процесса в соответствии с содержательным наполнением учебных предметов  федерального государственного стандарта  общего образования по обществознанию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Авторской программы по истории,</a:t>
            </a:r>
            <a:r>
              <a:rPr lang="ru-RU" sz="3200" b="1" dirty="0" smtClean="0"/>
              <a:t> </a:t>
            </a:r>
            <a:r>
              <a:rPr lang="ru-RU" sz="3200" dirty="0" smtClean="0"/>
              <a:t>составителями которой </a:t>
            </a:r>
            <a:r>
              <a:rPr lang="ru-RU" sz="3200" b="1" dirty="0" smtClean="0"/>
              <a:t> </a:t>
            </a:r>
            <a:r>
              <a:rPr lang="ru-RU" sz="3200" dirty="0" smtClean="0"/>
              <a:t>являются:  </a:t>
            </a:r>
            <a:r>
              <a:rPr lang="ru-RU" sz="3200" b="1" dirty="0" smtClean="0"/>
              <a:t>Кравченко А.И. </a:t>
            </a:r>
            <a:r>
              <a:rPr lang="ru-RU" sz="3200" dirty="0" smtClean="0"/>
              <a:t>и др.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Регионального учебного плана  основного общего образования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Учебного плана  МОУ гимназии№1 среднего  общего образования 2013г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5212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курса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«Обществознание» в 5 классе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eaLnBrk="1" hangingPunct="1">
              <a:lnSpc>
                <a:spcPct val="90000"/>
              </a:lnSpc>
              <a:buNone/>
              <a:defRPr/>
            </a:pPr>
            <a:endParaRPr lang="ru-RU" b="1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Ближайшее социальное окружение подростков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семья, друзья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нравственные основы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межличностных отношений</a:t>
            </a:r>
            <a:r>
              <a:rPr lang="ru-RU" dirty="0"/>
              <a:t>.  </a:t>
            </a:r>
          </a:p>
        </p:txBody>
      </p:sp>
      <p:pic>
        <p:nvPicPr>
          <p:cNvPr id="4" name="Рисунок 3" descr="j03433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000504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158162" cy="5832649"/>
          </a:xfrm>
        </p:spPr>
        <p:txBody>
          <a:bodyPr>
            <a:normAutofit/>
          </a:bodyPr>
          <a:lstStyle/>
          <a:p>
            <a:pPr>
              <a:buFont typeface="Georgia" pitchFamily="18" charset="0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общероссийскую идентичность;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личность в подростковом возрасте;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целостную картину общества;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интеллектуальные способности учащихся;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применять знания 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общении с другими людьми в условиях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современного поликультурного общества.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158162" cy="5832649"/>
          </a:xfrm>
        </p:spPr>
        <p:txBody>
          <a:bodyPr>
            <a:normAutofit/>
          </a:bodyPr>
          <a:lstStyle/>
          <a:p>
            <a:pPr marL="109537" indent="0"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сбережения;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азвивающего обучения;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дифференцированного подхода в обучении;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личностно-ориентированного обучения;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азвития исследовательских навыков.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6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81000" y="548681"/>
            <a:ext cx="8382000" cy="720080"/>
          </a:xfrm>
        </p:spPr>
        <p:txBody>
          <a:bodyPr/>
          <a:lstStyle/>
          <a:p>
            <a:r>
              <a:rPr lang="ru-RU" b="1" dirty="0" smtClean="0"/>
              <a:t>Виды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288" y="1124744"/>
            <a:ext cx="5064752" cy="5472907"/>
          </a:xfrm>
        </p:spPr>
        <p:txBody>
          <a:bodyPr/>
          <a:lstStyle/>
          <a:p>
            <a:pPr>
              <a:buFont typeface="Georgia" pitchFamily="18" charset="0"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терминами, источниками;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решение кроссвордов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обществоведческих задач;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одготовка презентации;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ндивидуальные консультации;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редметные олимпиады;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ворческие конкурсы;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роектно-исследовательская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endParaRPr lang="ru-RU" dirty="0"/>
          </a:p>
        </p:txBody>
      </p:sp>
      <p:grpSp>
        <p:nvGrpSpPr>
          <p:cNvPr id="30723" name="Группа 2"/>
          <p:cNvGrpSpPr>
            <a:grpSpLocks/>
          </p:cNvGrpSpPr>
          <p:nvPr/>
        </p:nvGrpSpPr>
        <p:grpSpPr bwMode="auto">
          <a:xfrm>
            <a:off x="5436096" y="1880394"/>
            <a:ext cx="4010720" cy="3097212"/>
            <a:chOff x="4714875" y="2214563"/>
            <a:chExt cx="4589205" cy="3224806"/>
          </a:xfrm>
        </p:grpSpPr>
        <p:pic>
          <p:nvPicPr>
            <p:cNvPr id="30724" name="Рисунок 8" descr="EK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4875" y="2214563"/>
              <a:ext cx="4114800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4742273" y="4915400"/>
              <a:ext cx="4561807" cy="5239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2800" b="1" dirty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81000" y="836713"/>
            <a:ext cx="8382000" cy="72007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</a:t>
            </a:r>
          </a:p>
        </p:txBody>
      </p:sp>
      <p:sp>
        <p:nvSpPr>
          <p:cNvPr id="33794" name="Объект 4"/>
          <p:cNvSpPr>
            <a:spLocks noGrp="1"/>
          </p:cNvSpPr>
          <p:nvPr>
            <p:ph sz="quarter" idx="2"/>
          </p:nvPr>
        </p:nvSpPr>
        <p:spPr>
          <a:xfrm>
            <a:off x="250825" y="1700808"/>
            <a:ext cx="8569325" cy="5157192"/>
          </a:xfrm>
        </p:spPr>
        <p:txBody>
          <a:bodyPr/>
          <a:lstStyle/>
          <a:p>
            <a:r>
              <a:rPr lang="ru-RU" sz="2400" dirty="0" smtClean="0"/>
              <a:t>диагностический;</a:t>
            </a:r>
          </a:p>
          <a:p>
            <a:r>
              <a:rPr lang="ru-RU" sz="2400" dirty="0" smtClean="0"/>
              <a:t> текущий;</a:t>
            </a:r>
          </a:p>
          <a:p>
            <a:r>
              <a:rPr lang="ru-RU" sz="2400" dirty="0" smtClean="0"/>
              <a:t> тематический (тесты, устное сообщение, исторический диктант, эссе на историческую тему, задания в рабочей тетради);</a:t>
            </a:r>
          </a:p>
          <a:p>
            <a:r>
              <a:rPr lang="ru-RU" sz="2400" dirty="0" smtClean="0"/>
              <a:t> итоговый. </a:t>
            </a:r>
          </a:p>
        </p:txBody>
      </p:sp>
      <p:pic>
        <p:nvPicPr>
          <p:cNvPr id="4" name="Рисунок 3" descr="j02321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857628"/>
            <a:ext cx="1973266" cy="201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944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381000" y="620689"/>
            <a:ext cx="8382000" cy="864096"/>
          </a:xfrm>
        </p:spPr>
        <p:txBody>
          <a:bodyPr/>
          <a:lstStyle/>
          <a:p>
            <a:r>
              <a:rPr lang="ru-RU" b="1" dirty="0" smtClean="0"/>
              <a:t>Критерии оценивания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288" y="1412776"/>
            <a:ext cx="8640762" cy="51102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«Пять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усвоен в полном объёме, изложен логично, без существенных ошибок, не требуется дополнительных вопросов, выводы опираются на теоретические знания, доказательны; применяются умения, необходимые для ответа; речь хорошая.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«Четыре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усвоении материала допущены незначительные пробелы и ошибки, изложение, недостаточно систематизированное и последовательное, выводы доказательны, но содержат отдельные неточности, применяются не все требуемые теоретические знания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умения.</a:t>
            </a:r>
          </a:p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«Три»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усвоении материала имеются существенные пробелы, изложение недостаточно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существенные ошибки; в том числе в выводах, аргументация слабая, умения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проявлены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речь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бедная.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главное содержание не раскрыто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десяти бальная система оценки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382000" cy="1368153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</a:t>
            </a:r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7431088" cy="64807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Личностные УУД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600" dirty="0"/>
          </a:p>
        </p:txBody>
      </p:sp>
      <p:sp>
        <p:nvSpPr>
          <p:cNvPr id="29699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628800"/>
            <a:ext cx="8079432" cy="4965675"/>
          </a:xfrm>
        </p:spPr>
        <p:txBody>
          <a:bodyPr/>
          <a:lstStyle/>
          <a:p>
            <a:pPr marL="109537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творческих способностей через активные формы деятельности;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ответственности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способности различать разумные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неразумные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человека;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навыка осознанного выбора наиболее эффективного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 решения;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уважительное отношение к нормам и ценностям общества;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енностные ориентиры, основанные на идеях толерантности.</a:t>
            </a:r>
          </a:p>
          <a:p>
            <a:pPr marL="109537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Формулируются в пояснительной записке.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r>
              <a:rPr lang="ru-RU" b="1" dirty="0" smtClean="0"/>
              <a:t>Формулируются в пояснительной записке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39974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82000" cy="1080120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3384376" cy="1296144"/>
          </a:xfrm>
        </p:spPr>
        <p:txBody>
          <a:bodyPr/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499992" y="1772816"/>
            <a:ext cx="3528392" cy="1296144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2"/>
          <p:cNvSpPr>
            <a:spLocks noGrp="1"/>
          </p:cNvSpPr>
          <p:nvPr>
            <p:ph type="body" idx="1"/>
          </p:nvPr>
        </p:nvSpPr>
        <p:spPr>
          <a:xfrm>
            <a:off x="2555776" y="3717032"/>
            <a:ext cx="2736304" cy="1080120"/>
          </a:xfrm>
        </p:spPr>
        <p:txBody>
          <a:bodyPr/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827584" y="5589240"/>
            <a:ext cx="8064896" cy="792088"/>
          </a:xfrm>
        </p:spPr>
        <p:txBody>
          <a:bodyPr/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Формулируются в тематическом планировании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93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054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ключевые базовые понятия курса обществознания;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выявлять особенности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объектов в процессе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наблюдения;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познавательные и практические задания, в том числе, проектной деятельности;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сопоставлять характеристики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по одному</a:t>
            </a:r>
          </a:p>
          <a:p>
            <a:pPr marL="109537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 признакам,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различия объектов;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результаты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фиксировать их.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9425" y="765175"/>
            <a:ext cx="8183563" cy="1643063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Федерльный государственный образовательный стандарт основного общего образования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68313" y="2349500"/>
            <a:ext cx="5072062" cy="3673475"/>
          </a:xfrm>
        </p:spPr>
        <p:txBody>
          <a:bodyPr lIns="182880" tIns="91440">
            <a:normAutofit/>
          </a:bodyPr>
          <a:lstStyle/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Утвержден Приказом Министерства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Образования и науки Российской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Федерации № 1897 от «17»  декабря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2010 г. </a:t>
            </a:r>
          </a:p>
          <a:p>
            <a:pPr marL="265113" indent="-265113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Включает требования: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структуре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результатам освоения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условиям реализации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Основных образовательных программ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endParaRPr lang="ru-RU" sz="2600" b="1" dirty="0" smtClean="0">
              <a:solidFill>
                <a:srgbClr val="11003A"/>
              </a:solidFill>
            </a:endParaRPr>
          </a:p>
        </p:txBody>
      </p:sp>
      <p:pic>
        <p:nvPicPr>
          <p:cNvPr id="6" name="Рисунок 5" descr="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420888"/>
            <a:ext cx="1865376" cy="28803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491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61238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и слышать друг друга;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достаточной полнотой и точностью выражать свои мысли в соответствии с задачами и условиями коммуникации;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использовать речевые средства и аргументировать свою позицию;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представлять конкретное содержание и сообщать его в письменной и устной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монологической формой речи в соответствии с грамматическими и синтаксическими нормами родного языка.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39814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324350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целевые установки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 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конечного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 план последовательности действий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орректировать свои действия, в случае расхождения цели и результата;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новый уровень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 самому себе</a:t>
            </a:r>
          </a:p>
          <a:p>
            <a:pPr marL="109537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8382000" cy="86409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237380"/>
              </p:ext>
            </p:extLst>
          </p:nvPr>
        </p:nvGraphicFramePr>
        <p:xfrm>
          <a:off x="107504" y="1340767"/>
          <a:ext cx="8856984" cy="5250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1872208"/>
                <a:gridCol w="1152128"/>
                <a:gridCol w="4248472"/>
              </a:tblGrid>
              <a:tr h="576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Название</a:t>
                      </a:r>
                      <a:r>
                        <a:rPr lang="ru-RU" sz="1000" baseline="0" dirty="0" smtClean="0">
                          <a:effectLst/>
                          <a:latin typeface="+mn-lt"/>
                          <a:ea typeface="+mn-ea"/>
                        </a:rPr>
                        <a:t> темы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Содержание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Количество часов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Метапредметные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Результаты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</a:tr>
              <a:tr h="4674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</a:rPr>
                        <a:t>Введение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</a:rPr>
                        <a:t> в предмет</a:t>
                      </a:r>
                      <a:endParaRPr lang="en-US" sz="1200" baseline="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endParaRPr lang="en-US" sz="1200" baseline="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  <a:hlinkClick r:id="rId2"/>
                        </a:rPr>
                        <a:t>http://www.school2100.ru/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Место обществознания в системе школьного образования. Общество как предмет обществознания.</a:t>
                      </a:r>
                    </a:p>
                    <a:p>
                      <a:r>
                        <a:rPr kumimoji="0"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Обществознание как комплекс наук. Общество –</a:t>
                      </a:r>
                    </a:p>
                    <a:p>
                      <a:r>
                        <a:rPr kumimoji="0"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особая часть реального мира. Организация содержания школьного учебника ≪Обществознание≫. Знакомство с содержанием учебника ≪Обществознание≫</a:t>
                      </a:r>
                    </a:p>
                    <a:p>
                      <a:r>
                        <a:rPr kumimoji="0"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5 класса.</a:t>
                      </a:r>
                    </a:p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Коммуникативные: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- выражать свои мысли в соответствии с задачами и условиями коммуникации;</a:t>
                      </a:r>
                      <a:endParaRPr kumimoji="0" lang="ru-RU" sz="1800" b="1" i="1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Регулятивные: </a:t>
                      </a:r>
                    </a:p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формировать целевые</a:t>
                      </a:r>
                    </a:p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установки учебной деятельности.</a:t>
                      </a:r>
                    </a:p>
                    <a:p>
                      <a:r>
                        <a:rPr kumimoji="0"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представлять  место обществознания в системе наук;</a:t>
                      </a:r>
                    </a:p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использовать</a:t>
                      </a:r>
                    </a:p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ключевые базовые понятия курса </a:t>
                      </a:r>
                    </a:p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обществознания.</a:t>
                      </a:r>
                      <a:endParaRPr lang="ru-RU" sz="1200" b="1" dirty="0">
                        <a:effectLst/>
                      </a:endParaRPr>
                    </a:p>
                  </a:txBody>
                  <a:tcPr marL="43828" marR="438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9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17" name="Group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205504"/>
              </p:ext>
            </p:extLst>
          </p:nvPr>
        </p:nvGraphicFramePr>
        <p:xfrm>
          <a:off x="28575" y="909638"/>
          <a:ext cx="9141142" cy="5441315"/>
        </p:xfrm>
        <a:graphic>
          <a:graphicData uri="http://schemas.openxmlformats.org/drawingml/2006/table">
            <a:tbl>
              <a:tblPr/>
              <a:tblGrid>
                <a:gridCol w="208280"/>
                <a:gridCol w="508000"/>
                <a:gridCol w="976312"/>
                <a:gridCol w="493713"/>
                <a:gridCol w="1460500"/>
                <a:gridCol w="1685925"/>
                <a:gridCol w="1243012"/>
                <a:gridCol w="620713"/>
                <a:gridCol w="620712"/>
                <a:gridCol w="661988"/>
                <a:gridCol w="661987"/>
              </a:tblGrid>
              <a:tr h="396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изучаемой темы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содержание по теме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основных видов деятельности (на уровне учебных действий)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урока, тип урока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 содержания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результатам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Контрольно-оценочная деятельность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сопровождение, цифровые  и электронные образовательные ресурсы**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Домашнее задание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научится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сможет научиться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675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200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№1 Введение (1час)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неделя сентября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Введение в предмет. Что изучает обществознание.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Место обществознания в системе школьного образования. Общество как предмет обществознания.</a:t>
                      </a:r>
                    </a:p>
                    <a:p>
                      <a:r>
                        <a:rPr kumimoji="0" lang="ru-RU" sz="1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Обществознание как комплекс наук. Общество –</a:t>
                      </a:r>
                    </a:p>
                    <a:p>
                      <a:r>
                        <a:rPr kumimoji="0" lang="ru-RU" sz="10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особая часть реального мира. Организация содержания школьного учебника ≪Обществознание≫. Знакомство с содержанием учебника ≪Обществознание≫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ea typeface="Calibri" pitchFamily="34" charset="0"/>
                          <a:cs typeface="Century Schoolbook" pitchFamily="18" charset="0"/>
                        </a:rPr>
                        <a:t>Пользоваться учебником обществознания</a:t>
                      </a: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Раскрывать значение терминов общественные</a:t>
                      </a:r>
                      <a:r>
                        <a:rPr kumimoji="0" lang="ru-RU" sz="105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науки, обществознание.</a:t>
                      </a:r>
                      <a:endParaRPr kumimoji="0" lang="ru-RU" sz="105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Участвовать в обсуждении вопроса о том, для чего нужно изучать обществознание.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Приводить примеры общественных наук,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объяснять для чего изучают обществознание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Диагностический контроль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фронтальный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Учебник,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DVD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Введение,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вопрсы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с.6-8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b="1" dirty="0" smtClean="0"/>
              <a:t>Личностные результаты:</a:t>
            </a:r>
            <a:endParaRPr lang="ru-RU" sz="2000" dirty="0" smtClean="0"/>
          </a:p>
          <a:p>
            <a:r>
              <a:rPr lang="ru-RU" sz="2000" dirty="0" smtClean="0"/>
              <a:t>направленность </a:t>
            </a:r>
            <a:r>
              <a:rPr lang="ru-RU" sz="2000" dirty="0"/>
              <a:t>на активное и созидательное участие в будущем в общественной и государственной жизни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 smtClean="0"/>
              <a:t>заинтересованность </a:t>
            </a:r>
            <a:r>
              <a:rPr lang="ru-RU" sz="2000" dirty="0"/>
              <a:t>не только в личном успехе, но и в развитии различных сторон жизни общества, в благополучии и процветании своей страны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 </a:t>
            </a:r>
            <a:r>
              <a:rPr lang="ru-RU" sz="2000" dirty="0" smtClean="0"/>
              <a:t>ценностные </a:t>
            </a:r>
            <a:r>
              <a:rPr lang="ru-RU" sz="2000" dirty="0"/>
              <a:t>ориентиры, основанные на идеях патриотизма, любви и уважения к Отечеству; на отношении к человеку, его правам и свободам как высшей ценности; на стремлении к укреплению исторически сложившегося государственного </a:t>
            </a:r>
            <a:r>
              <a:rPr lang="ru-RU" sz="2000" dirty="0" smtClean="0"/>
              <a:t>единства…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2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038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организовать свою деятельность, определять её цели и задачи, выбирать средства реализации цели и применять их на практике,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достигнутые результаты;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вести самостоятельный поиск информации;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анализировать, преобразовать, сохранять, передавать ее с  помощью информационных технологий;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 свою жизнь в соответствии с общественно значимыми представлениями о ЗОЖ, правах и обязанностях гражданина, ценностях бытия и культуры, социального взаимодействия;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с позиций социальных норм собственные поступки и поступки других людей.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делать свой выбор в мире мыслей, чувств и ценностей и отвечать за этот выбор;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выделять и формулировать познавательную цель;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поиск необходимой информации, в том числе с помощью ИКТ;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 оформлять речевое высказывание в устной и письменной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смысловое чтение, извлекать необходимую информацию из текстов различных жанров.</a:t>
            </a:r>
          </a:p>
          <a:p>
            <a:pPr eaLnBrk="1" hangingPunct="1">
              <a:lnSpc>
                <a:spcPct val="80000"/>
              </a:lnSpc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32435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000" b="1" dirty="0" smtClean="0"/>
              <a:t>Коммуникативные</a:t>
            </a:r>
            <a:r>
              <a:rPr lang="ru-RU" sz="2000" b="1" i="1" dirty="0" smtClean="0"/>
              <a:t> </a:t>
            </a:r>
            <a:r>
              <a:rPr lang="ru-RU" sz="2000" b="1" dirty="0" smtClean="0"/>
              <a:t>УУД</a:t>
            </a:r>
            <a:r>
              <a:rPr lang="ru-RU" dirty="0" smtClean="0"/>
              <a:t>:</a:t>
            </a:r>
          </a:p>
          <a:p>
            <a:pPr eaLnBrk="1" hangingPunct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организовывать учебное взаимодействие в группе, уметь общаться, распределять роли, договариваться друг с другом;</a:t>
            </a:r>
          </a:p>
          <a:p>
            <a:pPr eaLnBrk="1" hangingPunct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отстаивать свою точку зрения, приводить аргументы, подтверждая их фактами.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видами публичных выступлений (высказывания, монолог, дискуссия) и следовании этическим нормам и правилам ведения диалога;</a:t>
            </a:r>
          </a:p>
          <a:p>
            <a:pPr marL="109537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397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24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образовательной деятельности обучающихся выражаются в следующем: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свою познавательную деятельность (от постановки цели до получения и оценки результата);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и процессы социальной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научных, социально-философских позиций; рассматривать их комплексно в контексте сложившихся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реалий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перспектив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реальные социальные ситуации, выбирать адекватные способы деятельности и модели поведения в рамках реализуемых основных социальных ролей (производитель, потребитель и др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видами публичных выступлений (высказывания, монолог, дискуссия) и следовании этическим нормам и правилам ведения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обеспечение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124744"/>
            <a:ext cx="8229600" cy="5476081"/>
          </a:xfrm>
        </p:spPr>
        <p:txBody>
          <a:bodyPr/>
          <a:lstStyle/>
          <a:p>
            <a:r>
              <a:rPr lang="ru-RU" sz="1400" dirty="0"/>
              <a:t> Конституция Российской Федерации. – М.: «Мартин», 2005. – 48с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  </a:t>
            </a:r>
            <a:r>
              <a:rPr lang="ru-RU" sz="1400" dirty="0" err="1"/>
              <a:t>Бударина</a:t>
            </a:r>
            <a:r>
              <a:rPr lang="ru-RU" sz="1400" dirty="0"/>
              <a:t> А.В. основы предпринимательской деятельности: Книга для учителя/</a:t>
            </a:r>
            <a:r>
              <a:rPr lang="ru-RU" sz="1400" dirty="0" err="1"/>
              <a:t>А.В.Бударина</a:t>
            </a:r>
            <a:r>
              <a:rPr lang="ru-RU" sz="1400" dirty="0"/>
              <a:t>, </a:t>
            </a:r>
            <a:r>
              <a:rPr lang="ru-RU" sz="1400" dirty="0" err="1"/>
              <a:t>И.Б.Соловьева</a:t>
            </a:r>
            <a:r>
              <a:rPr lang="ru-RU" sz="1400" dirty="0"/>
              <a:t>, </a:t>
            </a:r>
            <a:r>
              <a:rPr lang="ru-RU" sz="1400" dirty="0" err="1"/>
              <a:t>А.Ф.Степина</a:t>
            </a:r>
            <a:r>
              <a:rPr lang="ru-RU" sz="1400" dirty="0"/>
              <a:t> – </a:t>
            </a:r>
            <a:r>
              <a:rPr lang="ru-RU" sz="1400" dirty="0" err="1"/>
              <a:t>М,:Просвещение</a:t>
            </a:r>
            <a:r>
              <a:rPr lang="ru-RU" sz="1400" dirty="0"/>
              <a:t>, 1998. – 188с.</a:t>
            </a:r>
          </a:p>
          <a:p>
            <a:r>
              <a:rPr lang="ru-RU" sz="1400" dirty="0"/>
              <a:t> Дидактические материалы по курсу «Введение в обществознание»: 5-9 </a:t>
            </a:r>
            <a:r>
              <a:rPr lang="ru-RU" sz="1400" dirty="0" err="1"/>
              <a:t>кл</a:t>
            </a:r>
            <a:r>
              <a:rPr lang="ru-RU" sz="1400" dirty="0" smtClean="0"/>
              <a:t>.:</a:t>
            </a:r>
          </a:p>
          <a:p>
            <a:r>
              <a:rPr lang="ru-RU" sz="1400" dirty="0"/>
              <a:t>  Обществознание в таблицах и схемах. Издание 2-е, </a:t>
            </a:r>
            <a:r>
              <a:rPr lang="ru-RU" sz="1400" dirty="0" err="1"/>
              <a:t>испр</a:t>
            </a:r>
            <a:r>
              <a:rPr lang="ru-RU" sz="1400" dirty="0"/>
              <a:t>. И доп. СПб.: ООО «Виктория плюс», 2007. – 80с.</a:t>
            </a:r>
          </a:p>
          <a:p>
            <a:r>
              <a:rPr lang="ru-RU" sz="1400" dirty="0"/>
              <a:t>  </a:t>
            </a:r>
            <a:r>
              <a:rPr lang="ru-RU" sz="1400" dirty="0" err="1"/>
              <a:t>Пудовина</a:t>
            </a:r>
            <a:r>
              <a:rPr lang="ru-RU" sz="1400" dirty="0"/>
              <a:t> Е.И., Государственные праздники Российской Федерации: Методическое пособие. – М.: Айрис-пресс, 2004. – 64с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  </a:t>
            </a:r>
            <a:r>
              <a:rPr lang="ru-RU" sz="1400" dirty="0" err="1"/>
              <a:t>Фалькович</a:t>
            </a:r>
            <a:r>
              <a:rPr lang="ru-RU" sz="1400" dirty="0"/>
              <a:t> Т.А., </a:t>
            </a:r>
            <a:r>
              <a:rPr lang="ru-RU" sz="1400" dirty="0" err="1"/>
              <a:t>Шупина</a:t>
            </a:r>
            <a:r>
              <a:rPr lang="ru-RU" sz="1400" dirty="0"/>
              <a:t> Т.И., По законам добра: Изучаем Конституцию Российской федерации. М.: 5 за знания, </a:t>
            </a:r>
            <a:r>
              <a:rPr lang="ru-RU" sz="1400" dirty="0" smtClean="0"/>
              <a:t>2012.</a:t>
            </a:r>
            <a:endParaRPr lang="ru-RU" sz="1400" dirty="0"/>
          </a:p>
          <a:p>
            <a:r>
              <a:rPr lang="ru-RU" sz="1400" dirty="0"/>
              <a:t>  Астахов П.А. Я и семья 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80с.</a:t>
            </a:r>
          </a:p>
          <a:p>
            <a:r>
              <a:rPr lang="ru-RU" sz="1400" dirty="0"/>
              <a:t>  Астахов П.А. Я отдыхаю/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96с.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Астахов </a:t>
            </a:r>
            <a:r>
              <a:rPr lang="ru-RU" sz="1400" dirty="0"/>
              <a:t>П.А. Я и школа/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96с.</a:t>
            </a:r>
          </a:p>
          <a:p>
            <a:r>
              <a:rPr lang="ru-RU" sz="1400" dirty="0" smtClean="0"/>
              <a:t>Астахов </a:t>
            </a:r>
            <a:r>
              <a:rPr lang="ru-RU" sz="1400" dirty="0"/>
              <a:t>П.А. Я и государство/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80с.</a:t>
            </a:r>
          </a:p>
          <a:p>
            <a:r>
              <a:rPr lang="ru-RU" sz="1400" dirty="0"/>
              <a:t> Астахов П.А. Я и магазин/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80с.</a:t>
            </a:r>
          </a:p>
          <a:p>
            <a:r>
              <a:rPr lang="ru-RU" sz="1400" dirty="0"/>
              <a:t>  Астахов П.А. Я и дорога/ П.А. Астахов. – М.: </a:t>
            </a:r>
            <a:r>
              <a:rPr lang="ru-RU" sz="1400" dirty="0" err="1"/>
              <a:t>Эксмо</a:t>
            </a:r>
            <a:r>
              <a:rPr lang="ru-RU" sz="1400" dirty="0"/>
              <a:t>, 2009. – 128с.</a:t>
            </a:r>
          </a:p>
          <a:p>
            <a:r>
              <a:rPr lang="ru-RU" sz="1400" dirty="0"/>
              <a:t>   Энциклопедия для детей. Т13. Страны, народы, цивилизации/</a:t>
            </a:r>
            <a:r>
              <a:rPr lang="ru-RU" sz="1400" dirty="0" err="1"/>
              <a:t>гл.ред</a:t>
            </a:r>
            <a:r>
              <a:rPr lang="ru-RU" sz="1400" dirty="0"/>
              <a:t>. </a:t>
            </a:r>
            <a:r>
              <a:rPr lang="ru-RU" sz="1400" dirty="0" err="1"/>
              <a:t>М.Аксёнова</a:t>
            </a:r>
            <a:r>
              <a:rPr lang="ru-RU" sz="1400" dirty="0"/>
              <a:t>. – М.: </a:t>
            </a:r>
            <a:r>
              <a:rPr lang="ru-RU" sz="1400" dirty="0" err="1"/>
              <a:t>Аванта</a:t>
            </a:r>
            <a:r>
              <a:rPr lang="ru-RU" sz="1400" dirty="0"/>
              <a:t>, 2005 – 704с.</a:t>
            </a:r>
          </a:p>
          <a:p>
            <a:r>
              <a:rPr lang="ru-RU" sz="1400" dirty="0"/>
              <a:t> Энциклопедия для детей. Т6. Религии мира/</a:t>
            </a:r>
            <a:r>
              <a:rPr lang="ru-RU" sz="1400" dirty="0" err="1"/>
              <a:t>гл.ред</a:t>
            </a:r>
            <a:r>
              <a:rPr lang="ru-RU" sz="1400" dirty="0"/>
              <a:t>. </a:t>
            </a:r>
            <a:r>
              <a:rPr lang="ru-RU" sz="1400" dirty="0" err="1"/>
              <a:t>М.Аксёнова</a:t>
            </a:r>
            <a:r>
              <a:rPr lang="ru-RU" sz="1400" dirty="0"/>
              <a:t>. – М.: </a:t>
            </a:r>
            <a:r>
              <a:rPr lang="ru-RU" sz="1400" dirty="0" err="1"/>
              <a:t>Аванта</a:t>
            </a:r>
            <a:r>
              <a:rPr lang="ru-RU" sz="1400" dirty="0"/>
              <a:t>, 2005 – 704с.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и другие</a:t>
            </a:r>
            <a:endParaRPr lang="ru-RU" sz="1400" dirty="0"/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62383" y="764704"/>
            <a:ext cx="8382000" cy="10699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профессиональных возможностей учителя, условий реализации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288" y="2276475"/>
            <a:ext cx="4041775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Сильные стороны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463" y="2276475"/>
            <a:ext cx="4041775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Возможности </a:t>
            </a:r>
          </a:p>
        </p:txBody>
      </p:sp>
      <p:sp>
        <p:nvSpPr>
          <p:cNvPr id="17412" name="Содержимое 3"/>
          <p:cNvSpPr>
            <a:spLocks noGrp="1"/>
          </p:cNvSpPr>
          <p:nvPr>
            <p:ph sz="quarter" idx="2"/>
          </p:nvPr>
        </p:nvSpPr>
        <p:spPr>
          <a:xfrm>
            <a:off x="395288" y="2708275"/>
            <a:ext cx="4041775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Ясная цель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Заинтересованность в деле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ИКТ компетентность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Сотрудничество внутри группы</a:t>
            </a:r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endParaRPr lang="ru-RU" sz="1700" b="1" dirty="0" smtClean="0"/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1700" b="1" dirty="0" smtClean="0"/>
              <a:t>Ограничения</a:t>
            </a:r>
            <a:endParaRPr lang="ru-RU" sz="1700" dirty="0" smtClean="0"/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Недостаточный уровень профессиональной подготовки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Содержание и качество готового ресурса не всегда отвечают поставленной задаче.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Нет или недостаточно опыта работы с ЭОР</a:t>
            </a:r>
          </a:p>
          <a:p>
            <a:pPr eaLnBrk="1" hangingPunct="1">
              <a:lnSpc>
                <a:spcPct val="90000"/>
              </a:lnSpc>
            </a:pPr>
            <a:endParaRPr lang="ru-RU" sz="1700" b="1" dirty="0" smtClean="0"/>
          </a:p>
        </p:txBody>
      </p:sp>
      <p:sp>
        <p:nvSpPr>
          <p:cNvPr id="17413" name="Содержимое 5"/>
          <p:cNvSpPr>
            <a:spLocks noGrp="1"/>
          </p:cNvSpPr>
          <p:nvPr>
            <p:ph sz="quarter" idx="4"/>
          </p:nvPr>
        </p:nvSpPr>
        <p:spPr>
          <a:xfrm>
            <a:off x="4716463" y="2708275"/>
            <a:ext cx="4041775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Использование готовых ресурсных баз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Возможность изучать существующие образцы (опыт деятельности)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Повышать квалификацию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Получать дистанционную поддержку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900" b="1" dirty="0" smtClean="0"/>
              <a:t>Угрозы внешней среды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Административные препятствия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Недостаточные технические условия работы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Ограниченность во времени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900" dirty="0" smtClean="0"/>
          </a:p>
          <a:p>
            <a:pPr eaLnBrk="1" hangingPunct="1">
              <a:lnSpc>
                <a:spcPct val="80000"/>
              </a:lnSpc>
            </a:pPr>
            <a:endParaRPr lang="ru-RU" sz="1900" dirty="0" smtClean="0"/>
          </a:p>
        </p:txBody>
      </p:sp>
      <p:sp>
        <p:nvSpPr>
          <p:cNvPr id="2" name="Текст 2"/>
          <p:cNvSpPr>
            <a:spLocks noGrp="1"/>
          </p:cNvSpPr>
          <p:nvPr>
            <p:ph type="body" idx="4294967295"/>
          </p:nvPr>
        </p:nvSpPr>
        <p:spPr>
          <a:xfrm>
            <a:off x="395288" y="4221163"/>
            <a:ext cx="4041775" cy="360362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______ _______ </a:t>
            </a:r>
          </a:p>
        </p:txBody>
      </p:sp>
      <p:sp>
        <p:nvSpPr>
          <p:cNvPr id="17415" name="Текст 2"/>
          <p:cNvSpPr>
            <a:spLocks/>
          </p:cNvSpPr>
          <p:nvPr/>
        </p:nvSpPr>
        <p:spPr bwMode="auto">
          <a:xfrm>
            <a:off x="395288" y="4221163"/>
            <a:ext cx="4041775" cy="360362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endParaRPr lang="ru-RU" sz="1900" b="1">
              <a:solidFill>
                <a:srgbClr val="3F3F3F"/>
              </a:solidFill>
              <a:latin typeface="Georgia" pitchFamily="18" charset="0"/>
            </a:endParaRPr>
          </a:p>
        </p:txBody>
      </p:sp>
      <p:sp>
        <p:nvSpPr>
          <p:cNvPr id="6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716463" y="4724400"/>
            <a:ext cx="4041775" cy="288925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__________ </a:t>
            </a:r>
          </a:p>
        </p:txBody>
      </p:sp>
      <p:sp>
        <p:nvSpPr>
          <p:cNvPr id="17417" name="Текст 4"/>
          <p:cNvSpPr>
            <a:spLocks/>
          </p:cNvSpPr>
          <p:nvPr/>
        </p:nvSpPr>
        <p:spPr bwMode="auto">
          <a:xfrm>
            <a:off x="4716463" y="4724400"/>
            <a:ext cx="4041775" cy="288925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900" b="1">
                <a:solidFill>
                  <a:srgbClr val="3F3F3F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268760"/>
            <a:ext cx="8208143" cy="5400600"/>
          </a:xfrm>
        </p:spPr>
        <p:txBody>
          <a:bodyPr/>
          <a:lstStyle/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Аудиоколонки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Видеопроектор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 компьютер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ЭКРАННО-ЗВУКОВЫЕ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D «История Древнего мира». 5 класс. Образовательная коллекция. ООО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Кордис&amp;Медиа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2005 информационный источник сложной структуры СД-диск «История Древнего мира», 5-й класс. 2005 г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приложение к учебнику «История Древнего мира», 5 класс. – М, Просвещение.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мира. Загадки сфинкса.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МедиаХауз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Древнего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история.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исторические карты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1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61648" cy="4945038"/>
          </a:xfrm>
        </p:spPr>
        <p:txBody>
          <a:bodyPr/>
          <a:lstStyle/>
          <a:p>
            <a:r>
              <a:rPr lang="ru-RU" sz="1400" dirty="0"/>
              <a:t>http://</a:t>
            </a:r>
            <a:r>
              <a:rPr lang="ru-RU" sz="1400" u="sng" dirty="0">
                <a:hlinkClick r:id="rId2"/>
              </a:rPr>
              <a:t>www.standart.edu.ru</a:t>
            </a:r>
            <a:r>
              <a:rPr lang="ru-RU" sz="1400" dirty="0"/>
              <a:t> – государственные образовательные стандарты второго </a:t>
            </a:r>
            <a:r>
              <a:rPr lang="ru-RU" sz="1400" dirty="0" smtClean="0"/>
              <a:t>поколения</a:t>
            </a:r>
            <a:endParaRPr lang="ru-RU" sz="1400" dirty="0"/>
          </a:p>
          <a:p>
            <a:pPr marL="109537" indent="0">
              <a:buNone/>
            </a:pPr>
            <a:r>
              <a:rPr lang="ru-RU" sz="1400" dirty="0"/>
              <a:t>Конституция Российской Федерации. – М.: «Мартин», 2005. – 48с.</a:t>
            </a:r>
          </a:p>
          <a:p>
            <a:r>
              <a:rPr lang="en-US" sz="1400" i="1" u="sng" dirty="0">
                <a:hlinkClick r:id="rId3"/>
              </a:rPr>
              <a:t>http</a:t>
            </a:r>
            <a:r>
              <a:rPr lang="ru-RU" sz="1400" i="1" u="sng" dirty="0">
                <a:hlinkClick r:id="rId3"/>
              </a:rPr>
              <a:t>:/</a:t>
            </a:r>
            <a:r>
              <a:rPr lang="en-US" sz="1400" i="1" u="sng" dirty="0"/>
              <a:t>www</a:t>
            </a:r>
            <a:r>
              <a:rPr lang="ru-RU" sz="1400" i="1" u="sng" dirty="0"/>
              <a:t>.</a:t>
            </a:r>
            <a:r>
              <a:rPr lang="en-US" sz="1400" i="1" u="sng" dirty="0" err="1"/>
              <a:t>mon</a:t>
            </a:r>
            <a:r>
              <a:rPr lang="ru-RU" sz="1400" i="1" u="sng" dirty="0"/>
              <a:t>.</a:t>
            </a:r>
            <a:r>
              <a:rPr lang="en-US" sz="1400" i="1" u="sng" dirty="0" err="1"/>
              <a:t>gov</a:t>
            </a:r>
            <a:r>
              <a:rPr lang="ru-RU" sz="1400" i="1" u="sng" dirty="0"/>
              <a:t>.</a:t>
            </a:r>
            <a:r>
              <a:rPr lang="en-US" sz="1400" i="1" u="sng" dirty="0" err="1"/>
              <a:t>ru</a:t>
            </a:r>
            <a:r>
              <a:rPr lang="ru-RU" sz="1400" i="1" dirty="0"/>
              <a:t>  - </a:t>
            </a:r>
            <a:r>
              <a:rPr lang="ru-RU" sz="1400" dirty="0"/>
              <a:t> сайт Министерства образования и науки РФ</a:t>
            </a:r>
          </a:p>
          <a:p>
            <a:r>
              <a:rPr lang="en-US" sz="1400" i="1" u="sng" dirty="0" smtClean="0">
                <a:hlinkClick r:id="rId3"/>
              </a:rPr>
              <a:t>http</a:t>
            </a:r>
            <a:r>
              <a:rPr lang="ru-RU" sz="1400" i="1" u="sng" dirty="0">
                <a:hlinkClick r:id="rId3"/>
              </a:rPr>
              <a:t>:/</a:t>
            </a:r>
            <a:r>
              <a:rPr lang="ru-RU" sz="1400" i="1" u="sng" dirty="0"/>
              <a:t>/</a:t>
            </a:r>
            <a:r>
              <a:rPr lang="en-US" sz="1400" i="1" u="sng" dirty="0" err="1"/>
              <a:t>pedsovet</a:t>
            </a:r>
            <a:r>
              <a:rPr lang="ru-RU" sz="1400" i="1" u="sng" dirty="0"/>
              <a:t>.</a:t>
            </a:r>
            <a:r>
              <a:rPr lang="en-US" sz="1400" i="1" u="sng" dirty="0"/>
              <a:t>org</a:t>
            </a:r>
            <a:r>
              <a:rPr lang="ru-RU" sz="1400" i="1" dirty="0"/>
              <a:t>  - </a:t>
            </a:r>
            <a:r>
              <a:rPr lang="ru-RU" sz="1400" dirty="0"/>
              <a:t>Всероссийский</a:t>
            </a:r>
            <a:r>
              <a:rPr lang="ru-RU" sz="1400" i="1" dirty="0"/>
              <a:t> </a:t>
            </a:r>
            <a:r>
              <a:rPr lang="ru-RU" sz="1400" dirty="0"/>
              <a:t>Интернет-педсовет.</a:t>
            </a:r>
          </a:p>
          <a:p>
            <a:r>
              <a:rPr lang="en-US" sz="1400" i="1" u="sng" dirty="0" smtClean="0">
                <a:hlinkClick r:id="rId4"/>
              </a:rPr>
              <a:t>http</a:t>
            </a:r>
            <a:r>
              <a:rPr lang="ru-RU" sz="1400" i="1" u="sng" dirty="0">
                <a:hlinkClick r:id="rId4"/>
              </a:rPr>
              <a:t>://</a:t>
            </a:r>
            <a:r>
              <a:rPr lang="en-US" sz="1400" u="sng" dirty="0">
                <a:hlinkClick r:id="rId4"/>
              </a:rPr>
              <a:t>m</a:t>
            </a:r>
            <a:r>
              <a:rPr lang="ru-RU" sz="1400" i="1" u="sng" dirty="0" err="1">
                <a:hlinkClick r:id="rId4"/>
              </a:rPr>
              <a:t>lis</a:t>
            </a:r>
            <a:r>
              <a:rPr lang="ru-RU" sz="1400" i="1" u="sng" dirty="0">
                <a:hlinkClick r:id="rId4"/>
              </a:rPr>
              <a:t>.</a:t>
            </a:r>
            <a:r>
              <a:rPr lang="en-US" sz="1400" i="1" u="sng" dirty="0" err="1">
                <a:hlinkClick r:id="rId4"/>
              </a:rPr>
              <a:t>ru</a:t>
            </a:r>
            <a:r>
              <a:rPr lang="ru-RU" sz="1400" i="1" u="sng" dirty="0"/>
              <a:t> </a:t>
            </a:r>
            <a:r>
              <a:rPr lang="ru-RU" sz="1400" i="1" dirty="0"/>
              <a:t>  - </a:t>
            </a:r>
            <a:r>
              <a:rPr lang="ru-RU" sz="1400" dirty="0"/>
              <a:t>методико-литературный Интернет-сервис</a:t>
            </a:r>
          </a:p>
          <a:p>
            <a:r>
              <a:rPr lang="en-US" sz="1400" i="1" u="sng" dirty="0" smtClean="0">
                <a:hlinkClick r:id="rId5"/>
              </a:rPr>
              <a:t>http</a:t>
            </a:r>
            <a:r>
              <a:rPr lang="ru-RU" sz="1400" i="1" u="sng" dirty="0">
                <a:hlinkClick r:id="rId5"/>
              </a:rPr>
              <a:t>://</a:t>
            </a:r>
            <a:r>
              <a:rPr lang="en-US" sz="1400" i="1" u="sng" dirty="0">
                <a:hlinkClick r:id="rId5"/>
              </a:rPr>
              <a:t>www</a:t>
            </a:r>
            <a:r>
              <a:rPr lang="ru-RU" sz="1400" i="1" dirty="0"/>
              <a:t> </a:t>
            </a:r>
            <a:r>
              <a:rPr lang="ru-RU" sz="1400" i="1" u="sng" dirty="0">
                <a:hlinkClick r:id="rId6"/>
              </a:rPr>
              <a:t>.</a:t>
            </a:r>
            <a:r>
              <a:rPr lang="en-US" sz="1400" i="1" u="sng" dirty="0">
                <a:hlinkClick r:id="rId6"/>
              </a:rPr>
              <a:t>center</a:t>
            </a:r>
            <a:r>
              <a:rPr lang="ru-RU" sz="1400" i="1" u="sng" dirty="0">
                <a:hlinkClick r:id="rId6"/>
              </a:rPr>
              <a:t>.</a:t>
            </a:r>
            <a:r>
              <a:rPr lang="en-US" sz="1400" i="1" u="sng" dirty="0" err="1">
                <a:hlinkClick r:id="rId6"/>
              </a:rPr>
              <a:t>fio</a:t>
            </a:r>
            <a:r>
              <a:rPr lang="ru-RU" sz="1400" i="1" u="sng" dirty="0">
                <a:hlinkClick r:id="rId6"/>
              </a:rPr>
              <a:t>.</a:t>
            </a:r>
            <a:r>
              <a:rPr lang="en-US" sz="1400" i="1" u="sng" dirty="0" err="1">
                <a:hlinkClick r:id="rId6"/>
              </a:rPr>
              <a:t>ru</a:t>
            </a:r>
            <a:r>
              <a:rPr lang="ru-RU" sz="1400" i="1" u="sng" dirty="0">
                <a:hlinkClick r:id="rId6"/>
              </a:rPr>
              <a:t>/</a:t>
            </a:r>
            <a:r>
              <a:rPr lang="en-US" sz="1400" i="1" u="sng" dirty="0" err="1">
                <a:hlinkClick r:id="rId6"/>
              </a:rPr>
              <a:t>som</a:t>
            </a:r>
            <a:r>
              <a:rPr lang="ru-RU" sz="1400" i="1" dirty="0"/>
              <a:t> - </a:t>
            </a:r>
            <a:r>
              <a:rPr lang="ru-RU" sz="1400" dirty="0"/>
              <a:t>методические рекомендации учителю-предметнику (представлены все школьные предметы). Материалы для самостоятельной разработки профильных проб и активизации процесса обучения в старшей школе.</a:t>
            </a:r>
          </a:p>
          <a:p>
            <a:r>
              <a:rPr lang="ru-RU" sz="1400" dirty="0"/>
              <a:t> </a:t>
            </a:r>
            <a:r>
              <a:rPr lang="en-US" sz="1400" i="1" u="sng" dirty="0">
                <a:hlinkClick r:id="rId7"/>
              </a:rPr>
              <a:t>http</a:t>
            </a:r>
            <a:r>
              <a:rPr lang="ru-RU" sz="1400" i="1" u="sng" dirty="0">
                <a:hlinkClick r:id="rId7"/>
              </a:rPr>
              <a:t>://</a:t>
            </a:r>
            <a:r>
              <a:rPr lang="en-US" sz="1400" i="1" u="sng" dirty="0">
                <a:hlinkClick r:id="rId7"/>
              </a:rPr>
              <a:t>www</a:t>
            </a:r>
            <a:r>
              <a:rPr lang="ru-RU" sz="1400" i="1" u="sng" dirty="0">
                <a:hlinkClick r:id="rId7"/>
              </a:rPr>
              <a:t>.</a:t>
            </a:r>
            <a:r>
              <a:rPr lang="en-US" sz="1400" i="1" u="sng" dirty="0" err="1">
                <a:hlinkClick r:id="rId7"/>
              </a:rPr>
              <a:t>edu</a:t>
            </a:r>
            <a:r>
              <a:rPr lang="ru-RU" sz="1400" i="1" u="sng" dirty="0">
                <a:hlinkClick r:id="rId7"/>
              </a:rPr>
              <a:t>.</a:t>
            </a:r>
            <a:r>
              <a:rPr lang="en-US" sz="1400" i="1" u="sng" dirty="0" err="1">
                <a:hlinkClick r:id="rId7"/>
              </a:rPr>
              <a:t>ru</a:t>
            </a:r>
            <a:r>
              <a:rPr lang="ru-RU" sz="1400" i="1" dirty="0"/>
              <a:t> - </a:t>
            </a:r>
            <a:r>
              <a:rPr lang="ru-RU" sz="1400" dirty="0"/>
              <a:t>Центральный образовательный портал, содержит нормативные документы Министерства, стандарты, информацию о проведение эксперимента, сервер информационной поддержки Единого государственного экзамена.</a:t>
            </a:r>
          </a:p>
          <a:p>
            <a:r>
              <a:rPr lang="ru-RU" sz="1400" dirty="0"/>
              <a:t> </a:t>
            </a:r>
            <a:r>
              <a:rPr lang="en-US" sz="1400" i="1" u="sng" dirty="0">
                <a:hlinkClick r:id="rId8"/>
              </a:rPr>
              <a:t>http</a:t>
            </a:r>
            <a:r>
              <a:rPr lang="ru-RU" sz="1400" i="1" u="sng" dirty="0">
                <a:hlinkClick r:id="rId8"/>
              </a:rPr>
              <a:t>://</a:t>
            </a:r>
            <a:r>
              <a:rPr lang="en-US" sz="1400" i="1" u="sng" dirty="0">
                <a:hlinkClick r:id="rId8"/>
              </a:rPr>
              <a:t>www</a:t>
            </a:r>
            <a:r>
              <a:rPr lang="ru-RU" sz="1400" i="1" u="sng" dirty="0">
                <a:hlinkClick r:id="rId8"/>
              </a:rPr>
              <a:t>.</a:t>
            </a:r>
            <a:r>
              <a:rPr lang="en-US" sz="1400" i="1" u="sng" dirty="0">
                <a:hlinkClick r:id="rId8"/>
              </a:rPr>
              <a:t>internet</a:t>
            </a:r>
            <a:r>
              <a:rPr lang="ru-RU" sz="1400" i="1" u="sng" dirty="0">
                <a:hlinkClick r:id="rId8"/>
              </a:rPr>
              <a:t>-</a:t>
            </a:r>
            <a:r>
              <a:rPr lang="en-US" sz="1400" i="1" u="sng" dirty="0" err="1">
                <a:hlinkClick r:id="rId8"/>
              </a:rPr>
              <a:t>scool</a:t>
            </a:r>
            <a:r>
              <a:rPr lang="ru-RU" sz="1400" i="1" u="sng" dirty="0">
                <a:hlinkClick r:id="rId8"/>
              </a:rPr>
              <a:t>.</a:t>
            </a:r>
            <a:r>
              <a:rPr lang="en-US" sz="1400" i="1" u="sng" dirty="0" err="1">
                <a:hlinkClick r:id="rId8"/>
              </a:rPr>
              <a:t>ru</a:t>
            </a:r>
            <a:r>
              <a:rPr lang="ru-RU" sz="1400" dirty="0"/>
              <a:t>  </a:t>
            </a:r>
            <a:r>
              <a:rPr lang="ru-RU" sz="1400" i="1" dirty="0"/>
              <a:t>- </a:t>
            </a:r>
            <a:r>
              <a:rPr lang="ru-RU" sz="1400" dirty="0"/>
              <a:t>сайт Интернет – школы издательства « Просвещение». На сайте представлены Интернет-уроки, которые включают подготовку к сдаче ЕГЭ. </a:t>
            </a:r>
          </a:p>
          <a:p>
            <a:r>
              <a:rPr lang="ru-RU" sz="1400" dirty="0"/>
              <a:t> </a:t>
            </a:r>
            <a:r>
              <a:rPr lang="en-US" sz="1400" i="1" u="sng" dirty="0">
                <a:hlinkClick r:id="rId9"/>
              </a:rPr>
              <a:t>http</a:t>
            </a:r>
            <a:r>
              <a:rPr lang="ru-RU" sz="1400" i="1" u="sng" dirty="0">
                <a:hlinkClick r:id="rId9"/>
              </a:rPr>
              <a:t>://</a:t>
            </a:r>
            <a:r>
              <a:rPr lang="en-US" sz="1400" i="1" u="sng" dirty="0">
                <a:hlinkClick r:id="rId9"/>
              </a:rPr>
              <a:t>www</a:t>
            </a:r>
            <a:r>
              <a:rPr lang="ru-RU" sz="1400" i="1" u="sng" dirty="0">
                <a:hlinkClick r:id="rId9"/>
              </a:rPr>
              <a:t>.</a:t>
            </a:r>
            <a:r>
              <a:rPr lang="en-US" sz="1400" i="1" u="sng" dirty="0" err="1">
                <a:hlinkClick r:id="rId9"/>
              </a:rPr>
              <a:t>intellectcentre</a:t>
            </a:r>
            <a:r>
              <a:rPr lang="ru-RU" sz="1400" i="1" u="sng" dirty="0">
                <a:hlinkClick r:id="rId9"/>
              </a:rPr>
              <a:t>.</a:t>
            </a:r>
            <a:r>
              <a:rPr lang="en-US" sz="1400" i="1" u="sng" dirty="0" err="1">
                <a:hlinkClick r:id="rId9"/>
              </a:rPr>
              <a:t>ru</a:t>
            </a:r>
            <a:r>
              <a:rPr lang="ru-RU" sz="1400" i="1" dirty="0"/>
              <a:t> </a:t>
            </a:r>
            <a:r>
              <a:rPr lang="ru-RU" sz="1400" dirty="0"/>
              <a:t>– сайт издательства «Интеллект-Центр», где можно найти учебно-тренировочные материалы, демонстрационные версии, банк  тренировочных заданий с ответами, методические рекомендации и образцы решений.</a:t>
            </a:r>
          </a:p>
          <a:p>
            <a:r>
              <a:rPr lang="ru-RU" sz="1400" dirty="0"/>
              <a:t> </a:t>
            </a:r>
            <a:r>
              <a:rPr lang="en-US" sz="1400" i="1" u="sng" dirty="0">
                <a:hlinkClick r:id="rId10"/>
              </a:rPr>
              <a:t>http</a:t>
            </a:r>
            <a:r>
              <a:rPr lang="ru-RU" sz="1400" i="1" u="sng" dirty="0">
                <a:hlinkClick r:id="rId10"/>
              </a:rPr>
              <a:t>://</a:t>
            </a:r>
            <a:r>
              <a:rPr lang="en-US" sz="1400" i="1" u="sng" dirty="0">
                <a:hlinkClick r:id="rId10"/>
              </a:rPr>
              <a:t>it</a:t>
            </a:r>
            <a:r>
              <a:rPr lang="ru-RU" sz="1400" i="1" u="sng" dirty="0">
                <a:hlinkClick r:id="rId10"/>
              </a:rPr>
              <a:t>-</a:t>
            </a:r>
            <a:r>
              <a:rPr lang="en-US" sz="1400" i="1" u="sng" dirty="0">
                <a:hlinkClick r:id="rId10"/>
              </a:rPr>
              <a:t>n</a:t>
            </a:r>
            <a:r>
              <a:rPr lang="ru-RU" sz="1400" i="1" u="sng" dirty="0">
                <a:hlinkClick r:id="rId10"/>
              </a:rPr>
              <a:t>.</a:t>
            </a:r>
            <a:r>
              <a:rPr lang="en-US" sz="1400" i="1" u="sng" dirty="0" err="1">
                <a:hlinkClick r:id="rId10"/>
              </a:rPr>
              <a:t>ru</a:t>
            </a:r>
            <a:r>
              <a:rPr lang="ru-RU" sz="1400" i="1" dirty="0"/>
              <a:t>  </a:t>
            </a:r>
            <a:r>
              <a:rPr lang="ru-RU" sz="1400" dirty="0"/>
              <a:t>- сеть творческих </a:t>
            </a:r>
            <a:r>
              <a:rPr lang="ru-RU" sz="1400" dirty="0" smtClean="0"/>
              <a:t>учителей</a:t>
            </a:r>
            <a:r>
              <a:rPr lang="ru-RU" sz="1400" dirty="0"/>
              <a:t> </a:t>
            </a:r>
          </a:p>
          <a:p>
            <a:r>
              <a:rPr lang="ru-RU" sz="1400" dirty="0">
                <a:hlinkClick r:id="rId11"/>
              </a:rPr>
              <a:t> </a:t>
            </a:r>
            <a:r>
              <a:rPr lang="en-US" sz="1400" dirty="0">
                <a:hlinkClick r:id="rId11"/>
              </a:rPr>
              <a:t>http://www.school2100.ru</a:t>
            </a:r>
            <a:r>
              <a:rPr lang="en-US" sz="1400" dirty="0" smtClean="0">
                <a:hlinkClick r:id="rId11"/>
              </a:rPr>
              <a:t>/</a:t>
            </a:r>
            <a:r>
              <a:rPr lang="en-US" sz="1400" dirty="0" smtClean="0"/>
              <a:t> - </a:t>
            </a:r>
            <a:r>
              <a:rPr lang="ru-RU" sz="1400" dirty="0" smtClean="0"/>
              <a:t>сайт школы 2100, там опубликованы презентации и разработки уроков по истории и обществознанию</a:t>
            </a:r>
            <a:endParaRPr lang="ru-RU" sz="1400" dirty="0"/>
          </a:p>
          <a:p>
            <a:pPr marL="109537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733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2472" y="1556792"/>
            <a:ext cx="8183563" cy="5688632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программа;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программа;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мультимедийным приложением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тетрадь;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методическое пособие для учителя.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rgbClr val="11003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836712"/>
            <a:ext cx="136931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146" y="4077072"/>
            <a:ext cx="1320083" cy="207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1656184" cy="185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486" y="3110668"/>
            <a:ext cx="1296144" cy="200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 УМК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070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 освещают основы конкретных наук — экономики, философии, социологии, политологии, культурологии,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написаны простым, доступным языком, с яркими примерами, ориентирующими учащихся в повседневной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чебники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снабжены цветными иллюстрациями, графиками и диаграммами, отражающими основные вопросы параграфов и несущими определённую методическую и познавательную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учебников помещены списки литературы и словари, включающие все те понятия и термины, которые нашли отражение в параграфах книг.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640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4743" y="548680"/>
            <a:ext cx="8183563" cy="1296144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b="1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к УМК </a:t>
            </a: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А.И</a:t>
            </a:r>
            <a:r>
              <a:rPr lang="ru-RU" b="1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Кравченко 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556792"/>
            <a:ext cx="6115670" cy="5004469"/>
          </a:xfrm>
        </p:spPr>
        <p:txBody>
          <a:bodyPr lIns="182880" tIns="91440">
            <a:normAutofit/>
          </a:bodyPr>
          <a:lstStyle/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endParaRPr lang="ru-RU" sz="2400" b="1" dirty="0" smtClean="0">
              <a:solidFill>
                <a:srgbClr val="11003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None/>
              <a:defRPr/>
            </a:pPr>
            <a:r>
              <a:rPr lang="ru-RU" sz="1800" dirty="0" smtClean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Пособие </a:t>
            </a:r>
            <a:r>
              <a:rPr lang="ru-RU" sz="1800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рабочую программу по обществознанию для 5 класса к УМК А.И. Кравченко и др. (М.: Русское слово), составленную с опорой на материал учебника и требования Федерального государственного образовательного стандарта (ФГОС). В программу входят пояснительная записка, требования к знаниям и умениям учащихся, учебно-тематический план, включающий информацию об эффективных педагогических технологиях проведения разнообразных уроков: "открытия" нового знания, </a:t>
            </a:r>
            <a:r>
              <a:rPr lang="ru-RU" sz="1800" dirty="0" err="1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общеметодической</a:t>
            </a:r>
            <a:r>
              <a:rPr lang="ru-RU" sz="1800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направленности, рефлексии, развивающего контроля. А также сведения о видах индивидуальной и коллективной деятельности, ориентированной на формирование универсальных учебных действий у школьников. Предназначено для учителей-предметников, завучей, методистов, студентов и магистрантов педагогических вузов, слушателей курсов повышения квалификации. </a:t>
            </a:r>
            <a:r>
              <a:rPr lang="ru-RU" sz="18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Сорокина Елена Николаевна.</a:t>
            </a:r>
            <a:r>
              <a:rPr lang="en-US" sz="18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solidFill>
                <a:srgbClr val="11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None/>
              <a:defRPr/>
            </a:pPr>
            <a:endParaRPr lang="ru-RU" sz="1800" b="1" dirty="0">
              <a:solidFill>
                <a:srgbClr val="11003A"/>
              </a:solidFill>
            </a:endParaRP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None/>
              <a:defRPr/>
            </a:pPr>
            <a:endParaRPr lang="ru-RU" sz="1800" dirty="0" smtClean="0">
              <a:solidFill>
                <a:srgbClr val="11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None/>
              <a:defRPr/>
            </a:pPr>
            <a:endParaRPr lang="ru-RU" sz="1800" b="1" dirty="0" smtClean="0">
              <a:solidFill>
                <a:srgbClr val="11003A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91269"/>
            <a:ext cx="20955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478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учителя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022"/>
          </a:xfrm>
        </p:spPr>
        <p:txBody>
          <a:bodyPr/>
          <a:lstStyle/>
          <a:p>
            <a:r>
              <a:rPr lang="ru-RU" altLang="ru-RU" dirty="0" smtClean="0"/>
              <a:t>Рабочая программа по учебному предмету – это нормативно-правовой документ, обязательный для выполнения в полном объеме, предназначенный для реализации требований ФГОС второго поколения к условиям и результату образования обучающихся второй ступени образования по конкретному предмету учебного плана гимназии.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0336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085056"/>
          </a:xfrm>
        </p:spPr>
        <p:txBody>
          <a:bodyPr/>
          <a:lstStyle/>
          <a:p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рабочей программы</a:t>
            </a:r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5161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записка, в которой конкретизируются общие цели основного общего образования с учетом специфики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места учебного предмета, курса в учебном плане.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ценностных ориентиров содержания учебного предмета.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Личностные,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предметные результаты освоения конкретного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с указанием основных видов учебной деятельности обучающихся.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материально-технического обеспечения образовательного процесса.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к программе.</a:t>
            </a:r>
          </a:p>
        </p:txBody>
      </p:sp>
    </p:spTree>
    <p:extLst>
      <p:ext uri="{BB962C8B-B14F-4D97-AF65-F5344CB8AC3E}">
        <p14:creationId xmlns:p14="http://schemas.microsoft.com/office/powerpoint/2010/main" val="37562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80102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/>
              <a:t>П</a:t>
            </a:r>
            <a:r>
              <a:rPr lang="ru-RU" altLang="ru-RU" sz="2400" dirty="0" smtClean="0"/>
              <a:t>олное </a:t>
            </a:r>
            <a:r>
              <a:rPr lang="ru-RU" altLang="ru-RU" sz="2400" dirty="0"/>
              <a:t>наименование образовательного учреждения;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гриф утверждения программы (согласование с заместителем директора по УВР и директором с указанием даты);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учебного курса, для изучения которого написана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указание параллели, класса, где реализуется 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фамилию, имя и отчество разработчика программы (одного или нескольких</a:t>
            </a:r>
            <a:r>
              <a:rPr lang="ru-RU" altLang="ru-RU" sz="2400" dirty="0" smtClean="0"/>
              <a:t>);</a:t>
            </a:r>
            <a:endParaRPr lang="ru-RU" altLang="ru-RU" sz="2400" dirty="0"/>
          </a:p>
          <a:p>
            <a:pPr>
              <a:lnSpc>
                <a:spcPct val="80000"/>
              </a:lnSpc>
            </a:pPr>
            <a:r>
              <a:rPr lang="ru-RU" altLang="ru-RU" sz="2400" dirty="0"/>
              <a:t> квалификационная категория;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</a:t>
            </a:r>
            <a:r>
              <a:rPr lang="ru-RU" altLang="ru-RU" sz="2400" dirty="0" smtClean="0"/>
              <a:t>города;</a:t>
            </a:r>
            <a:endParaRPr lang="ru-RU" altLang="ru-RU" sz="2400" dirty="0"/>
          </a:p>
          <a:p>
            <a:pPr>
              <a:lnSpc>
                <a:spcPct val="80000"/>
              </a:lnSpc>
            </a:pPr>
            <a:r>
              <a:rPr lang="ru-RU" altLang="ru-RU" sz="2400" dirty="0"/>
              <a:t> год разработки </a:t>
            </a:r>
            <a:r>
              <a:rPr lang="ru-RU" altLang="ru-RU" sz="2400" dirty="0" smtClean="0"/>
              <a:t>программы.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41389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1424</TotalTime>
  <Words>1981</Words>
  <Application>Microsoft Office PowerPoint</Application>
  <PresentationFormat>Экран (4:3)</PresentationFormat>
  <Paragraphs>379</Paragraphs>
  <Slides>31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Алгоритм составления  рабочей программы</vt:lpstr>
      <vt:lpstr>Федерльный государственный образовательный стандарт основного общего образования</vt:lpstr>
      <vt:lpstr>Анализ профессиональных возможностей учителя, условий реализации </vt:lpstr>
      <vt:lpstr>       УМК издательства  «Русское слово» - программа;  - рабочая программа;  - учебник  с мультимедийным приложением;  - рабочая тетрадь;  - методическое пособие для учителя.       </vt:lpstr>
      <vt:lpstr>Особенности  УМК</vt:lpstr>
      <vt:lpstr> Рабочая программа к УМК  А.И. Кравченко </vt:lpstr>
      <vt:lpstr>Рабочая программа учителя</vt:lpstr>
      <vt:lpstr>Структура рабочей программы  </vt:lpstr>
      <vt:lpstr>Титульный лист</vt:lpstr>
      <vt:lpstr>Пояснительная записка </vt:lpstr>
      <vt:lpstr>Тематика курса  «Обществознание» в 5 классе </vt:lpstr>
      <vt:lpstr>Задачи курса </vt:lpstr>
      <vt:lpstr>Педагогические технологии </vt:lpstr>
      <vt:lpstr>Виды деятельности</vt:lpstr>
      <vt:lpstr>Формы контроля</vt:lpstr>
      <vt:lpstr>Критерии оценивания </vt:lpstr>
      <vt:lpstr>Универсальные учебные действия</vt:lpstr>
      <vt:lpstr>Метапредметные УУД</vt:lpstr>
      <vt:lpstr>Познавательные УУД</vt:lpstr>
      <vt:lpstr>Коммуникативные УУД</vt:lpstr>
      <vt:lpstr>Регулятивные УУД</vt:lpstr>
      <vt:lpstr>Тематическое планирование</vt:lpstr>
      <vt:lpstr>Презентация PowerPoint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Учебно-методическое обеспечение</vt:lpstr>
      <vt:lpstr>Материально-техническое обеспечение</vt:lpstr>
      <vt:lpstr>Информационные 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составления  рабочей программы</dc:title>
  <dc:creator>Владимир</dc:creator>
  <cp:lastModifiedBy>sony</cp:lastModifiedBy>
  <cp:revision>105</cp:revision>
  <dcterms:created xsi:type="dcterms:W3CDTF">2014-01-13T10:47:25Z</dcterms:created>
  <dcterms:modified xsi:type="dcterms:W3CDTF">2014-10-25T16:14:03Z</dcterms:modified>
</cp:coreProperties>
</file>