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48" r:id="rId1"/>
  </p:sldMasterIdLst>
  <p:sldIdLst>
    <p:sldId id="256" r:id="rId2"/>
    <p:sldId id="277" r:id="rId3"/>
    <p:sldId id="273" r:id="rId4"/>
    <p:sldId id="278" r:id="rId5"/>
    <p:sldId id="285" r:id="rId6"/>
    <p:sldId id="276" r:id="rId7"/>
    <p:sldId id="284" r:id="rId8"/>
    <p:sldId id="275" r:id="rId9"/>
    <p:sldId id="271" r:id="rId10"/>
    <p:sldId id="270" r:id="rId11"/>
    <p:sldId id="281" r:id="rId12"/>
    <p:sldId id="286" r:id="rId13"/>
    <p:sldId id="282" r:id="rId14"/>
    <p:sldId id="287" r:id="rId15"/>
    <p:sldId id="288" r:id="rId16"/>
    <p:sldId id="274" r:id="rId17"/>
    <p:sldId id="283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50" autoAdjust="0"/>
    <p:restoredTop sz="94660"/>
  </p:normalViewPr>
  <p:slideViewPr>
    <p:cSldViewPr>
      <p:cViewPr varScale="1">
        <p:scale>
          <a:sx n="69" d="100"/>
          <a:sy n="69" d="100"/>
        </p:scale>
        <p:origin x="-13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B187A93-DB91-4324-9808-FB410CCC8351}" type="datetimeFigureOut">
              <a:rPr lang="ru-RU" smtClean="0"/>
              <a:pPr>
                <a:defRPr/>
              </a:pPr>
              <a:t>13.12.2013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0D8EEC-6375-4296-8A8C-2C9701A0E353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91A26E-3299-4D77-BC0F-4B4CEF9B3BD0}" type="datetimeFigureOut">
              <a:rPr lang="ru-RU" smtClean="0"/>
              <a:pPr>
                <a:defRPr/>
              </a:pPr>
              <a:t>13.12.2013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88AA3C-3AEC-4ED5-B60D-1ECF107F4D4F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589263C-4130-4159-B4FA-E8DF7DFCE8E0}" type="datetimeFigureOut">
              <a:rPr lang="ru-RU" smtClean="0"/>
              <a:pPr>
                <a:defRPr/>
              </a:pPr>
              <a:t>13.12.2013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819815-8FC4-47DB-BDA3-3EF90B12AD0F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AD223C4-B44D-44C1-A1CC-F014647CCCE7}" type="datetimeFigureOut">
              <a:rPr lang="ru-RU" smtClean="0"/>
              <a:pPr>
                <a:defRPr/>
              </a:pPr>
              <a:t>13.12.2013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52416C-8C2D-41B5-BF09-50708EE00C31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20F56A2-EC7B-4460-A4A9-D1319EF6957E}" type="datetimeFigureOut">
              <a:rPr lang="ru-RU" smtClean="0"/>
              <a:pPr>
                <a:defRPr/>
              </a:pPr>
              <a:t>13.12.2013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F7880E-21A9-49EA-BCF7-9CFC878010DC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1F60BC8-F3E3-440F-B80B-B10DEB729E4A}" type="datetimeFigureOut">
              <a:rPr lang="ru-RU" smtClean="0"/>
              <a:pPr>
                <a:defRPr/>
              </a:pPr>
              <a:t>13.12.2013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645D90-932A-4310-8EA8-1FB936E7A2DF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ABC1800-3ACE-4BF0-9EAF-07F5AC64268D}" type="datetimeFigureOut">
              <a:rPr lang="ru-RU" smtClean="0"/>
              <a:pPr>
                <a:defRPr/>
              </a:pPr>
              <a:t>13.12.2013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0E34EC-FB15-404C-B180-6CB83B8E8F87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D66D9A2-0D61-4F59-B676-84160DDFC6F9}" type="datetimeFigureOut">
              <a:rPr lang="ru-RU" smtClean="0"/>
              <a:pPr>
                <a:defRPr/>
              </a:pPr>
              <a:t>13.12.2013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E7FA92-5EFB-4C4A-A2BE-616EE6F996D2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BA0B01C-6DEC-408C-94CD-E6D69BCEEC8E}" type="datetimeFigureOut">
              <a:rPr lang="ru-RU" smtClean="0"/>
              <a:pPr>
                <a:defRPr/>
              </a:pPr>
              <a:t>13.12.2013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03F320-8CE9-42F7-8333-C37EDCD76221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EB961E5-4FA9-4CF5-8322-D0F6F2D59089}" type="datetimeFigureOut">
              <a:rPr lang="ru-RU" smtClean="0"/>
              <a:pPr>
                <a:defRPr/>
              </a:pPr>
              <a:t>13.12.2013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7391B4-2351-4724-8301-FF44C4F77D21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B3A40D4-AA4C-43A1-9112-3EDE65697253}" type="datetimeFigureOut">
              <a:rPr lang="ru-RU" smtClean="0"/>
              <a:pPr>
                <a:defRPr/>
              </a:pPr>
              <a:t>13.12.2013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164B4E-C12B-413D-AF07-42246A4D0787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2A7508E-4B57-4AE7-B504-BEC204BCDFB4}" type="datetimeFigureOut">
              <a:rPr lang="ru-RU" smtClean="0"/>
              <a:pPr>
                <a:defRPr/>
              </a:pPr>
              <a:t>13.12.2013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08B122D-0656-4D6A-A750-6B60D0090B9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9" r:id="rId1"/>
    <p:sldLayoutId id="2147484050" r:id="rId2"/>
    <p:sldLayoutId id="2147484051" r:id="rId3"/>
    <p:sldLayoutId id="2147484052" r:id="rId4"/>
    <p:sldLayoutId id="2147484053" r:id="rId5"/>
    <p:sldLayoutId id="2147484054" r:id="rId6"/>
    <p:sldLayoutId id="2147484055" r:id="rId7"/>
    <p:sldLayoutId id="2147484056" r:id="rId8"/>
    <p:sldLayoutId id="2147484057" r:id="rId9"/>
    <p:sldLayoutId id="2147484058" r:id="rId10"/>
    <p:sldLayoutId id="21474840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png"/><Relationship Id="rId4" Type="http://schemas.openxmlformats.org/officeDocument/2006/relationships/oleObject" Target="../embeddings/_____Microsoft_Excel_97-20031.xls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844824"/>
            <a:ext cx="7237412" cy="2305695"/>
          </a:xfrm>
        </p:spPr>
        <p:txBody>
          <a:bodyPr wrap="square" t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ru-RU" sz="4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/>
            </a:r>
            <a:br>
              <a:rPr lang="ru-RU" sz="4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r>
              <a:rPr lang="ru-RU" sz="4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Исследовательская работа</a:t>
            </a:r>
            <a:br>
              <a:rPr lang="ru-RU" sz="4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/>
            </a:r>
            <a:b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/>
            </a:r>
            <a:b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r>
              <a:rPr lang="ru-RU" sz="4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ru-RU" sz="66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Тема</a:t>
            </a:r>
            <a:r>
              <a:rPr lang="ru-RU" sz="60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: </a:t>
            </a:r>
            <a:r>
              <a:rPr lang="ru-RU" sz="6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«</a:t>
            </a:r>
            <a:r>
              <a:rPr lang="ru-RU" sz="6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Англицизмы в русском языке</a:t>
            </a:r>
            <a:r>
              <a:rPr lang="ru-RU" sz="6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»</a:t>
            </a:r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4221088"/>
            <a:ext cx="7776864" cy="2304256"/>
          </a:xfrm>
        </p:spPr>
        <p:txBody>
          <a:bodyPr>
            <a:normAutofit fontScale="92500" lnSpcReduction="20000"/>
          </a:bodyPr>
          <a:lstStyle/>
          <a:p>
            <a:pPr marL="36513" eaLnBrk="1" hangingPunct="1">
              <a:spcBef>
                <a:spcPct val="0"/>
              </a:spcBef>
            </a:pPr>
            <a:r>
              <a:rPr lang="ru-RU" u="sng" dirty="0" smtClean="0">
                <a:solidFill>
                  <a:schemeClr val="tx1"/>
                </a:solidFill>
              </a:rPr>
              <a:t>Выполнила</a:t>
            </a:r>
            <a:r>
              <a:rPr lang="ru-RU" dirty="0" smtClean="0">
                <a:solidFill>
                  <a:schemeClr val="tx1"/>
                </a:solidFill>
              </a:rPr>
              <a:t>: ученица 10 класса</a:t>
            </a:r>
          </a:p>
          <a:p>
            <a:pPr marL="36513" eaLnBrk="1" hangingPunct="1">
              <a:spcBef>
                <a:spcPct val="0"/>
              </a:spcBef>
            </a:pPr>
            <a:r>
              <a:rPr lang="ru-RU" dirty="0" smtClean="0">
                <a:solidFill>
                  <a:schemeClr val="tx1"/>
                </a:solidFill>
              </a:rPr>
              <a:t>ГБОУ СОШ </a:t>
            </a:r>
            <a:r>
              <a:rPr lang="ru-RU" dirty="0" err="1" smtClean="0">
                <a:solidFill>
                  <a:schemeClr val="tx1"/>
                </a:solidFill>
              </a:rPr>
              <a:t>с.Курумоч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</a:p>
          <a:p>
            <a:pPr marL="36513" eaLnBrk="1" hangingPunct="1">
              <a:spcBef>
                <a:spcPct val="0"/>
              </a:spcBef>
            </a:pPr>
            <a:r>
              <a:rPr lang="ru-RU" dirty="0" smtClean="0">
                <a:solidFill>
                  <a:schemeClr val="tx1"/>
                </a:solidFill>
              </a:rPr>
              <a:t>им. </a:t>
            </a:r>
            <a:r>
              <a:rPr lang="ru-RU" dirty="0" err="1" smtClean="0">
                <a:solidFill>
                  <a:schemeClr val="tx1"/>
                </a:solidFill>
              </a:rPr>
              <a:t>А.И.Кузнецова</a:t>
            </a:r>
            <a:endParaRPr lang="ru-RU" dirty="0" smtClean="0">
              <a:solidFill>
                <a:schemeClr val="tx1"/>
              </a:solidFill>
            </a:endParaRPr>
          </a:p>
          <a:p>
            <a:pPr marL="36513" eaLnBrk="1" hangingPunct="1">
              <a:spcBef>
                <a:spcPct val="0"/>
              </a:spcBef>
            </a:pPr>
            <a:r>
              <a:rPr lang="ru-RU" dirty="0" err="1" smtClean="0">
                <a:solidFill>
                  <a:schemeClr val="tx1"/>
                </a:solidFill>
              </a:rPr>
              <a:t>Истратий</a:t>
            </a:r>
            <a:r>
              <a:rPr lang="ru-RU" dirty="0" smtClean="0">
                <a:solidFill>
                  <a:schemeClr val="tx1"/>
                </a:solidFill>
              </a:rPr>
              <a:t> Мария. </a:t>
            </a:r>
          </a:p>
          <a:p>
            <a:pPr marL="36513" eaLnBrk="1" hangingPunct="1">
              <a:spcBef>
                <a:spcPct val="0"/>
              </a:spcBef>
            </a:pPr>
            <a:endParaRPr lang="ru-RU" dirty="0" smtClean="0">
              <a:solidFill>
                <a:schemeClr val="tx1"/>
              </a:solidFill>
            </a:endParaRPr>
          </a:p>
          <a:p>
            <a:pPr marL="36513" eaLnBrk="1" hangingPunct="1">
              <a:spcBef>
                <a:spcPct val="0"/>
              </a:spcBef>
            </a:pPr>
            <a:r>
              <a:rPr lang="ru-RU" dirty="0" smtClean="0">
                <a:solidFill>
                  <a:schemeClr val="tx1"/>
                </a:solidFill>
              </a:rPr>
              <a:t>Научный руководитель:</a:t>
            </a:r>
          </a:p>
          <a:p>
            <a:pPr marL="36513" eaLnBrk="1" hangingPunct="1">
              <a:spcBef>
                <a:spcPct val="0"/>
              </a:spcBef>
            </a:pPr>
            <a:r>
              <a:rPr lang="ru-RU" dirty="0" smtClean="0">
                <a:solidFill>
                  <a:schemeClr val="tx1"/>
                </a:solidFill>
              </a:rPr>
              <a:t>учитель английского языка</a:t>
            </a:r>
          </a:p>
          <a:p>
            <a:pPr marL="36513" eaLnBrk="1" hangingPunct="1">
              <a:spcBef>
                <a:spcPct val="0"/>
              </a:spcBef>
            </a:pPr>
            <a:r>
              <a:rPr lang="ru-RU" dirty="0" err="1" smtClean="0">
                <a:solidFill>
                  <a:schemeClr val="tx1"/>
                </a:solidFill>
              </a:rPr>
              <a:t>Долинина</a:t>
            </a:r>
            <a:r>
              <a:rPr lang="ru-RU" dirty="0" smtClean="0">
                <a:solidFill>
                  <a:schemeClr val="tx1"/>
                </a:solidFill>
              </a:rPr>
              <a:t> А.И.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505" name="Диаграмма 1"/>
          <p:cNvGraphicFramePr>
            <a:graphicFrameLocks/>
          </p:cNvGraphicFramePr>
          <p:nvPr/>
        </p:nvGraphicFramePr>
        <p:xfrm>
          <a:off x="285750" y="357188"/>
          <a:ext cx="8501063" cy="6143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23" name="Лист" r:id="rId4" imgW="8498561" imgH="6139204" progId="Excel.Sheet.8">
                  <p:embed/>
                </p:oleObj>
              </mc:Choice>
              <mc:Fallback>
                <p:oleObj name="Лист" r:id="rId4" imgW="8498561" imgH="6139204" progId="Excel.Sheet.8">
                  <p:embed/>
                  <p:pic>
                    <p:nvPicPr>
                      <p:cNvPr id="0" name="Picture 4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750" y="357188"/>
                        <a:ext cx="8501063" cy="6143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>
                <a:solidFill>
                  <a:srgbClr val="FF0000"/>
                </a:solidFill>
              </a:rPr>
              <a:t>Вот так мы проводили анкетирование.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6" name="Содержимое 5" descr="IMG_0860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196507" y="350304"/>
            <a:ext cx="4767981" cy="6507696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4" descr="IMG_086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28244" y="0"/>
            <a:ext cx="9172244" cy="6868980"/>
          </a:xfrm>
        </p:spPr>
      </p:pic>
    </p:spTree>
    <p:extLst>
      <p:ext uri="{BB962C8B-B14F-4D97-AF65-F5344CB8AC3E}">
        <p14:creationId xmlns:p14="http://schemas.microsoft.com/office/powerpoint/2010/main" val="389564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IMG_0866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332655"/>
            <a:ext cx="9144000" cy="7992889"/>
          </a:xfrm>
        </p:spPr>
      </p:pic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5" descr="IMG_086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-14212" y="2348"/>
            <a:ext cx="9158212" cy="6873338"/>
          </a:xfrm>
        </p:spPr>
      </p:pic>
      <p:sp>
        <p:nvSpPr>
          <p:cNvPr id="7" name="Объект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3394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IMG_086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46777"/>
            <a:ext cx="9144000" cy="6916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814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 bwMode="auto">
          <a:xfrm>
            <a:off x="2786063" y="642938"/>
            <a:ext cx="3429000" cy="676275"/>
          </a:xfrm>
        </p:spPr>
        <p:txBody>
          <a:bodyPr wrap="square" tIns="45720" rIns="91440" numCol="1" anchorCtr="0" compatLnSpc="1">
            <a:prstTxWarp prst="textNoShape">
              <a:avLst/>
            </a:prstTxWarp>
            <a:noAutofit/>
          </a:bodyPr>
          <a:lstStyle/>
          <a:p>
            <a:pPr eaLnBrk="1" hangingPunct="1"/>
            <a:r>
              <a:rPr lang="ru-RU" sz="5400" u="sng" dirty="0" smtClean="0">
                <a:solidFill>
                  <a:srgbClr val="FF0000"/>
                </a:solidFill>
              </a:rPr>
              <a:t>Выводы:</a:t>
            </a:r>
          </a:p>
        </p:txBody>
      </p:sp>
      <p:sp>
        <p:nvSpPr>
          <p:cNvPr id="22530" name="Текст 2"/>
          <p:cNvSpPr>
            <a:spLocks noGrp="1"/>
          </p:cNvSpPr>
          <p:nvPr>
            <p:ph type="body" idx="1"/>
          </p:nvPr>
        </p:nvSpPr>
        <p:spPr>
          <a:xfrm>
            <a:off x="500063" y="1643063"/>
            <a:ext cx="8183562" cy="3071812"/>
          </a:xfrm>
        </p:spPr>
        <p:txBody>
          <a:bodyPr>
            <a:normAutofit/>
          </a:bodyPr>
          <a:lstStyle/>
          <a:p>
            <a:pPr marR="0" eaLnBrk="1" hangingPunct="1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chemeClr val="tx1"/>
                </a:solidFill>
              </a:rPr>
              <a:t>1.Причины появления заимствования в русском </a:t>
            </a:r>
            <a:r>
              <a:rPr lang="ru-RU" sz="2000" dirty="0" smtClean="0">
                <a:solidFill>
                  <a:schemeClr val="tx1"/>
                </a:solidFill>
              </a:rPr>
              <a:t>языке: </a:t>
            </a:r>
            <a:endParaRPr lang="ru-RU" sz="2000" dirty="0" smtClean="0">
              <a:solidFill>
                <a:schemeClr val="tx1"/>
              </a:solidFill>
            </a:endParaRPr>
          </a:p>
          <a:p>
            <a:pPr marR="0" eaLnBrk="1" hangingPunct="1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chemeClr val="tx1"/>
                </a:solidFill>
              </a:rPr>
              <a:t>Усиление </a:t>
            </a:r>
            <a:r>
              <a:rPr lang="ru-RU" sz="2000" dirty="0" smtClean="0">
                <a:solidFill>
                  <a:schemeClr val="tx1"/>
                </a:solidFill>
              </a:rPr>
              <a:t>информационных потоков; появление глобальной компьютерной системы Интернета; участие в олимпиадах.</a:t>
            </a:r>
          </a:p>
          <a:p>
            <a:pPr marR="0" eaLnBrk="1" hangingPunct="1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chemeClr val="tx1"/>
                </a:solidFill>
              </a:rPr>
              <a:t>2</a:t>
            </a:r>
            <a:r>
              <a:rPr lang="ru-RU" sz="2000" dirty="0" smtClean="0">
                <a:solidFill>
                  <a:schemeClr val="tx1"/>
                </a:solidFill>
              </a:rPr>
              <a:t>. Для того, чтобы сохранить чистоту русского языка, нужно употреблять как можно меньше англицизмов. Для этого мы сформулировали следующие рекомендации по употреблению англицизмов: Употреблять англицизмы только в определенных кругах, группах и в специальной области знаний.</a:t>
            </a:r>
          </a:p>
          <a:p>
            <a:pPr marR="0" eaLnBrk="1" hangingPunct="1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3886200"/>
            <a:ext cx="8196290" cy="914400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СПАСИБО ЗА     ВНИМАНИЕ!</a:t>
            </a:r>
            <a:endParaRPr lang="ru-RU" sz="5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/>
          </p:cNvSpPr>
          <p:nvPr>
            <p:ph type="subTitle" idx="1"/>
          </p:nvPr>
        </p:nvSpPr>
        <p:spPr>
          <a:xfrm>
            <a:off x="14210" y="476672"/>
            <a:ext cx="8734253" cy="6696744"/>
          </a:xfrm>
        </p:spPr>
        <p:txBody>
          <a:bodyPr>
            <a:normAutofit/>
          </a:bodyPr>
          <a:lstStyle/>
          <a:p>
            <a:r>
              <a:rPr lang="ru-RU" sz="3200" u="sng" dirty="0" smtClean="0">
                <a:solidFill>
                  <a:srgbClr val="FF0000"/>
                </a:solidFill>
                <a:latin typeface="Arial" charset="0"/>
              </a:rPr>
              <a:t>Цели работы: </a:t>
            </a:r>
            <a:r>
              <a:rPr lang="ru-RU" sz="2000" dirty="0" smtClean="0">
                <a:solidFill>
                  <a:schemeClr val="tx1"/>
                </a:solidFill>
              </a:rPr>
              <a:t>Выявить причины появления заимствования слов и способы их образования. Сформулировать рекомендации по их употреблению</a:t>
            </a:r>
            <a:r>
              <a:rPr lang="ru-RU" sz="2000" dirty="0" smtClean="0">
                <a:solidFill>
                  <a:schemeClr val="tx1"/>
                </a:solidFill>
                <a:latin typeface="Arial" charset="0"/>
              </a:rPr>
              <a:t>.</a:t>
            </a:r>
          </a:p>
          <a:p>
            <a:r>
              <a:rPr lang="ru-RU" u="sng" dirty="0" smtClean="0">
                <a:solidFill>
                  <a:srgbClr val="FF0000"/>
                </a:solidFill>
                <a:latin typeface="Arial" charset="0"/>
              </a:rPr>
              <a:t>Задачи:</a:t>
            </a:r>
            <a:r>
              <a:rPr lang="ru-RU" sz="1800" dirty="0" smtClean="0">
                <a:latin typeface="Arial" charset="0"/>
              </a:rPr>
              <a:t> </a:t>
            </a:r>
            <a:r>
              <a:rPr lang="ru-RU" sz="2000" dirty="0">
                <a:solidFill>
                  <a:schemeClr val="tx1"/>
                </a:solidFill>
              </a:rPr>
              <a:t>·     Определить причины заимствований английских элементов в русском языке.</a:t>
            </a:r>
          </a:p>
          <a:p>
            <a:r>
              <a:rPr lang="ru-RU" sz="2000" dirty="0">
                <a:solidFill>
                  <a:schemeClr val="tx1"/>
                </a:solidFill>
              </a:rPr>
              <a:t>·     Проанализировать теоретические материалы, связанные с заимствованиями.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·</a:t>
            </a:r>
            <a:r>
              <a:rPr lang="ru-RU" sz="2000" dirty="0">
                <a:solidFill>
                  <a:schemeClr val="tx1"/>
                </a:solidFill>
              </a:rPr>
              <a:t>     Выяснить отношение сверстников к исследуемому явлению.</a:t>
            </a:r>
          </a:p>
          <a:p>
            <a:endParaRPr lang="ru-RU" sz="1900" dirty="0"/>
          </a:p>
          <a:p>
            <a:r>
              <a:rPr lang="ru-RU" sz="2400" dirty="0"/>
              <a:t> </a:t>
            </a:r>
            <a:r>
              <a:rPr lang="ru-RU" sz="2400" u="sng" dirty="0" smtClean="0">
                <a:solidFill>
                  <a:srgbClr val="FF0000"/>
                </a:solidFill>
                <a:latin typeface="Arial" charset="0"/>
              </a:rPr>
              <a:t>Актуальность работы:</a:t>
            </a:r>
            <a:r>
              <a:rPr lang="ru-RU" sz="1800" dirty="0" smtClean="0">
                <a:latin typeface="Arial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+mj-lt"/>
              </a:rPr>
              <a:t>связана с интенсивным проникновением англицизмов в русский язык, что вызвало обострение языковой ситуации, озабоченность и полемику среди лингвистов, а также представителей широкой российской общественности, заявивших о необходимости очищения языка от «чужих» слов и защите русского языка от агрессивного вторжения иноязычных заимствований, особенно англицизмов.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 bwMode="auto">
          <a:xfrm>
            <a:off x="2699792" y="620688"/>
            <a:ext cx="5904656" cy="676275"/>
          </a:xfrm>
        </p:spPr>
        <p:txBody>
          <a:bodyPr wrap="square" tIns="45720" rIns="91440" numCol="1" anchorCtr="0" compatLnSpc="1">
            <a:prstTxWarp prst="textNoShape">
              <a:avLst/>
            </a:prstTxWarp>
            <a:noAutofit/>
          </a:bodyPr>
          <a:lstStyle/>
          <a:p>
            <a:pPr eaLnBrk="1" hangingPunct="1"/>
            <a:r>
              <a:rPr lang="ru-RU" sz="5400" u="sng" dirty="0" smtClean="0">
                <a:solidFill>
                  <a:srgbClr val="C00000"/>
                </a:solidFill>
              </a:rPr>
              <a:t>Проблема</a:t>
            </a:r>
          </a:p>
        </p:txBody>
      </p:sp>
      <p:sp>
        <p:nvSpPr>
          <p:cNvPr id="14338" name="Текст 2"/>
          <p:cNvSpPr>
            <a:spLocks noGrp="1"/>
          </p:cNvSpPr>
          <p:nvPr>
            <p:ph type="body" idx="1"/>
          </p:nvPr>
        </p:nvSpPr>
        <p:spPr>
          <a:xfrm>
            <a:off x="2339752" y="1340768"/>
            <a:ext cx="6487889" cy="2952328"/>
          </a:xfrm>
        </p:spPr>
        <p:txBody>
          <a:bodyPr>
            <a:normAutofit fontScale="92500"/>
          </a:bodyPr>
          <a:lstStyle/>
          <a:p>
            <a:pPr marR="0" eaLnBrk="1" hangingPunct="1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tx1"/>
                </a:solidFill>
              </a:rPr>
              <a:t>В последние десятилетия наблюдается процесс интенсивного заимствования англицизмов в русский язык. Иногда СМИ так «пестрят» английскими словами, что непонятно, о чём идёт речь. Возникает вопрос: Нужно ли такое количество английских слов, может быть некоторые из них совершенно бесполезны и даже вредны для русской речи? 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/>
          </p:cNvSpPr>
          <p:nvPr>
            <p:ph type="title"/>
          </p:nvPr>
        </p:nvSpPr>
        <p:spPr bwMode="auto">
          <a:xfrm>
            <a:off x="684213" y="476250"/>
            <a:ext cx="8002587" cy="1512590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3200" u="sng" dirty="0" smtClean="0">
                <a:solidFill>
                  <a:srgbClr val="C00000"/>
                </a:solidFill>
                <a:effectLst/>
                <a:latin typeface="Arial" charset="0"/>
              </a:rPr>
              <a:t>Причины заимствования англицизмов </a:t>
            </a:r>
            <a:br>
              <a:rPr lang="ru-RU" sz="3200" u="sng" dirty="0" smtClean="0">
                <a:solidFill>
                  <a:srgbClr val="C00000"/>
                </a:solidFill>
                <a:effectLst/>
                <a:latin typeface="Arial" charset="0"/>
              </a:rPr>
            </a:br>
            <a:r>
              <a:rPr lang="ru-RU" sz="3200" u="sng" dirty="0" smtClean="0">
                <a:solidFill>
                  <a:srgbClr val="C00000"/>
                </a:solidFill>
                <a:effectLst/>
                <a:latin typeface="Arial" charset="0"/>
              </a:rPr>
              <a:t>в современном русском языке</a:t>
            </a:r>
          </a:p>
        </p:txBody>
      </p:sp>
      <p:sp>
        <p:nvSpPr>
          <p:cNvPr id="28675" name="Rectangle 3"/>
          <p:cNvSpPr>
            <a:spLocks noGrp="1"/>
          </p:cNvSpPr>
          <p:nvPr>
            <p:ph type="body" idx="1"/>
          </p:nvPr>
        </p:nvSpPr>
        <p:spPr>
          <a:xfrm>
            <a:off x="2339752" y="2060848"/>
            <a:ext cx="6131024" cy="2852936"/>
          </a:xfrm>
        </p:spPr>
        <p:txBody>
          <a:bodyPr>
            <a:normAutofit fontScale="92500" lnSpcReduction="20000"/>
          </a:bodyPr>
          <a:lstStyle/>
          <a:p>
            <a:r>
              <a:rPr lang="ru-RU" sz="3200" dirty="0" smtClean="0">
                <a:latin typeface="Arial" charset="0"/>
              </a:rPr>
              <a:t>Появление большого количества иноязычных слов английского происхождения, их быстрое закрепление в английском языке объясняется стремительными переменами в общественной и научной жизни. 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980728"/>
            <a:ext cx="8287072" cy="6408712"/>
          </a:xfrm>
        </p:spPr>
        <p:txBody>
          <a:bodyPr>
            <a:normAutofit/>
          </a:bodyPr>
          <a:lstStyle/>
          <a:p>
            <a:pPr marR="0" lvl="0" algn="l">
              <a:buClr>
                <a:srgbClr val="0BD0D9"/>
              </a:buClr>
            </a:pPr>
            <a:r>
              <a:rPr lang="ru-RU" sz="2800" dirty="0">
                <a:solidFill>
                  <a:schemeClr val="tx1"/>
                </a:solidFill>
                <a:latin typeface="Arial" charset="0"/>
              </a:rPr>
              <a:t>Усиление информационных потоков, появление глобальной компьютерной системы Интернета, расширение межгосударственных и международных отношений</a:t>
            </a:r>
            <a:r>
              <a:rPr lang="ru-RU" sz="2800" dirty="0" smtClean="0">
                <a:solidFill>
                  <a:schemeClr val="tx1"/>
                </a:solidFill>
                <a:latin typeface="Arial" charset="0"/>
              </a:rPr>
              <a:t>, участие </a:t>
            </a:r>
            <a:r>
              <a:rPr lang="ru-RU" sz="2800" dirty="0">
                <a:solidFill>
                  <a:schemeClr val="tx1"/>
                </a:solidFill>
                <a:latin typeface="Arial" charset="0"/>
              </a:rPr>
              <a:t>в олимпиадах, международных фестивалях, </a:t>
            </a:r>
            <a:endParaRPr lang="ru-RU" sz="2800" dirty="0" smtClean="0">
              <a:solidFill>
                <a:schemeClr val="tx1"/>
              </a:solidFill>
              <a:latin typeface="Arial" charset="0"/>
            </a:endParaRPr>
          </a:p>
          <a:p>
            <a:pPr marR="0" lvl="0" algn="l">
              <a:buClr>
                <a:srgbClr val="0BD0D9"/>
              </a:buClr>
            </a:pPr>
            <a:endParaRPr lang="ru-RU" sz="2800" dirty="0" smtClean="0">
              <a:solidFill>
                <a:schemeClr val="tx1"/>
              </a:solidFill>
              <a:latin typeface="Arial" charset="0"/>
            </a:endParaRPr>
          </a:p>
          <a:p>
            <a:pPr marR="0" lvl="0" algn="l">
              <a:buClr>
                <a:srgbClr val="0BD0D9"/>
              </a:buClr>
            </a:pPr>
            <a:r>
              <a:rPr lang="ru-RU" sz="2800" dirty="0" smtClean="0">
                <a:solidFill>
                  <a:schemeClr val="tx1"/>
                </a:solidFill>
                <a:latin typeface="Arial" charset="0"/>
              </a:rPr>
              <a:t>показ </a:t>
            </a:r>
            <a:r>
              <a:rPr lang="ru-RU" sz="2800" dirty="0">
                <a:solidFill>
                  <a:schemeClr val="tx1"/>
                </a:solidFill>
                <a:latin typeface="Arial" charset="0"/>
              </a:rPr>
              <a:t>мод- все это не могло не привести к вождению в русский язык новых слов. </a:t>
            </a:r>
          </a:p>
          <a:p>
            <a:pPr marR="0" lvl="0" algn="l">
              <a:buClr>
                <a:srgbClr val="0BD0D9"/>
              </a:buClr>
            </a:pPr>
            <a:r>
              <a:rPr lang="ru-RU" sz="2800" dirty="0">
                <a:solidFill>
                  <a:schemeClr val="tx1"/>
                </a:solidFill>
                <a:latin typeface="Arial" charset="0"/>
              </a:rPr>
              <a:t>Возросла необходимость в интенсивном общении с людьми, которые пользуются другими языками. А это- важное условие для непосредственного заимствования лексики.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4792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Box 2"/>
          <p:cNvSpPr txBox="1">
            <a:spLocks noChangeArrowheads="1"/>
          </p:cNvSpPr>
          <p:nvPr/>
        </p:nvSpPr>
        <p:spPr bwMode="auto">
          <a:xfrm>
            <a:off x="642938" y="642938"/>
            <a:ext cx="7783512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dirty="0">
                <a:latin typeface="Verdana" pitchFamily="34" charset="0"/>
              </a:rPr>
              <a:t>Способы образования англицизмов</a:t>
            </a:r>
          </a:p>
          <a:p>
            <a:r>
              <a:rPr lang="ru-RU" sz="3200" dirty="0">
                <a:latin typeface="Verdana" pitchFamily="34" charset="0"/>
              </a:rPr>
              <a:t> 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357188" y="1285875"/>
          <a:ext cx="8429684" cy="429363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00396"/>
                <a:gridCol w="5429288"/>
              </a:tblGrid>
              <a:tr h="384733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Прямые заимствования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Уик-энд - выходные;</a:t>
                      </a:r>
                      <a:r>
                        <a:rPr lang="ru-RU" sz="1600" baseline="0" dirty="0" smtClean="0"/>
                        <a:t> блэк – негр; мани – деньги</a:t>
                      </a:r>
                      <a:endParaRPr lang="ru-RU" sz="1600" dirty="0"/>
                    </a:p>
                  </a:txBody>
                  <a:tcPr/>
                </a:tc>
              </a:tr>
              <a:tr h="384733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Гибриды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Аскать (</a:t>
                      </a:r>
                      <a:r>
                        <a:rPr lang="en-US" sz="1600" dirty="0" smtClean="0"/>
                        <a:t>to</a:t>
                      </a:r>
                      <a:r>
                        <a:rPr lang="en-US" sz="1600" baseline="0" dirty="0" smtClean="0"/>
                        <a:t> ask</a:t>
                      </a:r>
                      <a:r>
                        <a:rPr lang="ru-RU" sz="1600" baseline="0" dirty="0" smtClean="0"/>
                        <a:t> </a:t>
                      </a:r>
                      <a:r>
                        <a:rPr lang="en-US" sz="1600" baseline="0" dirty="0" smtClean="0"/>
                        <a:t>–</a:t>
                      </a:r>
                      <a:r>
                        <a:rPr lang="ru-RU" sz="1600" dirty="0" smtClean="0"/>
                        <a:t> просить), бузить (</a:t>
                      </a:r>
                      <a:r>
                        <a:rPr lang="en-US" sz="1600" dirty="0" smtClean="0"/>
                        <a:t>busy – </a:t>
                      </a:r>
                      <a:r>
                        <a:rPr lang="ru-RU" sz="1600" dirty="0" smtClean="0"/>
                        <a:t>беспокойный, суетливый)</a:t>
                      </a:r>
                      <a:endParaRPr lang="ru-RU" sz="1600" dirty="0"/>
                    </a:p>
                  </a:txBody>
                  <a:tcPr/>
                </a:tc>
              </a:tr>
              <a:tr h="384733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Калька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Меню, пароль, диск, вирус, клуб, саркофаг</a:t>
                      </a:r>
                      <a:endParaRPr lang="ru-RU" sz="1600" dirty="0"/>
                    </a:p>
                  </a:txBody>
                  <a:tcPr/>
                </a:tc>
              </a:tr>
              <a:tr h="384733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Полукалька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Драйв – драйва (</a:t>
                      </a:r>
                      <a:r>
                        <a:rPr lang="en-US" sz="1600" dirty="0" smtClean="0"/>
                        <a:t>drive)</a:t>
                      </a:r>
                      <a:r>
                        <a:rPr lang="ru-RU" sz="1600" dirty="0" smtClean="0"/>
                        <a:t> «Давно не было такого драйва» – в значении «запал, энергетика»</a:t>
                      </a:r>
                      <a:endParaRPr lang="ru-RU" sz="1600" dirty="0"/>
                    </a:p>
                  </a:txBody>
                  <a:tcPr/>
                </a:tc>
              </a:tr>
              <a:tr h="384733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Экзотизмы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Чипсы (</a:t>
                      </a:r>
                      <a:r>
                        <a:rPr lang="en-US" sz="1600" dirty="0" smtClean="0"/>
                        <a:t>chips)</a:t>
                      </a:r>
                      <a:r>
                        <a:rPr lang="ru-RU" sz="1600" dirty="0" smtClean="0"/>
                        <a:t>, хот-дог (</a:t>
                      </a:r>
                      <a:r>
                        <a:rPr lang="en-US" sz="1600" dirty="0" smtClean="0"/>
                        <a:t>hot-dog)</a:t>
                      </a:r>
                      <a:r>
                        <a:rPr lang="ru-RU" sz="1600" dirty="0" smtClean="0"/>
                        <a:t>, чизбургер</a:t>
                      </a:r>
                      <a:r>
                        <a:rPr lang="ru-RU" sz="1600" baseline="0" dirty="0" smtClean="0"/>
                        <a:t> (</a:t>
                      </a:r>
                      <a:r>
                        <a:rPr lang="en-US" sz="1600" baseline="0" dirty="0" smtClean="0"/>
                        <a:t>cheeseburger)</a:t>
                      </a:r>
                      <a:endParaRPr lang="ru-RU" sz="1600" dirty="0"/>
                    </a:p>
                  </a:txBody>
                  <a:tcPr/>
                </a:tc>
              </a:tr>
              <a:tr h="384733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Иноязычные вкрапления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Окей (ОК); вау (</a:t>
                      </a:r>
                      <a:r>
                        <a:rPr lang="en-US" sz="1600" dirty="0" smtClean="0"/>
                        <a:t>Wow!)</a:t>
                      </a:r>
                      <a:endParaRPr lang="ru-RU" sz="1600" dirty="0"/>
                    </a:p>
                  </a:txBody>
                  <a:tcPr/>
                </a:tc>
              </a:tr>
              <a:tr h="384733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Композиты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Секонд-хенд – магазин, торгующий одеждой, бывшей в употреблении; видео-салон – комната для просмотра фильмов</a:t>
                      </a:r>
                      <a:endParaRPr lang="ru-RU" sz="1600" dirty="0"/>
                    </a:p>
                  </a:txBody>
                  <a:tcPr/>
                </a:tc>
              </a:tr>
              <a:tr h="384733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Жаргонизмы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Искейпнуть – уйти, сбежать куда-либо (от англ. </a:t>
                      </a:r>
                      <a:r>
                        <a:rPr lang="en-US" sz="1600" dirty="0" smtClean="0"/>
                        <a:t>to escape – </a:t>
                      </a:r>
                      <a:r>
                        <a:rPr lang="ru-RU" sz="1600" dirty="0" smtClean="0"/>
                        <a:t>исчезнуть)</a:t>
                      </a:r>
                      <a:r>
                        <a:rPr lang="en-US" sz="1600" dirty="0" smtClean="0"/>
                        <a:t>  </a:t>
                      </a:r>
                      <a:r>
                        <a:rPr lang="ru-RU" sz="1600" dirty="0" smtClean="0"/>
                        <a:t> 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3200400" cy="730250"/>
          </a:xfrm>
        </p:spPr>
        <p:txBody>
          <a:bodyPr>
            <a:normAutofit/>
          </a:bodyPr>
          <a:lstStyle/>
          <a:p>
            <a:endParaRPr lang="ru-RU" sz="2200" dirty="0">
              <a:solidFill>
                <a:srgbClr val="FF0000"/>
              </a:solidFill>
            </a:endParaRPr>
          </a:p>
        </p:txBody>
      </p:sp>
      <p:pic>
        <p:nvPicPr>
          <p:cNvPr id="7" name="Содержимое 6" descr="fyukbwbpv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09872" y="1844824"/>
            <a:ext cx="4138391" cy="2441408"/>
          </a:xfr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67544" y="1768781"/>
            <a:ext cx="2127750" cy="3070694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Англицизмы в названиях магазинов.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41986" name="Picture 2" descr="http://im7-tub-ru.yandex.net/i?id=66033592-65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332656"/>
            <a:ext cx="5014487" cy="1554491"/>
          </a:xfrm>
          <a:prstGeom prst="rect">
            <a:avLst/>
          </a:prstGeom>
          <a:noFill/>
        </p:spPr>
      </p:pic>
      <p:pic>
        <p:nvPicPr>
          <p:cNvPr id="41988" name="Picture 4" descr="http://im1-tub-ru.yandex.net/i?id=62854464-42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3024" y="4286232"/>
            <a:ext cx="5800976" cy="257176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Box 3"/>
          <p:cNvSpPr txBox="1">
            <a:spLocks noChangeArrowheads="1"/>
          </p:cNvSpPr>
          <p:nvPr/>
        </p:nvSpPr>
        <p:spPr bwMode="auto">
          <a:xfrm>
            <a:off x="285750" y="714375"/>
            <a:ext cx="8299450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dirty="0">
                <a:solidFill>
                  <a:srgbClr val="C00000"/>
                </a:solidFill>
                <a:latin typeface="Verdana" pitchFamily="34" charset="0"/>
              </a:rPr>
              <a:t>Англицизмы в жизни школьников</a:t>
            </a:r>
          </a:p>
          <a:p>
            <a:r>
              <a:rPr lang="ru-RU" sz="2400" dirty="0">
                <a:latin typeface="Verdana" pitchFamily="34" charset="0"/>
              </a:rPr>
              <a:t> </a:t>
            </a:r>
            <a:r>
              <a:rPr lang="ru-RU" sz="2400" dirty="0">
                <a:solidFill>
                  <a:srgbClr val="FF0000"/>
                </a:solidFill>
                <a:latin typeface="Verdana" pitchFamily="34" charset="0"/>
              </a:rPr>
              <a:t>Англицизмы, употребляемые школьниками, подчёркивают их превосходство над остальными. Иностранные слова в речи учащихся могут играть роль своеобразных цитат: какой-либо термин может цитироваться, сознательно обыгрываться, искажаться.</a:t>
            </a:r>
          </a:p>
          <a:p>
            <a:r>
              <a:rPr lang="ru-RU" sz="2400" dirty="0" smtClean="0">
                <a:solidFill>
                  <a:srgbClr val="FF0000"/>
                </a:solidFill>
                <a:latin typeface="Verdana" pitchFamily="34" charset="0"/>
              </a:rPr>
              <a:t>Но </a:t>
            </a:r>
            <a:r>
              <a:rPr lang="ru-RU" sz="2400" dirty="0">
                <a:solidFill>
                  <a:srgbClr val="FF0000"/>
                </a:solidFill>
                <a:latin typeface="Verdana" pitchFamily="34" charset="0"/>
              </a:rPr>
              <a:t>в нашей разговорной речи употребление заимствованных слов</a:t>
            </a:r>
            <a:r>
              <a:rPr lang="ru-RU" sz="2400" dirty="0">
                <a:solidFill>
                  <a:srgbClr val="FF0000"/>
                </a:solidFill>
              </a:rPr>
              <a:t> не</a:t>
            </a:r>
            <a:r>
              <a:rPr lang="ru-RU" sz="2400" dirty="0">
                <a:solidFill>
                  <a:srgbClr val="FF0000"/>
                </a:solidFill>
                <a:latin typeface="Verdana" pitchFamily="34" charset="0"/>
              </a:rPr>
              <a:t> всегда бывает уместным. Безусловно, в самих заимствованиях нет ничего плохого. Однако значение этих слов должно быть понятно как говорящему, так и слушающему, а их употребление – уместно и оправдано.</a:t>
            </a:r>
          </a:p>
          <a:p>
            <a:r>
              <a:rPr lang="ru-RU" dirty="0">
                <a:solidFill>
                  <a:srgbClr val="FF0000"/>
                </a:solidFill>
                <a:latin typeface="Verdana" pitchFamily="34" charset="0"/>
              </a:rPr>
              <a:t> </a:t>
            </a:r>
          </a:p>
          <a:p>
            <a:r>
              <a:rPr lang="ru-RU" dirty="0">
                <a:latin typeface="Verdana" pitchFamily="34" charset="0"/>
              </a:rPr>
              <a:t> </a:t>
            </a:r>
          </a:p>
          <a:p>
            <a:r>
              <a:rPr lang="ru-RU" dirty="0">
                <a:latin typeface="Verdana" pitchFamily="34" charset="0"/>
              </a:rPr>
              <a:t>  </a:t>
            </a:r>
            <a:endParaRPr lang="ru-RU" sz="1000" dirty="0">
              <a:latin typeface="Verdana" pitchFamily="34" charset="0"/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4500570"/>
            <a:ext cx="3214710" cy="107157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Это инструмент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000628" y="4500570"/>
            <a:ext cx="3214710" cy="107157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Это мусор</a:t>
            </a:r>
          </a:p>
        </p:txBody>
      </p:sp>
      <p:sp>
        <p:nvSpPr>
          <p:cNvPr id="8" name="Выноска со стрелкой вниз 7"/>
          <p:cNvSpPr/>
          <p:nvPr/>
        </p:nvSpPr>
        <p:spPr>
          <a:xfrm>
            <a:off x="928662" y="642918"/>
            <a:ext cx="3214710" cy="3643338"/>
          </a:xfrm>
          <a:prstGeom prst="downArrowCallou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Если англицизм нельзя заменить на русское слово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Если англицизм употребляется в специальной области знаний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Если англицизм отображает более точный смысл понятия</a:t>
            </a:r>
          </a:p>
        </p:txBody>
      </p:sp>
      <p:sp>
        <p:nvSpPr>
          <p:cNvPr id="9" name="Выноска со стрелкой вниз 8"/>
          <p:cNvSpPr/>
          <p:nvPr/>
        </p:nvSpPr>
        <p:spPr>
          <a:xfrm>
            <a:off x="5036365" y="642918"/>
            <a:ext cx="3214710" cy="3643338"/>
          </a:xfrm>
          <a:prstGeom prst="downArrowCallou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Если англицизм можно заменить на русское слово и смысл не изменится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Если англицизм не имеет определённой сферы употребления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Если вы не знаете точного смысла слова</a:t>
            </a:r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Ясность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514</TotalTime>
  <Words>526</Words>
  <Application>Microsoft Office PowerPoint</Application>
  <PresentationFormat>Экран (4:3)</PresentationFormat>
  <Paragraphs>62</Paragraphs>
  <Slides>17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Ясность</vt:lpstr>
      <vt:lpstr>Лист</vt:lpstr>
      <vt:lpstr> Исследовательская работа    Тема: «Англицизмы в русском языке»</vt:lpstr>
      <vt:lpstr>Презентация PowerPoint</vt:lpstr>
      <vt:lpstr>Проблема</vt:lpstr>
      <vt:lpstr>Причины заимствования англицизмов  в современном русском языке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Выводы:</vt:lpstr>
      <vt:lpstr>Презентация PowerPoint</vt:lpstr>
    </vt:vector>
  </TitlesOfParts>
  <Company>DNA Project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Англицизмы в русском языке</dc:title>
  <dc:creator>DNA7 X86</dc:creator>
  <cp:lastModifiedBy>Учитель</cp:lastModifiedBy>
  <cp:revision>54</cp:revision>
  <dcterms:created xsi:type="dcterms:W3CDTF">2012-01-26T12:29:50Z</dcterms:created>
  <dcterms:modified xsi:type="dcterms:W3CDTF">2013-12-13T17:01:30Z</dcterms:modified>
</cp:coreProperties>
</file>