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54"/>
  </p:notesMasterIdLst>
  <p:sldIdLst>
    <p:sldId id="256" r:id="rId2"/>
    <p:sldId id="338" r:id="rId3"/>
    <p:sldId id="339" r:id="rId4"/>
    <p:sldId id="341" r:id="rId5"/>
    <p:sldId id="342" r:id="rId6"/>
    <p:sldId id="340" r:id="rId7"/>
    <p:sldId id="343" r:id="rId8"/>
    <p:sldId id="307" r:id="rId9"/>
    <p:sldId id="308" r:id="rId10"/>
    <p:sldId id="309" r:id="rId11"/>
    <p:sldId id="310" r:id="rId12"/>
    <p:sldId id="311" r:id="rId13"/>
    <p:sldId id="316" r:id="rId14"/>
    <p:sldId id="344" r:id="rId15"/>
    <p:sldId id="345" r:id="rId16"/>
    <p:sldId id="313" r:id="rId17"/>
    <p:sldId id="346" r:id="rId18"/>
    <p:sldId id="347" r:id="rId19"/>
    <p:sldId id="314" r:id="rId20"/>
    <p:sldId id="348" r:id="rId21"/>
    <p:sldId id="349" r:id="rId22"/>
    <p:sldId id="312" r:id="rId23"/>
    <p:sldId id="350" r:id="rId24"/>
    <p:sldId id="317" r:id="rId25"/>
    <p:sldId id="318" r:id="rId26"/>
    <p:sldId id="319" r:id="rId27"/>
    <p:sldId id="320" r:id="rId28"/>
    <p:sldId id="321" r:id="rId29"/>
    <p:sldId id="315" r:id="rId30"/>
    <p:sldId id="322" r:id="rId31"/>
    <p:sldId id="332" r:id="rId32"/>
    <p:sldId id="330" r:id="rId33"/>
    <p:sldId id="331" r:id="rId34"/>
    <p:sldId id="333" r:id="rId35"/>
    <p:sldId id="334" r:id="rId36"/>
    <p:sldId id="335" r:id="rId37"/>
    <p:sldId id="351" r:id="rId38"/>
    <p:sldId id="280" r:id="rId39"/>
    <p:sldId id="281" r:id="rId40"/>
    <p:sldId id="257" r:id="rId41"/>
    <p:sldId id="336" r:id="rId42"/>
    <p:sldId id="258" r:id="rId43"/>
    <p:sldId id="259" r:id="rId44"/>
    <p:sldId id="260" r:id="rId45"/>
    <p:sldId id="261" r:id="rId46"/>
    <p:sldId id="262" r:id="rId47"/>
    <p:sldId id="276" r:id="rId48"/>
    <p:sldId id="277" r:id="rId49"/>
    <p:sldId id="282" r:id="rId50"/>
    <p:sldId id="289" r:id="rId51"/>
    <p:sldId id="290" r:id="rId52"/>
    <p:sldId id="337" r:id="rId5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AB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730680-FAD1-450B-AD87-C135735058A1}" type="datetimeFigureOut">
              <a:rPr lang="ru-RU" smtClean="0"/>
              <a:pPr/>
              <a:t>26.10.2014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76957D-E026-452B-833F-AC7D24B0F010}" type="slidenum">
              <a:rPr lang="ru-RU" smtClean="0"/>
              <a:pPr/>
              <a:t>‹#›</a:t>
            </a:fld>
            <a:endParaRPr lang="ru-RU"/>
          </a:p>
        </p:txBody>
      </p:sp>
    </p:spTree>
    <p:extLst>
      <p:ext uri="{BB962C8B-B14F-4D97-AF65-F5344CB8AC3E}">
        <p14:creationId xmlns:p14="http://schemas.microsoft.com/office/powerpoint/2010/main" val="303283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176957D-E026-452B-833F-AC7D24B0F010}" type="slidenum">
              <a:rPr lang="ru-RU" smtClean="0"/>
              <a:pPr/>
              <a:t>30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26.10.2014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26.10.2014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audio" Target="file:///C:\Documents%20and%20Settings\1\&#1056;&#1072;&#1073;&#1086;&#1095;&#1080;&#1081;%20&#1089;&#1090;&#1086;&#1083;\&#1055;&#1088;&#1080;&#1083;&#1086;&#1078;&#1077;&#1085;&#1080;&#1077;2\043_&#1058;&#1086;&#1095;&#1082;&#1072;,%20&#1090;&#1086;&#1095;&#1082;&#1072;,%20&#1079;&#1072;&#1087;&#1103;&#1090;&#1072;&#1103;%20(&#1043;.%20&#1043;&#1083;&#1072;&#1076;&#1082;&#1086;&#1074;%20-%20&#1070;.%20&#1050;&#1080;&#1084;).mp3"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142976" y="285728"/>
            <a:ext cx="7406640" cy="3283416"/>
          </a:xfrm>
        </p:spPr>
        <p:txBody>
          <a:bodyPr>
            <a:normAutofit/>
          </a:bodyPr>
          <a:lstStyle/>
          <a:p>
            <a:r>
              <a:rPr lang="ru-RU" sz="4000" b="1" i="1" dirty="0" smtClean="0">
                <a:solidFill>
                  <a:srgbClr val="FF0000"/>
                </a:solidFill>
                <a:latin typeface="Times New Roman" pitchFamily="18" charset="0"/>
                <a:cs typeface="Times New Roman" pitchFamily="18" charset="0"/>
              </a:rPr>
              <a:t>ФИЗКУЛЬТМИНУТКИ </a:t>
            </a:r>
            <a:r>
              <a:rPr lang="en-US" sz="4000" b="1" i="1" dirty="0" smtClean="0">
                <a:solidFill>
                  <a:srgbClr val="FF0000"/>
                </a:solidFill>
                <a:latin typeface="Times New Roman" pitchFamily="18" charset="0"/>
                <a:cs typeface="Times New Roman" pitchFamily="18" charset="0"/>
              </a:rPr>
              <a:t/>
            </a:r>
            <a:br>
              <a:rPr lang="en-US" sz="4000" b="1" i="1" dirty="0" smtClean="0">
                <a:solidFill>
                  <a:srgbClr val="FF0000"/>
                </a:solidFill>
                <a:latin typeface="Times New Roman" pitchFamily="18" charset="0"/>
                <a:cs typeface="Times New Roman" pitchFamily="18" charset="0"/>
              </a:rPr>
            </a:br>
            <a:r>
              <a:rPr lang="ru-RU" sz="4000" b="1" i="1" dirty="0" smtClean="0">
                <a:solidFill>
                  <a:srgbClr val="FF0000"/>
                </a:solidFill>
                <a:latin typeface="Times New Roman" pitchFamily="18" charset="0"/>
                <a:cs typeface="Times New Roman" pitchFamily="18" charset="0"/>
              </a:rPr>
              <a:t>НА УРОКЕ  КАК ЭЛЕМЕНТ ЗДОРОВЬЕСБЕРЕГАЮЩИХ ТЕХНОЛОГИЙ</a:t>
            </a:r>
            <a:r>
              <a:rPr lang="ru-RU" dirty="0" smtClean="0"/>
              <a:t/>
            </a:r>
            <a:br>
              <a:rPr lang="ru-RU" dirty="0" smtClean="0"/>
            </a:br>
            <a:endParaRPr lang="ru-RU" dirty="0"/>
          </a:p>
        </p:txBody>
      </p:sp>
      <p:sp>
        <p:nvSpPr>
          <p:cNvPr id="5" name="Подзаголовок 4"/>
          <p:cNvSpPr>
            <a:spLocks noGrp="1"/>
          </p:cNvSpPr>
          <p:nvPr>
            <p:ph type="subTitle" idx="1"/>
          </p:nvPr>
        </p:nvSpPr>
        <p:spPr>
          <a:xfrm>
            <a:off x="1142976" y="4357694"/>
            <a:ext cx="7696224" cy="2286016"/>
          </a:xfrm>
        </p:spPr>
        <p:txBody>
          <a:bodyPr>
            <a:normAutofit/>
          </a:bodyPr>
          <a:lstStyle/>
          <a:p>
            <a:r>
              <a:rPr lang="ru-RU" sz="2800" i="1" dirty="0" smtClean="0">
                <a:solidFill>
                  <a:srgbClr val="002060"/>
                </a:solidFill>
                <a:latin typeface="Times New Roman" pitchFamily="18" charset="0"/>
                <a:cs typeface="Times New Roman" pitchFamily="18" charset="0"/>
              </a:rPr>
              <a:t>Толкова Светлана Валерьевна</a:t>
            </a:r>
            <a:endParaRPr lang="ru-RU" sz="2800" i="1" dirty="0">
              <a:solidFill>
                <a:srgbClr val="002060"/>
              </a:solidFill>
              <a:latin typeface="Times New Roman" pitchFamily="18" charset="0"/>
              <a:cs typeface="Times New Roman" pitchFamily="18" charset="0"/>
            </a:endParaRPr>
          </a:p>
        </p:txBody>
      </p:sp>
      <p:pic>
        <p:nvPicPr>
          <p:cNvPr id="10" name="Picture 4" descr="C:\Users\Kj\Desktop\физмин\de06_01_01.jpg"/>
          <p:cNvPicPr>
            <a:picLocks noChangeAspect="1" noChangeArrowheads="1"/>
          </p:cNvPicPr>
          <p:nvPr/>
        </p:nvPicPr>
        <p:blipFill>
          <a:blip r:embed="rId2" cstate="print">
            <a:extLst/>
          </a:blip>
          <a:srcRect/>
          <a:stretch>
            <a:fillRect/>
          </a:stretch>
        </p:blipFill>
        <p:spPr bwMode="auto">
          <a:xfrm>
            <a:off x="5929322" y="2285992"/>
            <a:ext cx="3000396" cy="36099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solidFill>
                  <a:srgbClr val="FF0000"/>
                </a:solidFill>
                <a:latin typeface="Sylfaen" pitchFamily="18" charset="0"/>
              </a:rPr>
              <a:t>Требования к организации  </a:t>
            </a:r>
            <a:br>
              <a:rPr lang="ru-RU" sz="3600" b="1" dirty="0" smtClean="0">
                <a:solidFill>
                  <a:srgbClr val="FF0000"/>
                </a:solidFill>
                <a:latin typeface="Sylfaen" pitchFamily="18" charset="0"/>
              </a:rPr>
            </a:br>
            <a:r>
              <a:rPr lang="ru-RU" sz="3600" b="1" dirty="0" smtClean="0">
                <a:solidFill>
                  <a:srgbClr val="FF0000"/>
                </a:solidFill>
                <a:latin typeface="Sylfaen" pitchFamily="18" charset="0"/>
              </a:rPr>
              <a:t>и проведению физкультминуток</a:t>
            </a:r>
            <a:endParaRPr lang="ru-RU" sz="3600" dirty="0">
              <a:solidFill>
                <a:srgbClr val="FF0000"/>
              </a:solidFill>
            </a:endParaRPr>
          </a:p>
        </p:txBody>
      </p:sp>
      <p:sp>
        <p:nvSpPr>
          <p:cNvPr id="3" name="Содержимое 2"/>
          <p:cNvSpPr>
            <a:spLocks noGrp="1"/>
          </p:cNvSpPr>
          <p:nvPr>
            <p:ph idx="1"/>
          </p:nvPr>
        </p:nvSpPr>
        <p:spPr>
          <a:xfrm>
            <a:off x="1142976" y="1500174"/>
            <a:ext cx="7790712" cy="5357826"/>
          </a:xfrm>
        </p:spPr>
        <p:txBody>
          <a:bodyPr>
            <a:noAutofit/>
          </a:bodyPr>
          <a:lstStyle/>
          <a:p>
            <a:pPr marL="266700" indent="-266700" algn="just">
              <a:lnSpc>
                <a:spcPct val="120000"/>
              </a:lnSpc>
              <a:tabLst>
                <a:tab pos="266700" algn="l"/>
              </a:tabLst>
              <a:defRPr/>
            </a:pPr>
            <a:r>
              <a:rPr lang="ru-RU" sz="2400" dirty="0" smtClean="0">
                <a:solidFill>
                  <a:srgbClr val="002060"/>
                </a:solidFill>
                <a:latin typeface="Sylfaen" pitchFamily="18" charset="0"/>
              </a:rPr>
              <a:t>Поводятся на начальном этапе утомления (на 12-20 минуте, в зависимости от возраста учащихся, вида деятельности и сложности учебного материала).</a:t>
            </a:r>
          </a:p>
          <a:p>
            <a:pPr marL="266700" indent="-266700" algn="just">
              <a:lnSpc>
                <a:spcPct val="120000"/>
              </a:lnSpc>
              <a:tabLst>
                <a:tab pos="266700" algn="l"/>
              </a:tabLst>
              <a:defRPr/>
            </a:pPr>
            <a:r>
              <a:rPr lang="ru-RU" sz="2400" dirty="0" smtClean="0">
                <a:solidFill>
                  <a:srgbClr val="002060"/>
                </a:solidFill>
                <a:latin typeface="Sylfaen" pitchFamily="18" charset="0"/>
              </a:rPr>
              <a:t>Для младших школьников наиболее целесообразно проведение физкультминуток между 15-20 минутами.</a:t>
            </a:r>
          </a:p>
          <a:p>
            <a:pPr marL="266700" indent="-266700" algn="just">
              <a:lnSpc>
                <a:spcPct val="120000"/>
              </a:lnSpc>
              <a:tabLst>
                <a:tab pos="266700" algn="l"/>
              </a:tabLst>
              <a:defRPr/>
            </a:pPr>
            <a:r>
              <a:rPr lang="ru-RU" sz="2400" dirty="0" smtClean="0">
                <a:solidFill>
                  <a:srgbClr val="002060"/>
                </a:solidFill>
                <a:latin typeface="Sylfaen" pitchFamily="18" charset="0"/>
              </a:rPr>
              <a:t>Упражнения должны быть занимательны, знакомы и интересны учащимся, просты в своем выполнении.</a:t>
            </a:r>
          </a:p>
          <a:p>
            <a:pPr marL="266700" indent="-266700" algn="just">
              <a:lnSpc>
                <a:spcPct val="120000"/>
              </a:lnSpc>
              <a:tabLst>
                <a:tab pos="266700" algn="l"/>
              </a:tabLst>
              <a:defRPr/>
            </a:pPr>
            <a:r>
              <a:rPr lang="ru-RU" sz="2400" dirty="0" smtClean="0">
                <a:solidFill>
                  <a:srgbClr val="002060"/>
                </a:solidFill>
                <a:latin typeface="Sylfaen" pitchFamily="18" charset="0"/>
              </a:rPr>
              <a:t>Комплексы упражнений должны быть разными по содержанию и форме.</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285852" y="214290"/>
            <a:ext cx="7572428" cy="6034110"/>
          </a:xfrm>
        </p:spPr>
        <p:txBody>
          <a:bodyPr>
            <a:normAutofit fontScale="85000" lnSpcReduction="20000"/>
          </a:bodyPr>
          <a:lstStyle/>
          <a:p>
            <a:pPr marL="266700" indent="-266700" algn="just">
              <a:lnSpc>
                <a:spcPct val="110000"/>
              </a:lnSpc>
              <a:spcBef>
                <a:spcPts val="800"/>
              </a:spcBef>
            </a:pPr>
            <a:r>
              <a:rPr lang="ru-RU" dirty="0" smtClean="0">
                <a:solidFill>
                  <a:srgbClr val="002060"/>
                </a:solidFill>
                <a:latin typeface="Sylfaen" pitchFamily="18" charset="0"/>
              </a:rPr>
              <a:t>Физкультминутки включают упражнения на разные группы мышц.</a:t>
            </a:r>
          </a:p>
          <a:p>
            <a:pPr marL="266700" indent="-266700" algn="just">
              <a:lnSpc>
                <a:spcPct val="110000"/>
              </a:lnSpc>
              <a:spcBef>
                <a:spcPts val="800"/>
              </a:spcBef>
            </a:pPr>
            <a:r>
              <a:rPr lang="ru-RU" dirty="0" smtClean="0">
                <a:solidFill>
                  <a:srgbClr val="002060"/>
                </a:solidFill>
                <a:latin typeface="Sylfaen" pitchFamily="18" charset="0"/>
              </a:rPr>
              <a:t>Продолжительность выполнения 1,5-3 минуты.</a:t>
            </a:r>
          </a:p>
          <a:p>
            <a:pPr marL="266700" indent="-266700" algn="just">
              <a:lnSpc>
                <a:spcPct val="110000"/>
              </a:lnSpc>
              <a:spcBef>
                <a:spcPts val="800"/>
              </a:spcBef>
            </a:pPr>
            <a:r>
              <a:rPr lang="ru-RU" dirty="0" smtClean="0">
                <a:solidFill>
                  <a:srgbClr val="002060"/>
                </a:solidFill>
                <a:latin typeface="Sylfaen" pitchFamily="18" charset="0"/>
              </a:rPr>
              <a:t>Во время проведения физкультминуток учащиеся могут сидеть за партой или стоять около ее, находиться у классной доски или в проходах между партами, стоять в кругу, врассыпную, в парах, тройках, в группах.</a:t>
            </a:r>
          </a:p>
          <a:p>
            <a:pPr marL="266700" indent="-266700" algn="just">
              <a:lnSpc>
                <a:spcPct val="110000"/>
              </a:lnSpc>
              <a:spcBef>
                <a:spcPts val="800"/>
              </a:spcBef>
            </a:pPr>
            <a:r>
              <a:rPr lang="ru-RU" dirty="0" smtClean="0">
                <a:solidFill>
                  <a:srgbClr val="002060"/>
                </a:solidFill>
                <a:latin typeface="Sylfaen" pitchFamily="18" charset="0"/>
              </a:rPr>
              <a:t>Для каждого класса необходимо выработать </a:t>
            </a:r>
          </a:p>
          <a:p>
            <a:pPr marL="266700" indent="-266700" algn="just">
              <a:lnSpc>
                <a:spcPct val="110000"/>
              </a:lnSpc>
              <a:spcBef>
                <a:spcPts val="800"/>
              </a:spcBef>
              <a:buNone/>
            </a:pPr>
            <a:r>
              <a:rPr lang="ru-RU" dirty="0" smtClean="0">
                <a:solidFill>
                  <a:srgbClr val="002060"/>
                </a:solidFill>
                <a:latin typeface="Sylfaen" pitchFamily="18" charset="0"/>
              </a:rPr>
              <a:t>	2–3 условных </a:t>
            </a:r>
            <a:r>
              <a:rPr lang="ru-RU" dirty="0" err="1" smtClean="0">
                <a:solidFill>
                  <a:srgbClr val="002060"/>
                </a:solidFill>
                <a:latin typeface="Sylfaen" pitchFamily="18" charset="0"/>
              </a:rPr>
              <a:t>вербально-поведенческих</a:t>
            </a:r>
            <a:r>
              <a:rPr lang="ru-RU" dirty="0" smtClean="0">
                <a:solidFill>
                  <a:srgbClr val="002060"/>
                </a:solidFill>
                <a:latin typeface="Sylfaen" pitchFamily="18" charset="0"/>
              </a:rPr>
              <a:t> знака, позволяющих быстрее и эффективнее переключать школьников  в другой режим  деятельности.</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dirty="0" smtClean="0">
                <a:solidFill>
                  <a:srgbClr val="FF0000"/>
                </a:solidFill>
                <a:latin typeface="Sylfaen" pitchFamily="18" charset="0"/>
              </a:rPr>
              <a:t>Рекомендации для учителя</a:t>
            </a:r>
            <a:endParaRPr lang="ru-RU" dirty="0">
              <a:solidFill>
                <a:srgbClr val="FF0000"/>
              </a:solidFill>
            </a:endParaRPr>
          </a:p>
        </p:txBody>
      </p:sp>
      <p:sp>
        <p:nvSpPr>
          <p:cNvPr id="3" name="Содержимое 2"/>
          <p:cNvSpPr>
            <a:spLocks noGrp="1"/>
          </p:cNvSpPr>
          <p:nvPr>
            <p:ph idx="1"/>
          </p:nvPr>
        </p:nvSpPr>
        <p:spPr/>
        <p:txBody>
          <a:bodyPr/>
          <a:lstStyle/>
          <a:p>
            <a:pPr>
              <a:buNone/>
              <a:defRPr/>
            </a:pPr>
            <a:r>
              <a:rPr lang="ru-RU" b="1" i="1" dirty="0" smtClean="0">
                <a:solidFill>
                  <a:srgbClr val="002060"/>
                </a:solidFill>
                <a:latin typeface="Sylfaen" pitchFamily="18" charset="0"/>
              </a:rPr>
              <a:t>Должен:</a:t>
            </a:r>
          </a:p>
          <a:p>
            <a:pPr marL="361950" indent="-180975">
              <a:spcBef>
                <a:spcPts val="1800"/>
              </a:spcBef>
              <a:defRPr/>
            </a:pPr>
            <a:r>
              <a:rPr lang="ru-RU" dirty="0" smtClean="0">
                <a:solidFill>
                  <a:srgbClr val="002060"/>
                </a:solidFill>
                <a:latin typeface="Sylfaen" pitchFamily="18" charset="0"/>
              </a:rPr>
              <a:t>Владеть двигательной культурой и образно показывать упражнения.</a:t>
            </a:r>
          </a:p>
          <a:p>
            <a:pPr marL="361950" indent="-180975">
              <a:spcBef>
                <a:spcPts val="1800"/>
              </a:spcBef>
              <a:defRPr/>
            </a:pPr>
            <a:r>
              <a:rPr lang="ru-RU" dirty="0" smtClean="0">
                <a:solidFill>
                  <a:srgbClr val="002060"/>
                </a:solidFill>
                <a:latin typeface="Sylfaen" pitchFamily="18" charset="0"/>
              </a:rPr>
              <a:t>Уметь сочетать движения с музыкальным ритмом.</a:t>
            </a:r>
          </a:p>
          <a:p>
            <a:pPr marL="361950" indent="-180975">
              <a:spcBef>
                <a:spcPts val="1800"/>
              </a:spcBef>
              <a:defRPr/>
            </a:pPr>
            <a:r>
              <a:rPr lang="ru-RU" dirty="0" smtClean="0">
                <a:solidFill>
                  <a:srgbClr val="002060"/>
                </a:solidFill>
                <a:latin typeface="Sylfaen" pitchFamily="18" charset="0"/>
              </a:rPr>
              <a:t>Знать основы терминологии физических упражнений.</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dirty="0" smtClean="0">
                <a:solidFill>
                  <a:srgbClr val="FF0000"/>
                </a:solidFill>
                <a:latin typeface="Times New Roman" pitchFamily="18" charset="0"/>
                <a:cs typeface="Times New Roman" pitchFamily="18" charset="0"/>
              </a:rPr>
              <a:t>Комплексы упражнений </a:t>
            </a:r>
            <a:br>
              <a:rPr lang="ru-RU" sz="4400" dirty="0" smtClean="0">
                <a:solidFill>
                  <a:srgbClr val="FF0000"/>
                </a:solidFill>
                <a:latin typeface="Times New Roman" pitchFamily="18" charset="0"/>
                <a:cs typeface="Times New Roman" pitchFamily="18" charset="0"/>
              </a:rPr>
            </a:br>
            <a:r>
              <a:rPr lang="ru-RU" sz="4400" dirty="0" smtClean="0">
                <a:solidFill>
                  <a:srgbClr val="FF0000"/>
                </a:solidFill>
                <a:latin typeface="Times New Roman" pitchFamily="18" charset="0"/>
                <a:cs typeface="Times New Roman" pitchFamily="18" charset="0"/>
              </a:rPr>
              <a:t>физкультурных минуток (ФМ)</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r>
              <a:rPr lang="ru-RU" dirty="0" smtClean="0">
                <a:solidFill>
                  <a:srgbClr val="002060"/>
                </a:solidFill>
                <a:latin typeface="Sylfaen" pitchFamily="18" charset="0"/>
              </a:rPr>
              <a:t>ФМ общего воздействия</a:t>
            </a:r>
          </a:p>
          <a:p>
            <a:r>
              <a:rPr lang="ru-RU" dirty="0" smtClean="0">
                <a:solidFill>
                  <a:srgbClr val="002060"/>
                </a:solidFill>
                <a:latin typeface="Sylfaen" pitchFamily="18" charset="0"/>
              </a:rPr>
              <a:t>ФМ для снятия утомления с плечевого пояса и рук</a:t>
            </a:r>
          </a:p>
          <a:p>
            <a:r>
              <a:rPr lang="ru-RU" dirty="0" smtClean="0">
                <a:solidFill>
                  <a:srgbClr val="002060"/>
                </a:solidFill>
                <a:latin typeface="Sylfaen" pitchFamily="18" charset="0"/>
              </a:rPr>
              <a:t>ФМ  для снятия общего или локального утомления </a:t>
            </a:r>
          </a:p>
          <a:p>
            <a:r>
              <a:rPr lang="ru-RU" dirty="0" smtClean="0">
                <a:solidFill>
                  <a:srgbClr val="002060"/>
                </a:solidFill>
                <a:latin typeface="Sylfaen" pitchFamily="18" charset="0"/>
              </a:rPr>
              <a:t>ФМ для улучшения мозгового кровообращения</a:t>
            </a:r>
          </a:p>
          <a:p>
            <a:r>
              <a:rPr lang="ru-RU" dirty="0" smtClean="0">
                <a:solidFill>
                  <a:srgbClr val="002060"/>
                </a:solidFill>
                <a:latin typeface="Sylfaen" pitchFamily="18" charset="0"/>
              </a:rPr>
              <a:t>ФМ для снятия утомления с туловища и ног</a:t>
            </a:r>
          </a:p>
          <a:p>
            <a:r>
              <a:rPr lang="ru-RU" dirty="0" smtClean="0">
                <a:solidFill>
                  <a:srgbClr val="002060"/>
                </a:solidFill>
                <a:latin typeface="Sylfaen" pitchFamily="18" charset="0"/>
              </a:rPr>
              <a:t>ФМ для снятия зрительного утомления</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142976" y="214290"/>
            <a:ext cx="8001024" cy="6034110"/>
          </a:xfrm>
        </p:spPr>
        <p:txBody>
          <a:bodyPr>
            <a:normAutofit/>
          </a:bodyPr>
          <a:lstStyle/>
          <a:p>
            <a:pPr>
              <a:buNone/>
            </a:pPr>
            <a:r>
              <a:rPr lang="ru-RU" b="1" dirty="0" smtClean="0"/>
              <a:t>	</a:t>
            </a:r>
            <a:r>
              <a:rPr lang="ru-RU" b="1" dirty="0" smtClean="0">
                <a:solidFill>
                  <a:srgbClr val="FF0000"/>
                </a:solidFill>
              </a:rPr>
              <a:t>Комплексы упражнений физкультурных минуток</a:t>
            </a:r>
          </a:p>
          <a:p>
            <a:pPr>
              <a:buNone/>
            </a:pPr>
            <a:r>
              <a:rPr lang="ru-RU" b="1" dirty="0" smtClean="0">
                <a:solidFill>
                  <a:srgbClr val="FF0000"/>
                </a:solidFill>
              </a:rPr>
              <a:t>	Физкультминутка общего воздействия </a:t>
            </a:r>
          </a:p>
          <a:p>
            <a:pPr>
              <a:buNone/>
            </a:pPr>
            <a:r>
              <a:rPr lang="ru-RU" dirty="0" smtClean="0"/>
              <a:t>	</a:t>
            </a:r>
            <a:r>
              <a:rPr lang="ru-RU" dirty="0" smtClean="0">
                <a:solidFill>
                  <a:srgbClr val="002060"/>
                </a:solidFill>
              </a:rPr>
              <a:t>ФМ общего воздействия комплектуются из упражнений для разных групп мышц с учетом их напряжения в процессе деятельности. В комплекс упражнений общего воздействия можно также включить 1-2 упражнения для снятия напряжения с глаз.</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142976" y="357166"/>
            <a:ext cx="7715304" cy="5891234"/>
          </a:xfrm>
        </p:spPr>
        <p:txBody>
          <a:bodyPr>
            <a:normAutofit fontScale="85000" lnSpcReduction="20000"/>
          </a:bodyPr>
          <a:lstStyle/>
          <a:p>
            <a:pPr>
              <a:buNone/>
            </a:pPr>
            <a:r>
              <a:rPr lang="ru-RU" dirty="0" smtClean="0"/>
              <a:t>	</a:t>
            </a:r>
            <a:r>
              <a:rPr lang="ru-RU" dirty="0" smtClean="0">
                <a:solidFill>
                  <a:srgbClr val="002060"/>
                </a:solidFill>
              </a:rPr>
              <a:t>1. </a:t>
            </a:r>
            <a:r>
              <a:rPr lang="ru-RU" dirty="0" err="1" smtClean="0">
                <a:solidFill>
                  <a:srgbClr val="002060"/>
                </a:solidFill>
              </a:rPr>
              <a:t>И.п</a:t>
            </a:r>
            <a:r>
              <a:rPr lang="ru-RU" dirty="0" smtClean="0">
                <a:solidFill>
                  <a:srgbClr val="002060"/>
                </a:solidFill>
              </a:rPr>
              <a:t> - о.с. 1-2 - встать на носки, руки </a:t>
            </a:r>
            <a:r>
              <a:rPr lang="ru-RU" dirty="0" err="1" smtClean="0">
                <a:solidFill>
                  <a:srgbClr val="002060"/>
                </a:solidFill>
              </a:rPr>
              <a:t>вверх-наружу</a:t>
            </a:r>
            <a:r>
              <a:rPr lang="ru-RU" dirty="0" smtClean="0">
                <a:solidFill>
                  <a:srgbClr val="002060"/>
                </a:solidFill>
              </a:rPr>
              <a:t>, потянуться вверх за руками. 3-4 - дугами в стороны руки вниз и расслабленно скрестить перед грудью, голову наклонить вперед. Повторить 6-8 раз. Темп быстрый.</a:t>
            </a:r>
            <a:br>
              <a:rPr lang="ru-RU" dirty="0" smtClean="0">
                <a:solidFill>
                  <a:srgbClr val="002060"/>
                </a:solidFill>
              </a:rPr>
            </a:br>
            <a:r>
              <a:rPr lang="ru-RU" dirty="0" smtClean="0">
                <a:solidFill>
                  <a:srgbClr val="002060"/>
                </a:solidFill>
              </a:rPr>
              <a:t>2. И.п. - стойка ноги врозь, руки вперед., 1 - поворот туловища направо, мах левой рукой вправо, правой назад за спину. 2 и.п. 3-4 - то же в другую сторону. Упражнения выполняются размашисто, динамично. Повторить 6-8 раз. Темп быстрый.</a:t>
            </a:r>
            <a:br>
              <a:rPr lang="ru-RU" dirty="0" smtClean="0">
                <a:solidFill>
                  <a:srgbClr val="002060"/>
                </a:solidFill>
              </a:rPr>
            </a:br>
            <a:r>
              <a:rPr lang="ru-RU" dirty="0" smtClean="0">
                <a:solidFill>
                  <a:srgbClr val="002060"/>
                </a:solidFill>
              </a:rPr>
              <a:t>3. И.п. 1- согнуть правую ногу вперед и, обхватив голень руками, притянуть ногу к животу. 2 - приставить ногу, руки </a:t>
            </a:r>
            <a:r>
              <a:rPr lang="ru-RU" dirty="0" err="1" smtClean="0">
                <a:solidFill>
                  <a:srgbClr val="002060"/>
                </a:solidFill>
              </a:rPr>
              <a:t>вверх-наружу</a:t>
            </a:r>
            <a:r>
              <a:rPr lang="ru-RU" dirty="0" smtClean="0">
                <a:solidFill>
                  <a:srgbClr val="002060"/>
                </a:solidFill>
              </a:rPr>
              <a:t>. 3-4- то же другой ногой. Повторить 6-8 раз. Темп средний.</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altLang="ja-JP" sz="4400" dirty="0" smtClean="0">
                <a:solidFill>
                  <a:srgbClr val="FF0000"/>
                </a:solidFill>
                <a:effectLst>
                  <a:outerShdw blurRad="38100" dist="38100" dir="2700000" algn="tl">
                    <a:srgbClr val="C0C0C0"/>
                  </a:outerShdw>
                </a:effectLst>
              </a:rPr>
              <a:t>Упражнение общего воздействия</a:t>
            </a:r>
            <a:r>
              <a:rPr lang="ru-RU" altLang="ja-JP" sz="4400" dirty="0" smtClean="0">
                <a:solidFill>
                  <a:srgbClr val="FF0000"/>
                </a:solidFill>
              </a:rPr>
              <a:t> </a:t>
            </a:r>
            <a:endParaRPr lang="ru-RU" dirty="0">
              <a:solidFill>
                <a:srgbClr val="FF0000"/>
              </a:solidFill>
            </a:endParaRPr>
          </a:p>
        </p:txBody>
      </p:sp>
      <p:sp>
        <p:nvSpPr>
          <p:cNvPr id="3" name="Содержимое 2"/>
          <p:cNvSpPr>
            <a:spLocks noGrp="1"/>
          </p:cNvSpPr>
          <p:nvPr>
            <p:ph idx="1"/>
          </p:nvPr>
        </p:nvSpPr>
        <p:spPr>
          <a:xfrm>
            <a:off x="1435608" y="2000240"/>
            <a:ext cx="7498080" cy="4248160"/>
          </a:xfrm>
        </p:spPr>
        <p:txBody>
          <a:bodyPr/>
          <a:lstStyle/>
          <a:p>
            <a:pPr>
              <a:buNone/>
            </a:pPr>
            <a:r>
              <a:rPr lang="ru-RU" b="1" dirty="0" smtClean="0">
                <a:solidFill>
                  <a:srgbClr val="FF0066"/>
                </a:solidFill>
              </a:rPr>
              <a:t>«Бокс»</a:t>
            </a:r>
          </a:p>
          <a:p>
            <a:endParaRPr lang="ru-RU" dirty="0"/>
          </a:p>
        </p:txBody>
      </p:sp>
      <p:pic>
        <p:nvPicPr>
          <p:cNvPr id="4" name="Picture 4" descr="b193356d078ded39d0aea8e27fb4196e"/>
          <p:cNvPicPr>
            <a:picLocks noChangeAspect="1" noChangeArrowheads="1" noCrop="1"/>
          </p:cNvPicPr>
          <p:nvPr/>
        </p:nvPicPr>
        <p:blipFill>
          <a:blip r:embed="rId2"/>
          <a:srcRect/>
          <a:stretch>
            <a:fillRect/>
          </a:stretch>
        </p:blipFill>
        <p:spPr bwMode="auto">
          <a:xfrm>
            <a:off x="4929190" y="1643050"/>
            <a:ext cx="3457575" cy="30067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214414" y="285728"/>
            <a:ext cx="7572428" cy="5962672"/>
          </a:xfrm>
        </p:spPr>
        <p:txBody>
          <a:bodyPr/>
          <a:lstStyle/>
          <a:p>
            <a:pPr>
              <a:buNone/>
            </a:pPr>
            <a:r>
              <a:rPr lang="ru-RU" b="1" dirty="0" smtClean="0"/>
              <a:t>	</a:t>
            </a:r>
            <a:r>
              <a:rPr lang="ru-RU" sz="3600" b="1" dirty="0" smtClean="0">
                <a:solidFill>
                  <a:srgbClr val="FF0000"/>
                </a:solidFill>
              </a:rPr>
              <a:t>Физкультминутка для снятия утомления с плечевого пояса и рук</a:t>
            </a:r>
          </a:p>
          <a:p>
            <a:pPr>
              <a:buNone/>
            </a:pPr>
            <a:r>
              <a:rPr lang="ru-RU" sz="3600" dirty="0" smtClean="0"/>
              <a:t>	</a:t>
            </a:r>
            <a:r>
              <a:rPr lang="ru-RU" sz="3600" dirty="0" smtClean="0">
                <a:solidFill>
                  <a:srgbClr val="002060"/>
                </a:solidFill>
              </a:rPr>
              <a:t>Динамические упражнения с чередованием напряжения и расслабления отдельных мышечных групп плечевого пояса и рук, улучшают кровоснабжение, снижают напряжение.</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142976" y="428604"/>
            <a:ext cx="8001024" cy="5819796"/>
          </a:xfrm>
        </p:spPr>
        <p:txBody>
          <a:bodyPr>
            <a:normAutofit fontScale="92500" lnSpcReduction="10000"/>
          </a:bodyPr>
          <a:lstStyle/>
          <a:p>
            <a:pPr>
              <a:buNone/>
            </a:pPr>
            <a:r>
              <a:rPr lang="ru-RU" dirty="0" smtClean="0"/>
              <a:t>	</a:t>
            </a:r>
            <a:r>
              <a:rPr lang="ru-RU" dirty="0" smtClean="0">
                <a:solidFill>
                  <a:srgbClr val="002060"/>
                </a:solidFill>
              </a:rPr>
              <a:t>1. И.п. – о.с. 1 – поднять плечи. 2 – опустить плечи. Повторить 6-8 раз, затем пауза 2 – 3 с, расслабить мышцы плечевого пояса. Темп медленный.</a:t>
            </a:r>
            <a:br>
              <a:rPr lang="ru-RU" dirty="0" smtClean="0">
                <a:solidFill>
                  <a:srgbClr val="002060"/>
                </a:solidFill>
              </a:rPr>
            </a:br>
            <a:r>
              <a:rPr lang="ru-RU" dirty="0" smtClean="0">
                <a:solidFill>
                  <a:srgbClr val="002060"/>
                </a:solidFill>
              </a:rPr>
              <a:t>2. И.п. – руки согнуты перед грудью. 1 – 2 – два пружинящих рывка назад согнутыми руками. 3 – 4 – то же прямыми руками. Повторить 4 – 6 раз. Темп средний.</a:t>
            </a:r>
            <a:br>
              <a:rPr lang="ru-RU" dirty="0" smtClean="0">
                <a:solidFill>
                  <a:srgbClr val="002060"/>
                </a:solidFill>
              </a:rPr>
            </a:br>
            <a:r>
              <a:rPr lang="ru-RU" dirty="0" smtClean="0">
                <a:solidFill>
                  <a:srgbClr val="002060"/>
                </a:solidFill>
              </a:rPr>
              <a:t>3. И.п. – стойка ноги врозь. 1 – 4 – четыре последовательных круга руками назад. 5 – 8 – то же вперед. Руки не напрягать, туловище не поворачивать. Повторить 4 – 6 раз. Закончить расслаблением. Темп средний.</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357166"/>
            <a:ext cx="7498080" cy="1643066"/>
          </a:xfrm>
        </p:spPr>
        <p:txBody>
          <a:bodyPr>
            <a:normAutofit fontScale="90000"/>
          </a:bodyPr>
          <a:lstStyle/>
          <a:p>
            <a:r>
              <a:rPr lang="ru-RU" altLang="ja-JP" sz="4400" dirty="0" smtClean="0">
                <a:solidFill>
                  <a:srgbClr val="FF0000"/>
                </a:solidFill>
                <a:effectLst>
                  <a:outerShdw blurRad="38100" dist="38100" dir="2700000" algn="tl">
                    <a:srgbClr val="C0C0C0"/>
                  </a:outerShdw>
                </a:effectLst>
              </a:rPr>
              <a:t>Упражнения для снятия утомления </a:t>
            </a:r>
            <a:br>
              <a:rPr lang="ru-RU" altLang="ja-JP" sz="4400" dirty="0" smtClean="0">
                <a:solidFill>
                  <a:srgbClr val="FF0000"/>
                </a:solidFill>
                <a:effectLst>
                  <a:outerShdw blurRad="38100" dist="38100" dir="2700000" algn="tl">
                    <a:srgbClr val="C0C0C0"/>
                  </a:outerShdw>
                </a:effectLst>
              </a:rPr>
            </a:br>
            <a:r>
              <a:rPr lang="ru-RU" altLang="ja-JP" sz="4400" dirty="0" smtClean="0">
                <a:solidFill>
                  <a:srgbClr val="FF0000"/>
                </a:solidFill>
                <a:effectLst>
                  <a:outerShdw blurRad="38100" dist="38100" dir="2700000" algn="tl">
                    <a:srgbClr val="C0C0C0"/>
                  </a:outerShdw>
                </a:effectLst>
              </a:rPr>
              <a:t>с плечевого пояса и рук</a:t>
            </a:r>
            <a:r>
              <a:rPr lang="ru-RU" altLang="ja-JP" sz="4000" dirty="0" smtClean="0">
                <a:solidFill>
                  <a:srgbClr val="FF0000"/>
                </a:solidFill>
              </a:rPr>
              <a:t> </a:t>
            </a:r>
            <a:endParaRPr lang="ru-RU" dirty="0">
              <a:solidFill>
                <a:srgbClr val="FF0000"/>
              </a:solidFill>
            </a:endParaRPr>
          </a:p>
        </p:txBody>
      </p:sp>
      <p:pic>
        <p:nvPicPr>
          <p:cNvPr id="4" name="Picture 9" descr="рывки"/>
          <p:cNvPicPr>
            <a:picLocks noGrp="1" noChangeAspect="1" noChangeArrowheads="1" noCrop="1"/>
          </p:cNvPicPr>
          <p:nvPr>
            <p:ph idx="1"/>
          </p:nvPr>
        </p:nvPicPr>
        <p:blipFill>
          <a:blip r:embed="rId2"/>
          <a:srcRect/>
          <a:stretch>
            <a:fillRect/>
          </a:stretch>
        </p:blipFill>
        <p:spPr bwMode="auto">
          <a:xfrm>
            <a:off x="1214414" y="2214555"/>
            <a:ext cx="3000375" cy="3071834"/>
          </a:xfrm>
          <a:prstGeom prst="rect">
            <a:avLst/>
          </a:prstGeom>
          <a:noFill/>
          <a:ln w="9525">
            <a:noFill/>
            <a:miter lim="800000"/>
            <a:headEnd/>
            <a:tailEnd/>
          </a:ln>
        </p:spPr>
      </p:pic>
      <p:pic>
        <p:nvPicPr>
          <p:cNvPr id="5" name="Picture 10" descr="сжимание рук"/>
          <p:cNvPicPr>
            <a:picLocks noChangeAspect="1" noChangeArrowheads="1" noCrop="1"/>
          </p:cNvPicPr>
          <p:nvPr/>
        </p:nvPicPr>
        <p:blipFill>
          <a:blip r:embed="rId3"/>
          <a:srcRect/>
          <a:stretch>
            <a:fillRect/>
          </a:stretch>
        </p:blipFill>
        <p:spPr bwMode="auto">
          <a:xfrm>
            <a:off x="5508625" y="2205038"/>
            <a:ext cx="2276475" cy="3384550"/>
          </a:xfrm>
          <a:prstGeom prst="rect">
            <a:avLst/>
          </a:prstGeom>
          <a:noFill/>
          <a:ln w="9525">
            <a:noFill/>
            <a:miter lim="800000"/>
            <a:headEnd/>
            <a:tailEnd/>
          </a:ln>
        </p:spPr>
      </p:pic>
      <p:sp>
        <p:nvSpPr>
          <p:cNvPr id="6" name="Прямоугольник 5"/>
          <p:cNvSpPr/>
          <p:nvPr/>
        </p:nvSpPr>
        <p:spPr>
          <a:xfrm>
            <a:off x="5214942" y="3105835"/>
            <a:ext cx="3643338" cy="369332"/>
          </a:xfrm>
          <a:prstGeom prst="rect">
            <a:avLst/>
          </a:prstGeom>
        </p:spPr>
        <p:txBody>
          <a:bodyPr wrap="square">
            <a:spAutoFit/>
          </a:bodyPr>
          <a:lstStyle/>
          <a:p>
            <a:pPr algn="ctr">
              <a:spcBef>
                <a:spcPct val="50000"/>
              </a:spcBef>
            </a:pPr>
            <a:r>
              <a:rPr lang="ru-RU" dirty="0" smtClean="0">
                <a:solidFill>
                  <a:srgbClr val="FF0066"/>
                </a:solidFill>
              </a:rPr>
              <a:t>«</a:t>
            </a:r>
            <a:endParaRPr lang="ru-RU" dirty="0">
              <a:solidFill>
                <a:srgbClr val="FF0066"/>
              </a:solidFill>
            </a:endParaRPr>
          </a:p>
        </p:txBody>
      </p:sp>
      <p:sp>
        <p:nvSpPr>
          <p:cNvPr id="8" name="Прямоугольник 7"/>
          <p:cNvSpPr/>
          <p:nvPr/>
        </p:nvSpPr>
        <p:spPr>
          <a:xfrm>
            <a:off x="2034162" y="5801797"/>
            <a:ext cx="2723823" cy="523220"/>
          </a:xfrm>
          <a:prstGeom prst="rect">
            <a:avLst/>
          </a:prstGeom>
        </p:spPr>
        <p:txBody>
          <a:bodyPr wrap="none">
            <a:spAutoFit/>
          </a:bodyPr>
          <a:lstStyle/>
          <a:p>
            <a:pPr lvl="0" algn="just"/>
            <a:r>
              <a:rPr lang="ru-RU" sz="2800" dirty="0" smtClean="0">
                <a:solidFill>
                  <a:srgbClr val="FF0066"/>
                </a:solidFill>
              </a:rPr>
              <a:t>«Рывки руками»</a:t>
            </a:r>
          </a:p>
        </p:txBody>
      </p:sp>
      <p:sp>
        <p:nvSpPr>
          <p:cNvPr id="9" name="Прямоугольник 8"/>
          <p:cNvSpPr/>
          <p:nvPr/>
        </p:nvSpPr>
        <p:spPr>
          <a:xfrm>
            <a:off x="5500695" y="5815697"/>
            <a:ext cx="2428892" cy="954107"/>
          </a:xfrm>
          <a:prstGeom prst="rect">
            <a:avLst/>
          </a:prstGeom>
        </p:spPr>
        <p:txBody>
          <a:bodyPr wrap="square">
            <a:spAutoFit/>
          </a:bodyPr>
          <a:lstStyle/>
          <a:p>
            <a:pPr lvl="0" algn="ctr">
              <a:spcBef>
                <a:spcPct val="50000"/>
              </a:spcBef>
            </a:pPr>
            <a:r>
              <a:rPr lang="ru-RU" sz="2800" dirty="0" smtClean="0">
                <a:solidFill>
                  <a:srgbClr val="FF0066"/>
                </a:solidFill>
              </a:rPr>
              <a:t>«Сжимание</a:t>
            </a:r>
            <a:br>
              <a:rPr lang="ru-RU" sz="2800" dirty="0" smtClean="0">
                <a:solidFill>
                  <a:srgbClr val="FF0066"/>
                </a:solidFill>
              </a:rPr>
            </a:br>
            <a:r>
              <a:rPr lang="ru-RU" sz="2800" dirty="0" smtClean="0">
                <a:solidFill>
                  <a:srgbClr val="FF0066"/>
                </a:solidFill>
              </a:rPr>
              <a:t>кисти в кулак»</a:t>
            </a:r>
            <a:endParaRPr lang="ru-RU" sz="2800" dirty="0">
              <a:solidFill>
                <a:srgbClr val="FF0066"/>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42976" y="428604"/>
            <a:ext cx="7715304" cy="6215106"/>
          </a:xfrm>
        </p:spPr>
        <p:txBody>
          <a:bodyPr>
            <a:normAutofit/>
          </a:bodyPr>
          <a:lstStyle/>
          <a:p>
            <a:r>
              <a:rPr lang="ru-RU" sz="2800" dirty="0" smtClean="0">
                <a:solidFill>
                  <a:srgbClr val="002060"/>
                </a:solidFill>
                <a:latin typeface="Times New Roman" pitchFamily="18" charset="0"/>
                <a:cs typeface="Times New Roman" pitchFamily="18" charset="0"/>
              </a:rPr>
              <a:t>Традиционно считается, что </a:t>
            </a:r>
            <a:r>
              <a:rPr lang="ru-RU" sz="2800" dirty="0" smtClean="0">
                <a:solidFill>
                  <a:srgbClr val="FF0000"/>
                </a:solidFill>
                <a:latin typeface="Times New Roman" pitchFamily="18" charset="0"/>
                <a:cs typeface="Times New Roman" pitchFamily="18" charset="0"/>
              </a:rPr>
              <a:t>основная задача школы </a:t>
            </a:r>
            <a:r>
              <a:rPr lang="ru-RU" sz="2800" dirty="0" smtClean="0">
                <a:solidFill>
                  <a:srgbClr val="002060"/>
                </a:solidFill>
                <a:latin typeface="Times New Roman" pitchFamily="18" charset="0"/>
                <a:cs typeface="Times New Roman" pitchFamily="18" charset="0"/>
              </a:rPr>
              <a:t>– </a:t>
            </a:r>
            <a:r>
              <a:rPr lang="ru-RU" sz="2800" dirty="0" smtClean="0">
                <a:solidFill>
                  <a:srgbClr val="FF0000"/>
                </a:solidFill>
                <a:latin typeface="Times New Roman" pitchFamily="18" charset="0"/>
                <a:cs typeface="Times New Roman" pitchFamily="18" charset="0"/>
              </a:rPr>
              <a:t>дать необходимое образование</a:t>
            </a:r>
            <a:r>
              <a:rPr lang="ru-RU" sz="2800" dirty="0" smtClean="0">
                <a:solidFill>
                  <a:srgbClr val="002060"/>
                </a:solidFill>
                <a:latin typeface="Times New Roman" pitchFamily="18" charset="0"/>
                <a:cs typeface="Times New Roman" pitchFamily="18" charset="0"/>
              </a:rPr>
              <a:t>,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не менее </a:t>
            </a:r>
            <a:r>
              <a:rPr lang="ru-RU" sz="2800" dirty="0" smtClean="0">
                <a:solidFill>
                  <a:srgbClr val="FF0000"/>
                </a:solidFill>
                <a:latin typeface="Times New Roman" pitchFamily="18" charset="0"/>
                <a:cs typeface="Times New Roman" pitchFamily="18" charset="0"/>
              </a:rPr>
              <a:t>важная задача - сохранить в процессе обучения здоровье детей. </a:t>
            </a:r>
            <a:r>
              <a:rPr lang="ru-RU" sz="2800" dirty="0" smtClean="0">
                <a:solidFill>
                  <a:srgbClr val="002060"/>
                </a:solidFill>
                <a:latin typeface="Times New Roman" pitchFamily="18" charset="0"/>
                <a:cs typeface="Times New Roman" pitchFamily="18" charset="0"/>
              </a:rPr>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С состоянием здоровья связана и успешность обучения.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Всё это требует внимательного отношения к организации школьной жизни: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создание оптимальных гигиенических, экологических и других условий,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обеспечение организации образовательного  процесса, предотвращающей формирование у обучающихся состояний переутомления.</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285852" y="285728"/>
            <a:ext cx="7643866" cy="5962672"/>
          </a:xfrm>
        </p:spPr>
        <p:txBody>
          <a:bodyPr>
            <a:normAutofit fontScale="92500" lnSpcReduction="10000"/>
          </a:bodyPr>
          <a:lstStyle/>
          <a:p>
            <a:pPr>
              <a:buNone/>
            </a:pPr>
            <a:r>
              <a:rPr lang="ru-RU" b="1" dirty="0" smtClean="0"/>
              <a:t>	</a:t>
            </a:r>
            <a:r>
              <a:rPr lang="ru-RU" b="1" dirty="0" smtClean="0">
                <a:solidFill>
                  <a:srgbClr val="FF0000"/>
                </a:solidFill>
              </a:rPr>
              <a:t>Физкультминутка для улучшения мозгового кровообращения</a:t>
            </a:r>
          </a:p>
          <a:p>
            <a:pPr>
              <a:buNone/>
            </a:pPr>
            <a:r>
              <a:rPr lang="ru-RU" dirty="0" smtClean="0"/>
              <a:t>	</a:t>
            </a:r>
            <a:r>
              <a:rPr lang="ru-RU" dirty="0" smtClean="0">
                <a:solidFill>
                  <a:srgbClr val="002060"/>
                </a:solidFill>
              </a:rPr>
              <a:t>Наклоны и повороты головы оказывают механическое воздействие на стенки шейных кровеносных сосудов, повышают их эластичность, раздражают вестибулярный аппарат вызывают расширение кровеносных сосудов головного мозга. Дыхательные упражнения, особенно дыхание через нос, изменяют кровенаполнение сосудов. Все это усиливает мозговое кровообращение, повышает его интенсивность и облегчает умственную деятельность.</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285852" y="500042"/>
            <a:ext cx="7499350" cy="5748358"/>
          </a:xfrm>
        </p:spPr>
        <p:txBody>
          <a:bodyPr>
            <a:normAutofit fontScale="85000" lnSpcReduction="10000"/>
          </a:bodyPr>
          <a:lstStyle/>
          <a:p>
            <a:pPr>
              <a:buNone/>
            </a:pPr>
            <a:r>
              <a:rPr lang="ru-RU" dirty="0" smtClean="0"/>
              <a:t>	</a:t>
            </a:r>
            <a:r>
              <a:rPr lang="ru-RU" dirty="0" smtClean="0">
                <a:solidFill>
                  <a:srgbClr val="002060"/>
                </a:solidFill>
              </a:rPr>
              <a:t>1. И.п. - о.с. 1 - руки за голову; локти развести пошире, голову наклонить назад . 2 - локти вперед. 3-4 - руки расслабленно вниз, голову наклонить вперед. Повторить 4-6 раз. Темп медленный.</a:t>
            </a:r>
            <a:br>
              <a:rPr lang="ru-RU" dirty="0" smtClean="0">
                <a:solidFill>
                  <a:srgbClr val="002060"/>
                </a:solidFill>
              </a:rPr>
            </a:br>
            <a:r>
              <a:rPr lang="ru-RU" dirty="0" smtClean="0">
                <a:solidFill>
                  <a:srgbClr val="002060"/>
                </a:solidFill>
              </a:rPr>
              <a:t>2. И.п. - стойка ноги врозь, кисти в кулаках, 1-мах левой рукой назад, правой вверх - назад. 2 - встречными махами переменить положение рук. Махи заканчивать рывками руками назад. Повторить 6-8 раз. Темп средний.</a:t>
            </a:r>
            <a:br>
              <a:rPr lang="ru-RU" dirty="0" smtClean="0">
                <a:solidFill>
                  <a:srgbClr val="002060"/>
                </a:solidFill>
              </a:rPr>
            </a:br>
            <a:r>
              <a:rPr lang="ru-RU" dirty="0" smtClean="0">
                <a:solidFill>
                  <a:srgbClr val="002060"/>
                </a:solidFill>
              </a:rPr>
              <a:t>3. И.п. - сидя на стуле. 1-2 отвести голову назад и плавно наклонить назад. 3-4 - голову наклонить вперед, плечи не поднимать. Повторить 4-6 раз. Темп медленный.</a:t>
            </a:r>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797040"/>
          </a:xfrm>
        </p:spPr>
        <p:txBody>
          <a:bodyPr>
            <a:normAutofit fontScale="90000"/>
          </a:bodyPr>
          <a:lstStyle/>
          <a:p>
            <a:r>
              <a:rPr lang="ru-RU" altLang="ja-JP" sz="4400" dirty="0" smtClean="0">
                <a:solidFill>
                  <a:srgbClr val="FF0000"/>
                </a:solidFill>
                <a:effectLst>
                  <a:outerShdw blurRad="38100" dist="38100" dir="2700000" algn="tl">
                    <a:srgbClr val="C0C0C0"/>
                  </a:outerShdw>
                </a:effectLst>
              </a:rPr>
              <a:t>Упражнения для</a:t>
            </a:r>
            <a:br>
              <a:rPr lang="ru-RU" altLang="ja-JP" sz="4400" dirty="0" smtClean="0">
                <a:solidFill>
                  <a:srgbClr val="FF0000"/>
                </a:solidFill>
                <a:effectLst>
                  <a:outerShdw blurRad="38100" dist="38100" dir="2700000" algn="tl">
                    <a:srgbClr val="C0C0C0"/>
                  </a:outerShdw>
                </a:effectLst>
              </a:rPr>
            </a:br>
            <a:r>
              <a:rPr lang="ru-RU" altLang="ja-JP" sz="4400" dirty="0" smtClean="0">
                <a:solidFill>
                  <a:srgbClr val="FF0000"/>
                </a:solidFill>
                <a:effectLst>
                  <a:outerShdw blurRad="38100" dist="38100" dir="2700000" algn="tl">
                    <a:srgbClr val="C0C0C0"/>
                  </a:outerShdw>
                </a:effectLst>
              </a:rPr>
              <a:t> улучшения мозгового кровообращения </a:t>
            </a:r>
            <a:endParaRPr lang="ru-RU" dirty="0">
              <a:solidFill>
                <a:srgbClr val="FF0000"/>
              </a:solidFill>
            </a:endParaRPr>
          </a:p>
        </p:txBody>
      </p:sp>
      <p:sp>
        <p:nvSpPr>
          <p:cNvPr id="3" name="Содержимое 2"/>
          <p:cNvSpPr>
            <a:spLocks noGrp="1"/>
          </p:cNvSpPr>
          <p:nvPr>
            <p:ph idx="1"/>
          </p:nvPr>
        </p:nvSpPr>
        <p:spPr>
          <a:xfrm>
            <a:off x="1435608" y="2428868"/>
            <a:ext cx="7498080" cy="3819532"/>
          </a:xfrm>
        </p:spPr>
        <p:txBody>
          <a:bodyPr/>
          <a:lstStyle/>
          <a:p>
            <a:pPr marL="365125" indent="-255588" algn="just">
              <a:lnSpc>
                <a:spcPct val="90000"/>
              </a:lnSpc>
              <a:buNone/>
            </a:pPr>
            <a:r>
              <a:rPr lang="ru-RU" sz="3600" dirty="0" smtClean="0">
                <a:solidFill>
                  <a:srgbClr val="FF0066"/>
                </a:solidFill>
              </a:rPr>
              <a:t>«Наклоны головы»</a:t>
            </a:r>
          </a:p>
          <a:p>
            <a:pPr marL="365125" indent="-255588" algn="just">
              <a:lnSpc>
                <a:spcPct val="90000"/>
              </a:lnSpc>
              <a:buFont typeface="Wingdings 3" pitchFamily="18" charset="2"/>
              <a:buChar char=""/>
            </a:pPr>
            <a:endParaRPr lang="ru-RU" sz="1800" dirty="0" smtClean="0">
              <a:solidFill>
                <a:srgbClr val="800080"/>
              </a:solidFill>
            </a:endParaRPr>
          </a:p>
          <a:p>
            <a:pPr marL="365125" indent="-255588" algn="just">
              <a:lnSpc>
                <a:spcPct val="90000"/>
              </a:lnSpc>
              <a:buFont typeface="Wingdings 3" pitchFamily="18" charset="2"/>
              <a:buChar char=""/>
            </a:pPr>
            <a:r>
              <a:rPr lang="ru-RU" dirty="0" smtClean="0">
                <a:solidFill>
                  <a:srgbClr val="800080"/>
                </a:solidFill>
              </a:rPr>
              <a:t>Вперед – назад</a:t>
            </a:r>
          </a:p>
          <a:p>
            <a:pPr marL="365125" indent="-255588" algn="just">
              <a:lnSpc>
                <a:spcPct val="90000"/>
              </a:lnSpc>
              <a:buFont typeface="Wingdings 3" pitchFamily="18" charset="2"/>
              <a:buChar char=""/>
            </a:pPr>
            <a:endParaRPr lang="ru-RU" dirty="0" smtClean="0">
              <a:solidFill>
                <a:srgbClr val="800080"/>
              </a:solidFill>
            </a:endParaRPr>
          </a:p>
          <a:p>
            <a:pPr marL="365125" indent="-255588" algn="just">
              <a:lnSpc>
                <a:spcPct val="90000"/>
              </a:lnSpc>
              <a:buFont typeface="Wingdings 3" pitchFamily="18" charset="2"/>
              <a:buChar char=""/>
            </a:pPr>
            <a:r>
              <a:rPr lang="ru-RU" dirty="0" smtClean="0">
                <a:solidFill>
                  <a:srgbClr val="800080"/>
                </a:solidFill>
              </a:rPr>
              <a:t>Вправо – влево</a:t>
            </a:r>
            <a:endParaRPr lang="en-US" dirty="0" smtClean="0">
              <a:solidFill>
                <a:srgbClr val="800080"/>
              </a:solidFill>
            </a:endParaRPr>
          </a:p>
          <a:p>
            <a:pPr marL="365125" indent="-255588" algn="just">
              <a:lnSpc>
                <a:spcPct val="90000"/>
              </a:lnSpc>
              <a:buFont typeface="Wingdings 3" pitchFamily="18" charset="2"/>
              <a:buChar char=""/>
            </a:pPr>
            <a:endParaRPr lang="ru-RU" dirty="0" smtClean="0">
              <a:solidFill>
                <a:srgbClr val="800080"/>
              </a:solidFill>
            </a:endParaRPr>
          </a:p>
          <a:p>
            <a:endParaRPr lang="ru-RU" dirty="0"/>
          </a:p>
        </p:txBody>
      </p:sp>
      <p:pic>
        <p:nvPicPr>
          <p:cNvPr id="4" name="Picture 5" descr="наклоны"/>
          <p:cNvPicPr>
            <a:picLocks noChangeAspect="1" noChangeArrowheads="1" noCrop="1"/>
          </p:cNvPicPr>
          <p:nvPr/>
        </p:nvPicPr>
        <p:blipFill>
          <a:blip r:embed="rId2"/>
          <a:srcRect/>
          <a:stretch>
            <a:fillRect/>
          </a:stretch>
        </p:blipFill>
        <p:spPr bwMode="auto">
          <a:xfrm>
            <a:off x="5387975" y="1844675"/>
            <a:ext cx="3395663"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14414" y="214290"/>
            <a:ext cx="7715304" cy="6263253"/>
          </a:xfrm>
          <a:prstGeom prst="rect">
            <a:avLst/>
          </a:prstGeom>
        </p:spPr>
        <p:txBody>
          <a:bodyPr wrap="square">
            <a:spAutoFit/>
          </a:bodyPr>
          <a:lstStyle/>
          <a:p>
            <a:r>
              <a:rPr lang="ru-RU" sz="2800" b="1" dirty="0" smtClean="0">
                <a:solidFill>
                  <a:srgbClr val="FF0000"/>
                </a:solidFill>
              </a:rPr>
              <a:t>Физкультминутка для снятия утомления с туловища и ног</a:t>
            </a:r>
          </a:p>
          <a:p>
            <a:r>
              <a:rPr lang="ru-RU" sz="2300" dirty="0" smtClean="0">
                <a:solidFill>
                  <a:srgbClr val="002060"/>
                </a:solidFill>
              </a:rPr>
              <a:t>Физические упражнения для мышц ног, живота и спины усиливают венозное кровообращение в этих частях тела и способствуют предотвращению застойных явлений </a:t>
            </a:r>
            <a:r>
              <a:rPr lang="ru-RU" sz="2300" dirty="0" err="1" smtClean="0">
                <a:solidFill>
                  <a:srgbClr val="002060"/>
                </a:solidFill>
              </a:rPr>
              <a:t>крово</a:t>
            </a:r>
            <a:r>
              <a:rPr lang="ru-RU" sz="2300" dirty="0" smtClean="0">
                <a:solidFill>
                  <a:srgbClr val="002060"/>
                </a:solidFill>
              </a:rPr>
              <a:t>- и </a:t>
            </a:r>
            <a:r>
              <a:rPr lang="ru-RU" sz="2300" dirty="0" err="1" smtClean="0">
                <a:solidFill>
                  <a:srgbClr val="002060"/>
                </a:solidFill>
              </a:rPr>
              <a:t>лимфообращения</a:t>
            </a:r>
            <a:r>
              <a:rPr lang="ru-RU" sz="2300" dirty="0" smtClean="0">
                <a:solidFill>
                  <a:srgbClr val="002060"/>
                </a:solidFill>
              </a:rPr>
              <a:t>, отечности в нижних конечностях.</a:t>
            </a:r>
          </a:p>
          <a:p>
            <a:r>
              <a:rPr lang="ru-RU" sz="2300" dirty="0" smtClean="0">
                <a:solidFill>
                  <a:srgbClr val="002060"/>
                </a:solidFill>
              </a:rPr>
              <a:t>ФМ для снятия утомления с туловища и ног (вариант 1)</a:t>
            </a:r>
          </a:p>
          <a:p>
            <a:r>
              <a:rPr lang="ru-RU" sz="2300" dirty="0" smtClean="0">
                <a:solidFill>
                  <a:srgbClr val="002060"/>
                </a:solidFill>
              </a:rPr>
              <a:t>1. И.п. - о.с. 1 - шаг влево, руки к плечам, прогнуться. 2 -и.п. 3-4 -то же в другую сторону. Повторить 6-8 раз. Темп медленный.</a:t>
            </a:r>
            <a:br>
              <a:rPr lang="ru-RU" sz="2300" dirty="0" smtClean="0">
                <a:solidFill>
                  <a:srgbClr val="002060"/>
                </a:solidFill>
              </a:rPr>
            </a:br>
            <a:r>
              <a:rPr lang="ru-RU" sz="2300" dirty="0" smtClean="0">
                <a:solidFill>
                  <a:srgbClr val="002060"/>
                </a:solidFill>
              </a:rPr>
              <a:t>2. И.п. - стойка ноги врозь. 1 - упор присев. 2 - и.п. 3- наклон вперед, руки впереди. 4 - </a:t>
            </a:r>
            <a:r>
              <a:rPr lang="ru-RU" sz="2300" dirty="0" err="1" smtClean="0">
                <a:solidFill>
                  <a:srgbClr val="002060"/>
                </a:solidFill>
              </a:rPr>
              <a:t>и.п</a:t>
            </a:r>
            <a:r>
              <a:rPr lang="ru-RU" sz="2300" dirty="0" smtClean="0">
                <a:solidFill>
                  <a:srgbClr val="002060"/>
                </a:solidFill>
              </a:rPr>
              <a:t> . Повторить 6-8 раз. Темп средний.</a:t>
            </a:r>
            <a:br>
              <a:rPr lang="ru-RU" sz="2300" dirty="0" smtClean="0">
                <a:solidFill>
                  <a:srgbClr val="002060"/>
                </a:solidFill>
              </a:rPr>
            </a:br>
            <a:r>
              <a:rPr lang="ru-RU" sz="2300" dirty="0" smtClean="0">
                <a:solidFill>
                  <a:srgbClr val="002060"/>
                </a:solidFill>
              </a:rPr>
              <a:t>3. И.п. - стойка ноги врозь, руки за голову. 1-3 - круговые движения тазом в одну сторону. 4-6 -то же в другую сторону. 7-8 - руки вниз и расслабленно потрясти кистями. Повторить 4-6 раз. Темп средний.</a:t>
            </a:r>
            <a:endParaRPr lang="ru-RU" sz="2300" dirty="0">
              <a:solidFill>
                <a:srgbClr val="00206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altLang="ja-JP" sz="4400" dirty="0" smtClean="0">
                <a:solidFill>
                  <a:srgbClr val="FF0000"/>
                </a:solidFill>
                <a:effectLst>
                  <a:outerShdw blurRad="38100" dist="38100" dir="2700000" algn="tl">
                    <a:srgbClr val="C0C0C0"/>
                  </a:outerShdw>
                </a:effectLst>
              </a:rPr>
              <a:t>Упражнение для снятия напряжения с мышц туловища</a:t>
            </a:r>
            <a:r>
              <a:rPr lang="ru-RU" altLang="ja-JP" sz="4400" dirty="0" smtClean="0">
                <a:solidFill>
                  <a:srgbClr val="FF0000"/>
                </a:solidFill>
              </a:rPr>
              <a:t> </a:t>
            </a:r>
            <a:endParaRPr lang="ru-RU" dirty="0">
              <a:solidFill>
                <a:srgbClr val="FF0000"/>
              </a:solidFill>
            </a:endParaRPr>
          </a:p>
        </p:txBody>
      </p:sp>
      <p:pic>
        <p:nvPicPr>
          <p:cNvPr id="4" name="Picture 11" descr="наклоны туловища"/>
          <p:cNvPicPr>
            <a:picLocks noGrp="1" noChangeAspect="1" noChangeArrowheads="1" noCrop="1"/>
          </p:cNvPicPr>
          <p:nvPr>
            <p:ph idx="1"/>
          </p:nvPr>
        </p:nvPicPr>
        <p:blipFill>
          <a:blip r:embed="rId2"/>
          <a:srcRect/>
          <a:stretch>
            <a:fillRect/>
          </a:stretch>
        </p:blipFill>
        <p:spPr bwMode="auto">
          <a:xfrm>
            <a:off x="1285852" y="2357430"/>
            <a:ext cx="4800600" cy="3514725"/>
          </a:xfrm>
          <a:prstGeom prst="rect">
            <a:avLst/>
          </a:prstGeom>
          <a:noFill/>
          <a:ln w="9525">
            <a:noFill/>
            <a:miter lim="800000"/>
            <a:headEnd/>
            <a:tailEnd/>
          </a:ln>
        </p:spPr>
      </p:pic>
      <p:sp>
        <p:nvSpPr>
          <p:cNvPr id="5" name="Прямоугольник 4"/>
          <p:cNvSpPr/>
          <p:nvPr/>
        </p:nvSpPr>
        <p:spPr>
          <a:xfrm flipH="1">
            <a:off x="5771206" y="3258184"/>
            <a:ext cx="2729884" cy="867930"/>
          </a:xfrm>
          <a:prstGeom prst="rect">
            <a:avLst/>
          </a:prstGeom>
        </p:spPr>
        <p:txBody>
          <a:bodyPr wrap="square">
            <a:spAutoFit/>
          </a:bodyPr>
          <a:lstStyle/>
          <a:p>
            <a:pPr algn="ctr">
              <a:lnSpc>
                <a:spcPct val="90000"/>
              </a:lnSpc>
            </a:pPr>
            <a:r>
              <a:rPr lang="ru-RU" sz="2800" b="1" dirty="0" smtClean="0">
                <a:solidFill>
                  <a:srgbClr val="FF0066"/>
                </a:solidFill>
              </a:rPr>
              <a:t>«Наклоны в сторону»</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500042"/>
            <a:ext cx="7498080" cy="1143000"/>
          </a:xfrm>
        </p:spPr>
        <p:txBody>
          <a:bodyPr>
            <a:normAutofit fontScale="90000"/>
          </a:bodyPr>
          <a:lstStyle/>
          <a:p>
            <a:r>
              <a:rPr lang="ru-RU" altLang="ja-JP" sz="4400" dirty="0" smtClean="0">
                <a:solidFill>
                  <a:srgbClr val="FF0000"/>
                </a:solidFill>
                <a:effectLst>
                  <a:outerShdw blurRad="38100" dist="38100" dir="2700000" algn="tl">
                    <a:srgbClr val="C0C0C0"/>
                  </a:outerShdw>
                </a:effectLst>
              </a:rPr>
              <a:t>Упражнения для глаз</a:t>
            </a:r>
            <a:r>
              <a:rPr lang="ru-RU" altLang="ja-JP" sz="4400" dirty="0" smtClean="0">
                <a:solidFill>
                  <a:srgbClr val="FF0000"/>
                </a:solidFill>
              </a:rPr>
              <a:t> </a:t>
            </a:r>
            <a:r>
              <a:rPr lang="ru-RU" sz="4400" dirty="0" smtClean="0">
                <a:solidFill>
                  <a:srgbClr val="FF0000"/>
                </a:solidFill>
              </a:rPr>
              <a:t/>
            </a:r>
            <a:br>
              <a:rPr lang="ru-RU" sz="4400" dirty="0" smtClean="0">
                <a:solidFill>
                  <a:srgbClr val="FF0000"/>
                </a:solidFill>
              </a:rPr>
            </a:br>
            <a:endParaRPr lang="ru-RU" dirty="0">
              <a:solidFill>
                <a:srgbClr val="FF0000"/>
              </a:solidFill>
            </a:endParaRPr>
          </a:p>
        </p:txBody>
      </p:sp>
      <p:sp>
        <p:nvSpPr>
          <p:cNvPr id="3" name="Содержимое 2"/>
          <p:cNvSpPr>
            <a:spLocks noGrp="1"/>
          </p:cNvSpPr>
          <p:nvPr>
            <p:ph idx="1"/>
          </p:nvPr>
        </p:nvSpPr>
        <p:spPr/>
        <p:txBody>
          <a:bodyPr/>
          <a:lstStyle/>
          <a:p>
            <a:pPr>
              <a:lnSpc>
                <a:spcPct val="90000"/>
              </a:lnSpc>
              <a:buNone/>
            </a:pPr>
            <a:r>
              <a:rPr lang="en-US" dirty="0" smtClean="0">
                <a:solidFill>
                  <a:srgbClr val="FF0066"/>
                </a:solidFill>
                <a:effectLst>
                  <a:outerShdw blurRad="38100" dist="38100" dir="2700000" algn="tl">
                    <a:srgbClr val="C0C0C0"/>
                  </a:outerShdw>
                </a:effectLst>
              </a:rPr>
              <a:t>	</a:t>
            </a:r>
            <a:r>
              <a:rPr lang="ru-RU" sz="3600" dirty="0" smtClean="0">
                <a:solidFill>
                  <a:srgbClr val="FF0066"/>
                </a:solidFill>
                <a:effectLst>
                  <a:outerShdw blurRad="38100" dist="38100" dir="2700000" algn="tl">
                    <a:srgbClr val="C0C0C0"/>
                  </a:outerShdw>
                </a:effectLst>
              </a:rPr>
              <a:t>«Вращение глазами»</a:t>
            </a:r>
            <a:endParaRPr lang="en-US" sz="3600" dirty="0" smtClean="0">
              <a:solidFill>
                <a:srgbClr val="FF0066"/>
              </a:solidFill>
              <a:effectLst>
                <a:outerShdw blurRad="38100" dist="38100" dir="2700000" algn="tl">
                  <a:srgbClr val="C0C0C0"/>
                </a:outerShdw>
              </a:effectLst>
            </a:endParaRPr>
          </a:p>
          <a:p>
            <a:pPr>
              <a:lnSpc>
                <a:spcPct val="90000"/>
              </a:lnSpc>
            </a:pPr>
            <a:r>
              <a:rPr lang="ru-RU" sz="3600" b="1" dirty="0" smtClean="0">
                <a:solidFill>
                  <a:srgbClr val="660066"/>
                </a:solidFill>
              </a:rPr>
              <a:t> по часовой стрелке </a:t>
            </a:r>
          </a:p>
          <a:p>
            <a:pPr>
              <a:lnSpc>
                <a:spcPct val="90000"/>
              </a:lnSpc>
            </a:pPr>
            <a:r>
              <a:rPr lang="ru-RU" sz="3600" b="1" dirty="0" smtClean="0">
                <a:solidFill>
                  <a:srgbClr val="660066"/>
                </a:solidFill>
              </a:rPr>
              <a:t>против часовой стрелки</a:t>
            </a:r>
          </a:p>
        </p:txBody>
      </p:sp>
      <p:pic>
        <p:nvPicPr>
          <p:cNvPr id="4" name="Picture 6" descr="вращение"/>
          <p:cNvPicPr>
            <a:picLocks noChangeAspect="1" noChangeArrowheads="1" noCrop="1"/>
          </p:cNvPicPr>
          <p:nvPr/>
        </p:nvPicPr>
        <p:blipFill>
          <a:blip r:embed="rId2" cstate="screen"/>
          <a:srcRect/>
          <a:stretch>
            <a:fillRect/>
          </a:stretch>
        </p:blipFill>
        <p:spPr bwMode="auto">
          <a:xfrm>
            <a:off x="5868144" y="3500438"/>
            <a:ext cx="2911357" cy="264320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66"/>
                </a:solidFill>
                <a:effectLst>
                  <a:outerShdw blurRad="38100" dist="38100" dir="2700000" algn="tl">
                    <a:srgbClr val="C0C0C0"/>
                  </a:outerShdw>
                </a:effectLst>
              </a:rPr>
              <a:t>«Пальчик»</a:t>
            </a:r>
            <a:endParaRPr lang="ru-RU" dirty="0"/>
          </a:p>
        </p:txBody>
      </p:sp>
      <p:pic>
        <p:nvPicPr>
          <p:cNvPr id="4" name="Picture 5" descr="пальчик1"/>
          <p:cNvPicPr>
            <a:picLocks noGrp="1" noChangeAspect="1" noChangeArrowheads="1" noCrop="1"/>
          </p:cNvPicPr>
          <p:nvPr>
            <p:ph idx="1"/>
          </p:nvPr>
        </p:nvPicPr>
        <p:blipFill>
          <a:blip r:embed="rId2"/>
          <a:srcRect/>
          <a:stretch>
            <a:fillRect/>
          </a:stretch>
        </p:blipFill>
        <p:spPr bwMode="auto">
          <a:xfrm>
            <a:off x="4786314" y="1643050"/>
            <a:ext cx="4071966" cy="4800600"/>
          </a:xfrm>
          <a:prstGeom prst="rect">
            <a:avLst/>
          </a:prstGeom>
          <a:noFill/>
          <a:ln w="9525">
            <a:noFill/>
            <a:miter lim="800000"/>
            <a:headEnd/>
            <a:tailEnd/>
          </a:ln>
        </p:spPr>
      </p:pic>
      <p:sp>
        <p:nvSpPr>
          <p:cNvPr id="5" name="Прямоугольник 4"/>
          <p:cNvSpPr/>
          <p:nvPr/>
        </p:nvSpPr>
        <p:spPr>
          <a:xfrm>
            <a:off x="1500166" y="3099679"/>
            <a:ext cx="2928958" cy="986104"/>
          </a:xfrm>
          <a:prstGeom prst="rect">
            <a:avLst/>
          </a:prstGeom>
        </p:spPr>
        <p:txBody>
          <a:bodyPr wrap="square">
            <a:spAutoFit/>
          </a:bodyPr>
          <a:lstStyle/>
          <a:p>
            <a:pPr>
              <a:lnSpc>
                <a:spcPct val="80000"/>
              </a:lnSpc>
            </a:pPr>
            <a:r>
              <a:rPr lang="ru-RU" sz="2400" b="1" dirty="0" smtClean="0">
                <a:solidFill>
                  <a:srgbClr val="660066"/>
                </a:solidFill>
              </a:rPr>
              <a:t>Приближайте и</a:t>
            </a:r>
          </a:p>
          <a:p>
            <a:pPr>
              <a:lnSpc>
                <a:spcPct val="80000"/>
              </a:lnSpc>
            </a:pPr>
            <a:r>
              <a:rPr lang="ru-RU" sz="2400" b="1" dirty="0" smtClean="0">
                <a:solidFill>
                  <a:srgbClr val="660066"/>
                </a:solidFill>
              </a:rPr>
              <a:t> </a:t>
            </a:r>
            <a:br>
              <a:rPr lang="ru-RU" sz="2400" b="1" dirty="0" smtClean="0">
                <a:solidFill>
                  <a:srgbClr val="660066"/>
                </a:solidFill>
              </a:rPr>
            </a:br>
            <a:r>
              <a:rPr lang="ru-RU" sz="2400" b="1" dirty="0" smtClean="0">
                <a:solidFill>
                  <a:srgbClr val="660066"/>
                </a:solidFill>
              </a:rPr>
              <a:t>отводите палец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66"/>
                </a:solidFill>
                <a:effectLst>
                  <a:outerShdw blurRad="38100" dist="38100" dir="2700000" algn="tl">
                    <a:srgbClr val="C0C0C0"/>
                  </a:outerShdw>
                </a:effectLst>
              </a:rPr>
              <a:t>«Во все стороны»</a:t>
            </a:r>
            <a:endParaRPr lang="ru-RU" dirty="0"/>
          </a:p>
        </p:txBody>
      </p:sp>
      <p:pic>
        <p:nvPicPr>
          <p:cNvPr id="4" name="Picture 5" descr="вверх-вниз"/>
          <p:cNvPicPr>
            <a:picLocks noGrp="1" noChangeAspect="1" noChangeArrowheads="1" noCrop="1"/>
          </p:cNvPicPr>
          <p:nvPr>
            <p:ph idx="1"/>
          </p:nvPr>
        </p:nvPicPr>
        <p:blipFill>
          <a:blip r:embed="rId2"/>
          <a:srcRect/>
          <a:stretch>
            <a:fillRect/>
          </a:stretch>
        </p:blipFill>
        <p:spPr bwMode="auto">
          <a:xfrm>
            <a:off x="4071934" y="1447800"/>
            <a:ext cx="4786346" cy="4800600"/>
          </a:xfrm>
          <a:prstGeom prst="rect">
            <a:avLst/>
          </a:prstGeom>
          <a:noFill/>
          <a:ln w="9525">
            <a:noFill/>
            <a:miter lim="800000"/>
            <a:headEnd/>
            <a:tailEnd/>
          </a:ln>
        </p:spPr>
      </p:pic>
      <p:sp>
        <p:nvSpPr>
          <p:cNvPr id="5" name="Прямоугольник 4"/>
          <p:cNvSpPr/>
          <p:nvPr/>
        </p:nvSpPr>
        <p:spPr>
          <a:xfrm>
            <a:off x="1214414" y="2143116"/>
            <a:ext cx="2928958" cy="1815882"/>
          </a:xfrm>
          <a:prstGeom prst="rect">
            <a:avLst/>
          </a:prstGeom>
        </p:spPr>
        <p:txBody>
          <a:bodyPr wrap="square">
            <a:spAutoFit/>
          </a:bodyPr>
          <a:lstStyle/>
          <a:p>
            <a:r>
              <a:rPr lang="ru-RU" sz="2800" b="1" dirty="0" smtClean="0">
                <a:solidFill>
                  <a:srgbClr val="660066"/>
                </a:solidFill>
              </a:rPr>
              <a:t>Двигайте глазами </a:t>
            </a:r>
          </a:p>
          <a:p>
            <a:r>
              <a:rPr lang="ru-RU" sz="2800" b="1" dirty="0" smtClean="0">
                <a:solidFill>
                  <a:srgbClr val="660066"/>
                </a:solidFill>
              </a:rPr>
              <a:t>вверх-вниз</a:t>
            </a:r>
          </a:p>
          <a:p>
            <a:r>
              <a:rPr lang="ru-RU" sz="2800" b="1" dirty="0" smtClean="0">
                <a:solidFill>
                  <a:srgbClr val="660066"/>
                </a:solidFill>
              </a:rPr>
              <a:t>вправо-влево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66"/>
                </a:solidFill>
                <a:effectLst>
                  <a:outerShdw blurRad="38100" dist="38100" dir="2700000" algn="tl">
                    <a:srgbClr val="C0C0C0"/>
                  </a:outerShdw>
                </a:effectLst>
              </a:rPr>
              <a:t>«Кто там?»</a:t>
            </a:r>
            <a:endParaRPr lang="ru-RU" dirty="0"/>
          </a:p>
        </p:txBody>
      </p:sp>
      <p:pic>
        <p:nvPicPr>
          <p:cNvPr id="4" name="Picture 5" descr="зажмурился"/>
          <p:cNvPicPr>
            <a:picLocks noGrp="1" noChangeAspect="1" noChangeArrowheads="1" noCrop="1"/>
          </p:cNvPicPr>
          <p:nvPr>
            <p:ph idx="1"/>
          </p:nvPr>
        </p:nvPicPr>
        <p:blipFill>
          <a:blip r:embed="rId2"/>
          <a:srcRect/>
          <a:stretch>
            <a:fillRect/>
          </a:stretch>
        </p:blipFill>
        <p:spPr bwMode="auto">
          <a:xfrm>
            <a:off x="4857752" y="1447800"/>
            <a:ext cx="3929090" cy="4800600"/>
          </a:xfrm>
          <a:prstGeom prst="rect">
            <a:avLst/>
          </a:prstGeom>
          <a:noFill/>
          <a:ln w="9525">
            <a:noFill/>
            <a:miter lim="800000"/>
            <a:headEnd/>
            <a:tailEnd/>
          </a:ln>
        </p:spPr>
      </p:pic>
      <p:sp>
        <p:nvSpPr>
          <p:cNvPr id="5" name="Прямоугольник 4"/>
          <p:cNvSpPr/>
          <p:nvPr/>
        </p:nvSpPr>
        <p:spPr>
          <a:xfrm>
            <a:off x="1214414" y="3008885"/>
            <a:ext cx="3643338" cy="2031325"/>
          </a:xfrm>
          <a:prstGeom prst="rect">
            <a:avLst/>
          </a:prstGeom>
        </p:spPr>
        <p:txBody>
          <a:bodyPr wrap="square">
            <a:spAutoFit/>
          </a:bodyPr>
          <a:lstStyle/>
          <a:p>
            <a:pPr>
              <a:lnSpc>
                <a:spcPct val="90000"/>
              </a:lnSpc>
            </a:pPr>
            <a:r>
              <a:rPr lang="ru-RU" sz="2800" b="1" dirty="0" smtClean="0">
                <a:solidFill>
                  <a:srgbClr val="660066"/>
                </a:solidFill>
              </a:rPr>
              <a:t>Зажмурьтесь посильнее</a:t>
            </a:r>
          </a:p>
          <a:p>
            <a:pPr>
              <a:lnSpc>
                <a:spcPct val="90000"/>
              </a:lnSpc>
            </a:pPr>
            <a:endParaRPr lang="ru-RU" sz="2800" b="1" dirty="0" smtClean="0">
              <a:solidFill>
                <a:srgbClr val="660066"/>
              </a:solidFill>
            </a:endParaRPr>
          </a:p>
          <a:p>
            <a:pPr>
              <a:lnSpc>
                <a:spcPct val="90000"/>
              </a:lnSpc>
            </a:pPr>
            <a:r>
              <a:rPr lang="ru-RU" sz="2800" b="1" dirty="0" smtClean="0">
                <a:solidFill>
                  <a:srgbClr val="660066"/>
                </a:solidFill>
              </a:rPr>
              <a:t>Широко  откройте глаза</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66"/>
                </a:solidFill>
                <a:effectLst>
                  <a:outerShdw blurRad="38100" dist="38100" dir="2700000" algn="tl">
                    <a:srgbClr val="C0C0C0"/>
                  </a:outerShdw>
                </a:effectLst>
              </a:rPr>
              <a:t>«Моргание»</a:t>
            </a:r>
            <a:endParaRPr lang="ru-RU" dirty="0"/>
          </a:p>
        </p:txBody>
      </p:sp>
      <p:pic>
        <p:nvPicPr>
          <p:cNvPr id="4" name="Picture 6" descr="моргание2"/>
          <p:cNvPicPr>
            <a:picLocks noGrp="1" noChangeAspect="1" noChangeArrowheads="1" noCrop="1"/>
          </p:cNvPicPr>
          <p:nvPr>
            <p:ph idx="1"/>
          </p:nvPr>
        </p:nvPicPr>
        <p:blipFill>
          <a:blip r:embed="rId2"/>
          <a:srcRect/>
          <a:stretch>
            <a:fillRect/>
          </a:stretch>
        </p:blipFill>
        <p:spPr bwMode="auto">
          <a:xfrm>
            <a:off x="3272788" y="1447800"/>
            <a:ext cx="3823974"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6369390"/>
          </a:xfrm>
        </p:spPr>
        <p:txBody>
          <a:bodyPr>
            <a:normAutofit fontScale="90000"/>
          </a:bodyPr>
          <a:lstStyle/>
          <a:p>
            <a:r>
              <a:rPr lang="ru-RU" dirty="0" smtClean="0"/>
              <a:t/>
            </a:r>
            <a:br>
              <a:rPr lang="ru-RU" dirty="0" smtClean="0"/>
            </a:br>
            <a:r>
              <a:rPr lang="ru-RU" sz="4000" dirty="0" smtClean="0">
                <a:solidFill>
                  <a:srgbClr val="FF0000"/>
                </a:solidFill>
                <a:latin typeface="Times New Roman" pitchFamily="18" charset="0"/>
                <a:cs typeface="Times New Roman" pitchFamily="18" charset="0"/>
              </a:rPr>
              <a:t>Урок </a:t>
            </a:r>
            <a:r>
              <a:rPr lang="ru-RU" sz="4000" dirty="0" smtClean="0">
                <a:solidFill>
                  <a:srgbClr val="002060"/>
                </a:solidFill>
                <a:latin typeface="Times New Roman" pitchFamily="18" charset="0"/>
                <a:cs typeface="Times New Roman" pitchFamily="18" charset="0"/>
              </a:rPr>
              <a:t>– основная форма учебного труда школьников. За период обучения в школе каждый ученик проходит через 10 000 уроков. Естественно, что и психическое, и физическое состояние школьника напрямую зависит от того, насколько грамотно эти уроки были сконструированы.</a:t>
            </a:r>
            <a:br>
              <a:rPr lang="ru-RU" sz="4000" dirty="0" smtClean="0">
                <a:solidFill>
                  <a:srgbClr val="002060"/>
                </a:solidFill>
                <a:latin typeface="Times New Roman" pitchFamily="18" charset="0"/>
                <a:cs typeface="Times New Roman" pitchFamily="18" charset="0"/>
              </a:rPr>
            </a:br>
            <a:endParaRPr lang="ru-RU" sz="40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66"/>
                </a:solidFill>
                <a:effectLst>
                  <a:outerShdw blurRad="38100" dist="38100" dir="2700000" algn="tl">
                    <a:srgbClr val="C0C0C0"/>
                  </a:outerShdw>
                </a:effectLst>
              </a:rPr>
              <a:t>«Сон»</a:t>
            </a:r>
            <a:endParaRPr lang="ru-RU" dirty="0"/>
          </a:p>
        </p:txBody>
      </p:sp>
      <p:pic>
        <p:nvPicPr>
          <p:cNvPr id="4" name="Picture 6" descr="сон"/>
          <p:cNvPicPr>
            <a:picLocks noGrp="1" noChangeAspect="1" noChangeArrowheads="1" noCrop="1"/>
          </p:cNvPicPr>
          <p:nvPr>
            <p:ph idx="1"/>
          </p:nvPr>
        </p:nvPicPr>
        <p:blipFill>
          <a:blip r:embed="rId3"/>
          <a:srcRect/>
          <a:stretch>
            <a:fillRect/>
          </a:stretch>
        </p:blipFill>
        <p:spPr bwMode="auto">
          <a:xfrm>
            <a:off x="4357686" y="1428736"/>
            <a:ext cx="4572032" cy="4800600"/>
          </a:xfrm>
          <a:prstGeom prst="rect">
            <a:avLst/>
          </a:prstGeom>
          <a:noFill/>
          <a:ln w="9525">
            <a:noFill/>
            <a:miter lim="800000"/>
            <a:headEnd/>
            <a:tailEnd/>
          </a:ln>
        </p:spPr>
      </p:pic>
      <p:sp>
        <p:nvSpPr>
          <p:cNvPr id="5" name="Прямоугольник 4"/>
          <p:cNvSpPr/>
          <p:nvPr/>
        </p:nvSpPr>
        <p:spPr>
          <a:xfrm>
            <a:off x="1357290" y="3929066"/>
            <a:ext cx="2999475" cy="523220"/>
          </a:xfrm>
          <a:prstGeom prst="rect">
            <a:avLst/>
          </a:prstGeom>
        </p:spPr>
        <p:txBody>
          <a:bodyPr wrap="none">
            <a:spAutoFit/>
          </a:bodyPr>
          <a:lstStyle/>
          <a:p>
            <a:pPr lvl="1"/>
            <a:r>
              <a:rPr lang="ru-RU" sz="2800" dirty="0" smtClean="0">
                <a:solidFill>
                  <a:srgbClr val="7030A0"/>
                </a:solidFill>
              </a:rPr>
              <a:t>Закройте глаза</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23850" y="404813"/>
            <a:ext cx="1150938" cy="1081087"/>
          </a:xfrm>
          <a:prstGeom prst="ellipse">
            <a:avLst/>
          </a:prstGeom>
          <a:gradFill rotWithShape="1">
            <a:gsLst>
              <a:gs pos="0">
                <a:srgbClr val="EB1D5D"/>
              </a:gs>
              <a:gs pos="100000">
                <a:srgbClr val="6D0D2B"/>
              </a:gs>
            </a:gsLst>
            <a:path path="shape">
              <a:fillToRect l="50000" t="50000" r="50000" b="50000"/>
            </a:path>
          </a:gradFill>
          <a:ln w="9525">
            <a:solidFill>
              <a:schemeClr val="tx1"/>
            </a:solidFill>
            <a:round/>
            <a:headEnd/>
            <a:tailEnd/>
          </a:ln>
        </p:spPr>
        <p:txBody>
          <a:bodyPr wrap="none" anchor="ctr"/>
          <a:lstStyle/>
          <a:p>
            <a:endParaRPr lang="ru-RU">
              <a:latin typeface="Calibri" pitchFamily="34" charset="0"/>
            </a:endParaRPr>
          </a:p>
        </p:txBody>
      </p:sp>
      <p:sp>
        <p:nvSpPr>
          <p:cNvPr id="5" name="Rectangle 3"/>
          <p:cNvSpPr>
            <a:spLocks noChangeArrowheads="1"/>
          </p:cNvSpPr>
          <p:nvPr/>
        </p:nvSpPr>
        <p:spPr bwMode="auto">
          <a:xfrm>
            <a:off x="7308850" y="5229225"/>
            <a:ext cx="1008063" cy="1008063"/>
          </a:xfrm>
          <a:prstGeom prst="rect">
            <a:avLst/>
          </a:prstGeom>
          <a:gradFill rotWithShape="1">
            <a:gsLst>
              <a:gs pos="0">
                <a:schemeClr val="folHlink"/>
              </a:gs>
              <a:gs pos="100000">
                <a:schemeClr val="folHlink">
                  <a:gamma/>
                  <a:shade val="46275"/>
                  <a:invGamma/>
                </a:schemeClr>
              </a:gs>
            </a:gsLst>
            <a:path path="shape">
              <a:fillToRect l="50000" t="50000" r="50000" b="50000"/>
            </a:path>
          </a:gradFill>
          <a:ln w="9525">
            <a:solidFill>
              <a:schemeClr val="tx1"/>
            </a:solid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7" name="AutoShape 5"/>
          <p:cNvSpPr>
            <a:spLocks noChangeArrowheads="1"/>
          </p:cNvSpPr>
          <p:nvPr/>
        </p:nvSpPr>
        <p:spPr bwMode="auto">
          <a:xfrm>
            <a:off x="7019925" y="333375"/>
            <a:ext cx="1584325" cy="1223963"/>
          </a:xfrm>
          <a:prstGeom prst="triangle">
            <a:avLst>
              <a:gd name="adj" fmla="val 50000"/>
            </a:avLst>
          </a:prstGeom>
          <a:gradFill rotWithShape="1">
            <a:gsLst>
              <a:gs pos="0">
                <a:srgbClr val="AD298A"/>
              </a:gs>
              <a:gs pos="100000">
                <a:srgbClr val="501340"/>
              </a:gs>
            </a:gsLst>
            <a:path path="shape">
              <a:fillToRect l="50000" t="50000" r="50000" b="50000"/>
            </a:path>
          </a:gradFill>
          <a:ln w="9525">
            <a:solidFill>
              <a:schemeClr val="tx1"/>
            </a:solidFill>
            <a:miter lim="800000"/>
            <a:headEnd/>
            <a:tailEnd/>
          </a:ln>
        </p:spPr>
        <p:txBody>
          <a:bodyPr wrap="none" anchor="ctr"/>
          <a:lstStyle/>
          <a:p>
            <a:endParaRPr lang="ru-RU">
              <a:latin typeface="Calibri" pitchFamily="34" charset="0"/>
            </a:endParaRPr>
          </a:p>
        </p:txBody>
      </p:sp>
      <p:sp>
        <p:nvSpPr>
          <p:cNvPr id="8" name="AutoShape 6"/>
          <p:cNvSpPr>
            <a:spLocks noChangeArrowheads="1"/>
          </p:cNvSpPr>
          <p:nvPr/>
        </p:nvSpPr>
        <p:spPr bwMode="auto">
          <a:xfrm>
            <a:off x="323850" y="4797425"/>
            <a:ext cx="1438275" cy="1584325"/>
          </a:xfrm>
          <a:prstGeom prst="diamond">
            <a:avLst/>
          </a:prstGeom>
          <a:gradFill rotWithShape="1">
            <a:gsLst>
              <a:gs pos="0">
                <a:schemeClr val="accent2"/>
              </a:gs>
              <a:gs pos="100000">
                <a:schemeClr val="accent2">
                  <a:gamma/>
                  <a:shade val="46275"/>
                  <a:invGamma/>
                </a:schemeClr>
              </a:gs>
            </a:gsLst>
            <a:path path="shape">
              <a:fillToRect l="50000" t="50000" r="50000" b="50000"/>
            </a:path>
          </a:gradFill>
          <a:ln w="9525">
            <a:solidFill>
              <a:schemeClr val="tx1"/>
            </a:solidFill>
            <a:miter lim="800000"/>
            <a:headEnd/>
            <a:tailEnd/>
          </a:ln>
          <a:effectLst/>
        </p:spPr>
        <p:txBody>
          <a:bodyPr wrap="none" anchor="ctr"/>
          <a:lstStyle/>
          <a:p>
            <a:pPr fontAlgn="auto">
              <a:spcBef>
                <a:spcPts val="0"/>
              </a:spcBef>
              <a:spcAft>
                <a:spcPts val="0"/>
              </a:spcAft>
              <a:defRPr/>
            </a:pPr>
            <a:endParaRPr lang="ru-RU">
              <a:latin typeface="+mn-lt"/>
            </a:endParaRPr>
          </a:p>
        </p:txBody>
      </p:sp>
      <p:pic>
        <p:nvPicPr>
          <p:cNvPr id="9" name="043_Точка, точка, запятая (Г. Гладков - Ю. Ким).mp3">
            <a:hlinkClick r:id="" action="ppaction://media"/>
          </p:cNvPr>
          <p:cNvPicPr>
            <a:picLocks noRot="1" noChangeAspect="1" noChangeArrowheads="1"/>
          </p:cNvPicPr>
          <p:nvPr>
            <a:audioFile r:link="rId1"/>
          </p:nvPr>
        </p:nvPicPr>
        <p:blipFill>
          <a:blip r:embed="rId3"/>
          <a:srcRect/>
          <a:stretch>
            <a:fillRect/>
          </a:stretch>
        </p:blipFill>
        <p:spPr bwMode="auto">
          <a:xfrm>
            <a:off x="8604250" y="6553200"/>
            <a:ext cx="304800" cy="304800"/>
          </a:xfrm>
          <a:prstGeom prst="rect">
            <a:avLst/>
          </a:prstGeom>
          <a:noFill/>
          <a:ln w="9525">
            <a:noFill/>
            <a:miter lim="800000"/>
            <a:headEnd/>
            <a:tailEnd/>
          </a:ln>
        </p:spPr>
      </p:pic>
      <p:sp>
        <p:nvSpPr>
          <p:cNvPr id="10" name="Прямоугольник 9"/>
          <p:cNvSpPr/>
          <p:nvPr/>
        </p:nvSpPr>
        <p:spPr>
          <a:xfrm>
            <a:off x="1071538" y="1428736"/>
            <a:ext cx="8072462" cy="923330"/>
          </a:xfrm>
          <a:prstGeom prst="rect">
            <a:avLst/>
          </a:prstGeom>
          <a:noFill/>
          <a:scene3d>
            <a:camera prst="orthographicFront">
              <a:rot lat="1200000" lon="1200000" rev="0"/>
            </a:camera>
            <a:lightRig rig="threePt" dir="t"/>
          </a:scene3d>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ru-RU"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Физкультминутка</a:t>
            </a:r>
          </a:p>
        </p:txBody>
      </p:sp>
    </p:spTree>
  </p:cSld>
  <p:clrMapOvr>
    <a:masterClrMapping/>
  </p:clrMapOvr>
  <p:transition advTm="1098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par>
                          <p:cTn id="7" fill="hold">
                            <p:stCondLst>
                              <p:cond delay="0"/>
                            </p:stCondLst>
                            <p:childTnLst>
                              <p:par>
                                <p:cTn id="8" presetID="63" presetClass="path" presetSubtype="0" accel="50000" decel="50000" fill="hold" grpId="0" nodeType="afterEffect">
                                  <p:stCondLst>
                                    <p:cond delay="0"/>
                                  </p:stCondLst>
                                  <p:childTnLst>
                                    <p:animMotion origin="layout" path="M -3.88889E-6 -4.07031E-6 L 0.74827 -0.00532 " pathEditMode="relative" rAng="0" ptsTypes="AA">
                                      <p:cBhvr>
                                        <p:cTn id="9" dur="2000" fill="hold"/>
                                        <p:tgtEl>
                                          <p:spTgt spid="4"/>
                                        </p:tgtEl>
                                        <p:attrNameLst>
                                          <p:attrName>ppt_x</p:attrName>
                                          <p:attrName>ppt_y</p:attrName>
                                        </p:attrNameLst>
                                      </p:cBhvr>
                                      <p:rCtr x="37400" y="-300"/>
                                    </p:animMotion>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grpId="0" nodeType="clickEffect">
                                  <p:stCondLst>
                                    <p:cond delay="0"/>
                                  </p:stCondLst>
                                  <p:childTnLst>
                                    <p:animMotion origin="layout" path="M -0.00781 -0.00532 L 0.00018 0.67137 " pathEditMode="relative" rAng="0" ptsTypes="AA">
                                      <p:cBhvr>
                                        <p:cTn id="13" dur="2000" fill="hold"/>
                                        <p:tgtEl>
                                          <p:spTgt spid="7"/>
                                        </p:tgtEl>
                                        <p:attrNameLst>
                                          <p:attrName>ppt_x</p:attrName>
                                          <p:attrName>ppt_y</p:attrName>
                                        </p:attrNameLst>
                                      </p:cBhvr>
                                      <p:rCtr x="400" y="33800"/>
                                    </p:animMotion>
                                  </p:childTnLst>
                                </p:cTn>
                              </p:par>
                            </p:childTnLst>
                          </p:cTn>
                        </p:par>
                      </p:childTnLst>
                    </p:cTn>
                  </p:par>
                  <p:par>
                    <p:cTn id="14" fill="hold">
                      <p:stCondLst>
                        <p:cond delay="indefinite"/>
                      </p:stCondLst>
                      <p:childTnLst>
                        <p:par>
                          <p:cTn id="15" fill="hold">
                            <p:stCondLst>
                              <p:cond delay="0"/>
                            </p:stCondLst>
                            <p:childTnLst>
                              <p:par>
                                <p:cTn id="16" presetID="35" presetClass="path" presetSubtype="0" accel="50000" decel="50000" fill="hold" grpId="0" nodeType="clickEffect">
                                  <p:stCondLst>
                                    <p:cond delay="0"/>
                                  </p:stCondLst>
                                  <p:childTnLst>
                                    <p:animMotion origin="layout" path="M 0.00017 -0.02613 L -0.7165 -0.03654 " pathEditMode="relative" rAng="0" ptsTypes="AA">
                                      <p:cBhvr>
                                        <p:cTn id="17" dur="2000" fill="hold"/>
                                        <p:tgtEl>
                                          <p:spTgt spid="5"/>
                                        </p:tgtEl>
                                        <p:attrNameLst>
                                          <p:attrName>ppt_x</p:attrName>
                                          <p:attrName>ppt_y</p:attrName>
                                        </p:attrNameLst>
                                      </p:cBhvr>
                                      <p:rCtr x="-35800" y="-500"/>
                                    </p:animMotion>
                                  </p:childTnLst>
                                </p:cTn>
                              </p:par>
                            </p:childTnLst>
                          </p:cTn>
                        </p:par>
                      </p:childTnLst>
                    </p:cTn>
                  </p:par>
                  <p:par>
                    <p:cTn id="18" fill="hold">
                      <p:stCondLst>
                        <p:cond delay="indefinite"/>
                      </p:stCondLst>
                      <p:childTnLst>
                        <p:par>
                          <p:cTn id="19" fill="hold">
                            <p:stCondLst>
                              <p:cond delay="0"/>
                            </p:stCondLst>
                            <p:childTnLst>
                              <p:par>
                                <p:cTn id="20" presetID="64" presetClass="path" presetSubtype="0" accel="50000" decel="50000" fill="hold" grpId="0" nodeType="clickEffect">
                                  <p:stCondLst>
                                    <p:cond delay="0"/>
                                  </p:stCondLst>
                                  <p:childTnLst>
                                    <p:animMotion origin="layout" path="M 1.38889E-6 3.00648E-6 L 0.00798 -0.66097 " pathEditMode="relative" rAng="0" ptsTypes="AA">
                                      <p:cBhvr>
                                        <p:cTn id="21" dur="2000" fill="hold"/>
                                        <p:tgtEl>
                                          <p:spTgt spid="8"/>
                                        </p:tgtEl>
                                        <p:attrNameLst>
                                          <p:attrName>ppt_x</p:attrName>
                                          <p:attrName>ppt_y</p:attrName>
                                        </p:attrNameLst>
                                      </p:cBhvr>
                                      <p:rCtr x="400" y="-33000"/>
                                    </p:animMotion>
                                  </p:childTnLst>
                                </p:cTn>
                              </p:par>
                            </p:childTnLst>
                          </p:cTn>
                        </p:par>
                      </p:childTnLst>
                    </p:cTn>
                  </p:par>
                </p:childTnLst>
              </p:cTn>
              <p:prevCondLst>
                <p:cond evt="onPrev" delay="0">
                  <p:tgtEl>
                    <p:sldTgt/>
                  </p:tgtEl>
                </p:cond>
              </p:prevCondLst>
              <p:nextCondLst>
                <p:cond evt="onNext" delay="0">
                  <p:tgtEl>
                    <p:sldTgt/>
                  </p:tgtEl>
                </p:cond>
              </p:nextCondLst>
            </p:seq>
            <p:audio>
              <p:cMediaNode numSld="3" showWhenStopped="0">
                <p:cTn id="22"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P spid="4" grpId="0" animBg="1"/>
      <p:bldP spid="5" grpId="0" animBg="1"/>
      <p:bldP spid="7" grpId="0" animBg="1"/>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1142976" y="404812"/>
            <a:ext cx="7731149" cy="1666865"/>
          </a:xfrm>
        </p:spPr>
        <p:txBody>
          <a:bodyPr>
            <a:normAutofit/>
          </a:bodyPr>
          <a:lstStyle/>
          <a:p>
            <a:pPr eaLnBrk="1" hangingPunct="1"/>
            <a:r>
              <a:rPr lang="ru-RU" sz="3200" b="1" dirty="0" smtClean="0">
                <a:solidFill>
                  <a:srgbClr val="FF0000"/>
                </a:solidFill>
                <a:latin typeface="Sylfaen" pitchFamily="18" charset="0"/>
              </a:rPr>
              <a:t>Формы проведения</a:t>
            </a:r>
            <a:br>
              <a:rPr lang="ru-RU" sz="3200" b="1" dirty="0" smtClean="0">
                <a:solidFill>
                  <a:srgbClr val="FF0000"/>
                </a:solidFill>
                <a:latin typeface="Sylfaen" pitchFamily="18" charset="0"/>
              </a:rPr>
            </a:br>
            <a:r>
              <a:rPr lang="ru-RU" sz="3200" b="1" dirty="0" smtClean="0">
                <a:solidFill>
                  <a:srgbClr val="FF0000"/>
                </a:solidFill>
                <a:latin typeface="Sylfaen" pitchFamily="18" charset="0"/>
              </a:rPr>
              <a:t>  физкультминуток</a:t>
            </a:r>
          </a:p>
        </p:txBody>
      </p:sp>
      <p:sp>
        <p:nvSpPr>
          <p:cNvPr id="22531" name="Содержимое 3"/>
          <p:cNvSpPr>
            <a:spLocks noGrp="1"/>
          </p:cNvSpPr>
          <p:nvPr>
            <p:ph idx="1"/>
          </p:nvPr>
        </p:nvSpPr>
        <p:spPr>
          <a:xfrm>
            <a:off x="1285852" y="2071678"/>
            <a:ext cx="7358114" cy="3378205"/>
          </a:xfrm>
        </p:spPr>
        <p:txBody>
          <a:bodyPr/>
          <a:lstStyle/>
          <a:p>
            <a:pPr eaLnBrk="1" hangingPunct="1"/>
            <a:r>
              <a:rPr lang="ru-RU" sz="2400" dirty="0" smtClean="0">
                <a:solidFill>
                  <a:srgbClr val="002060"/>
                </a:solidFill>
                <a:latin typeface="Sylfaen" pitchFamily="18" charset="0"/>
              </a:rPr>
              <a:t>с использованием игровых заданий</a:t>
            </a:r>
          </a:p>
          <a:p>
            <a:pPr eaLnBrk="1" hangingPunct="1"/>
            <a:r>
              <a:rPr lang="ru-RU" sz="2400" dirty="0" smtClean="0">
                <a:solidFill>
                  <a:srgbClr val="002060"/>
                </a:solidFill>
                <a:latin typeface="Sylfaen" pitchFamily="18" charset="0"/>
              </a:rPr>
              <a:t>творческие физкультминутки </a:t>
            </a:r>
          </a:p>
          <a:p>
            <a:pPr eaLnBrk="1" hangingPunct="1"/>
            <a:r>
              <a:rPr lang="ru-RU" sz="2400" dirty="0" smtClean="0">
                <a:solidFill>
                  <a:srgbClr val="002060"/>
                </a:solidFill>
                <a:latin typeface="Sylfaen" pitchFamily="18" charset="0"/>
              </a:rPr>
              <a:t>веселые  физкультминутки</a:t>
            </a:r>
          </a:p>
          <a:p>
            <a:pPr eaLnBrk="1" hangingPunct="1"/>
            <a:r>
              <a:rPr lang="ru-RU" sz="2400" dirty="0" smtClean="0">
                <a:solidFill>
                  <a:srgbClr val="002060"/>
                </a:solidFill>
                <a:latin typeface="Sylfaen" pitchFamily="18" charset="0"/>
              </a:rPr>
              <a:t>музыкальные физкультминутки</a:t>
            </a:r>
          </a:p>
          <a:p>
            <a:pPr eaLnBrk="1" hangingPunct="1"/>
            <a:r>
              <a:rPr lang="ru-RU" sz="2400" dirty="0" smtClean="0">
                <a:solidFill>
                  <a:srgbClr val="002060"/>
                </a:solidFill>
                <a:latin typeface="Sylfaen" pitchFamily="18" charset="0"/>
              </a:rPr>
              <a:t>тематические физкультминутки </a:t>
            </a:r>
          </a:p>
          <a:p>
            <a:pPr eaLnBrk="1" hangingPunct="1"/>
            <a:r>
              <a:rPr lang="ru-RU" sz="2400" dirty="0" smtClean="0">
                <a:solidFill>
                  <a:srgbClr val="002060"/>
                </a:solidFill>
                <a:latin typeface="Sylfaen" pitchFamily="18" charset="0"/>
              </a:rPr>
              <a:t>стихотворные </a:t>
            </a:r>
            <a:endParaRPr lang="ru-RU" sz="2400" dirty="0" smtClean="0">
              <a:solidFill>
                <a:srgbClr val="002060"/>
              </a:solidFill>
            </a:endParaRPr>
          </a:p>
        </p:txBody>
      </p:sp>
    </p:spTree>
  </p:cSld>
  <p:clrMapOvr>
    <a:masterClrMapping/>
  </p:clrMapOvr>
  <p:transition advTm="10984"/>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500042"/>
            <a:ext cx="8326461" cy="1774848"/>
          </a:xfrm>
        </p:spPr>
        <p:txBody>
          <a:bodyPr rtlCol="0">
            <a:noAutofit/>
          </a:bodyPr>
          <a:lstStyle/>
          <a:p>
            <a:pPr eaLnBrk="1" fontAlgn="auto" hangingPunct="1">
              <a:spcAft>
                <a:spcPts val="0"/>
              </a:spcAft>
              <a:defRPr/>
            </a:pPr>
            <a:r>
              <a:rPr lang="ru-RU" sz="3200" dirty="0" smtClean="0">
                <a:solidFill>
                  <a:srgbClr val="FF0000"/>
                </a:solidFill>
                <a:latin typeface="Sylfaen" pitchFamily="18" charset="0"/>
                <a:ea typeface="+mn-ea"/>
                <a:cs typeface="+mn-cs"/>
              </a:rPr>
              <a:t>Творческие физкультминутки </a:t>
            </a:r>
            <a:br>
              <a:rPr lang="ru-RU" sz="3200" dirty="0" smtClean="0">
                <a:solidFill>
                  <a:srgbClr val="FF0000"/>
                </a:solidFill>
                <a:latin typeface="Sylfaen" pitchFamily="18" charset="0"/>
                <a:ea typeface="+mn-ea"/>
                <a:cs typeface="+mn-cs"/>
              </a:rPr>
            </a:br>
            <a:r>
              <a:rPr lang="ru-RU" sz="3200" dirty="0" smtClean="0">
                <a:solidFill>
                  <a:srgbClr val="FF0000"/>
                </a:solidFill>
                <a:latin typeface="Sylfaen" pitchFamily="18" charset="0"/>
                <a:ea typeface="+mn-ea"/>
                <a:cs typeface="+mn-cs"/>
              </a:rPr>
              <a:t>на координацию движений и психологическую разгрузку</a:t>
            </a:r>
            <a:r>
              <a:rPr lang="ru-RU" sz="3200" dirty="0" smtClean="0">
                <a:latin typeface="Sylfaen" pitchFamily="18" charset="0"/>
                <a:ea typeface="+mn-ea"/>
                <a:cs typeface="+mn-cs"/>
              </a:rPr>
              <a:t/>
            </a:r>
            <a:br>
              <a:rPr lang="ru-RU" sz="3200" dirty="0" smtClean="0">
                <a:latin typeface="Sylfaen" pitchFamily="18" charset="0"/>
                <a:ea typeface="+mn-ea"/>
                <a:cs typeface="+mn-cs"/>
              </a:rPr>
            </a:br>
            <a:endParaRPr lang="ru-RU" sz="3200" dirty="0">
              <a:latin typeface="Sylfaen" pitchFamily="18" charset="0"/>
            </a:endParaRPr>
          </a:p>
        </p:txBody>
      </p:sp>
      <p:sp>
        <p:nvSpPr>
          <p:cNvPr id="23555" name="Содержимое 2"/>
          <p:cNvSpPr>
            <a:spLocks noGrp="1"/>
          </p:cNvSpPr>
          <p:nvPr>
            <p:ph idx="1"/>
          </p:nvPr>
        </p:nvSpPr>
        <p:spPr>
          <a:xfrm>
            <a:off x="1142975" y="2143125"/>
            <a:ext cx="7586687" cy="4525963"/>
          </a:xfrm>
        </p:spPr>
        <p:txBody>
          <a:bodyPr>
            <a:normAutofit lnSpcReduction="10000"/>
          </a:bodyPr>
          <a:lstStyle/>
          <a:p>
            <a:pPr eaLnBrk="1" hangingPunct="1"/>
            <a:r>
              <a:rPr lang="ru-RU" sz="2800" dirty="0" smtClean="0">
                <a:solidFill>
                  <a:srgbClr val="002060"/>
                </a:solidFill>
                <a:latin typeface="Sylfaen" pitchFamily="18" charset="0"/>
              </a:rPr>
              <a:t>Надо встать и одновременно отдать честь правой рукой, а левую вытянуть вдоль туловища. Затем, подняв большой палец ладони левой руки, сказать «Во!». Затем хлопнуть в ладоши и сделать то же, но другими руками. </a:t>
            </a:r>
          </a:p>
          <a:p>
            <a:pPr eaLnBrk="1" hangingPunct="1"/>
            <a:r>
              <a:rPr lang="ru-RU" sz="2800" dirty="0" smtClean="0">
                <a:solidFill>
                  <a:srgbClr val="002060"/>
                </a:solidFill>
                <a:latin typeface="Sylfaen" pitchFamily="18" charset="0"/>
              </a:rPr>
              <a:t>Сидя. Взяться правой рукой за левое ухо, а левой рукой взяться за кончик носа. Хлопнуть в ладоши и быстро поменять руки: левой рукой – правое ухо, правой – кончик носа. </a:t>
            </a:r>
          </a:p>
          <a:p>
            <a:pPr eaLnBrk="1" hangingPunct="1"/>
            <a:endParaRPr lang="ru-RU" sz="2800" dirty="0" smtClean="0">
              <a:latin typeface="Sylfaen" pitchFamily="18" charset="0"/>
            </a:endParaRPr>
          </a:p>
        </p:txBody>
      </p:sp>
    </p:spTree>
  </p:cSld>
  <p:clrMapOvr>
    <a:masterClrMapping/>
  </p:clrMapOvr>
  <p:transition advTm="10984"/>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Содержимое 2"/>
          <p:cNvSpPr>
            <a:spLocks noGrp="1"/>
          </p:cNvSpPr>
          <p:nvPr>
            <p:ph idx="1"/>
          </p:nvPr>
        </p:nvSpPr>
        <p:spPr>
          <a:xfrm>
            <a:off x="1142976" y="285729"/>
            <a:ext cx="7697812" cy="6711972"/>
          </a:xfrm>
        </p:spPr>
        <p:txBody>
          <a:bodyPr>
            <a:normAutofit/>
          </a:bodyPr>
          <a:lstStyle/>
          <a:p>
            <a:pPr marL="365125" indent="-255588" eaLnBrk="1" hangingPunct="1">
              <a:buFont typeface="Wingdings 3" pitchFamily="18" charset="2"/>
              <a:buNone/>
            </a:pPr>
            <a:r>
              <a:rPr lang="ru-RU" sz="2800" dirty="0" smtClean="0">
                <a:solidFill>
                  <a:srgbClr val="002060"/>
                </a:solidFill>
                <a:latin typeface="Sylfaen" pitchFamily="18" charset="0"/>
              </a:rPr>
              <a:t>Спал цветок и вдруг проснулся,  </a:t>
            </a:r>
            <a:endParaRPr lang="en-US" sz="2800" dirty="0" smtClean="0">
              <a:solidFill>
                <a:srgbClr val="002060"/>
              </a:solidFill>
              <a:latin typeface="Sylfaen" pitchFamily="18" charset="0"/>
            </a:endParaRPr>
          </a:p>
          <a:p>
            <a:pPr marL="365125" indent="-255588" eaLnBrk="1" hangingPunct="1">
              <a:buFont typeface="Wingdings 3" pitchFamily="18" charset="2"/>
              <a:buNone/>
            </a:pPr>
            <a:r>
              <a:rPr lang="ru-RU" sz="2800" dirty="0" smtClean="0">
                <a:solidFill>
                  <a:srgbClr val="002060"/>
                </a:solidFill>
                <a:latin typeface="Sylfaen" pitchFamily="18" charset="0"/>
              </a:rPr>
              <a:t>(</a:t>
            </a:r>
            <a:r>
              <a:rPr lang="ru-RU" sz="2800" b="1" dirty="0" smtClean="0">
                <a:solidFill>
                  <a:srgbClr val="002060"/>
                </a:solidFill>
                <a:latin typeface="Sylfaen" pitchFamily="18" charset="0"/>
              </a:rPr>
              <a:t>туловище вправо, влево</a:t>
            </a:r>
            <a:r>
              <a:rPr lang="ru-RU" sz="2800" dirty="0" smtClean="0">
                <a:solidFill>
                  <a:srgbClr val="002060"/>
                </a:solidFill>
                <a:latin typeface="Sylfaen" pitchFamily="18" charset="0"/>
              </a:rPr>
              <a:t>)</a:t>
            </a:r>
          </a:p>
          <a:p>
            <a:pPr marL="365125" indent="-255588" eaLnBrk="1" hangingPunct="1">
              <a:buFont typeface="Wingdings 3" pitchFamily="18" charset="2"/>
              <a:buNone/>
            </a:pPr>
            <a:r>
              <a:rPr lang="ru-RU" sz="2800" dirty="0" smtClean="0">
                <a:solidFill>
                  <a:srgbClr val="002060"/>
                </a:solidFill>
                <a:latin typeface="Sylfaen" pitchFamily="18" charset="0"/>
              </a:rPr>
              <a:t>Больше спать не захотел, </a:t>
            </a:r>
            <a:endParaRPr lang="en-US" sz="2800" dirty="0" smtClean="0">
              <a:solidFill>
                <a:srgbClr val="002060"/>
              </a:solidFill>
              <a:latin typeface="Sylfaen" pitchFamily="18" charset="0"/>
            </a:endParaRPr>
          </a:p>
          <a:p>
            <a:pPr marL="365125" indent="-255588" eaLnBrk="1" hangingPunct="1">
              <a:buFont typeface="Wingdings 3" pitchFamily="18" charset="2"/>
              <a:buNone/>
            </a:pPr>
            <a:r>
              <a:rPr lang="ru-RU" sz="2800" b="1" dirty="0" smtClean="0">
                <a:solidFill>
                  <a:srgbClr val="002060"/>
                </a:solidFill>
                <a:latin typeface="Sylfaen" pitchFamily="18" charset="0"/>
              </a:rPr>
              <a:t>(туловище вперед, назад)</a:t>
            </a:r>
          </a:p>
          <a:p>
            <a:pPr marL="365125" indent="-255588" eaLnBrk="1" hangingPunct="1">
              <a:buFont typeface="Wingdings 3" pitchFamily="18" charset="2"/>
              <a:buNone/>
            </a:pPr>
            <a:r>
              <a:rPr lang="ru-RU" sz="2800" dirty="0" smtClean="0">
                <a:solidFill>
                  <a:srgbClr val="002060"/>
                </a:solidFill>
                <a:latin typeface="Sylfaen" pitchFamily="18" charset="0"/>
              </a:rPr>
              <a:t>Шевельнулся, потянулся, </a:t>
            </a:r>
            <a:endParaRPr lang="en-US" sz="2800" dirty="0" smtClean="0">
              <a:solidFill>
                <a:srgbClr val="002060"/>
              </a:solidFill>
              <a:latin typeface="Sylfaen" pitchFamily="18" charset="0"/>
            </a:endParaRPr>
          </a:p>
          <a:p>
            <a:pPr marL="365125" indent="-255588" eaLnBrk="1" hangingPunct="1">
              <a:buFont typeface="Wingdings 3" pitchFamily="18" charset="2"/>
              <a:buNone/>
            </a:pPr>
            <a:r>
              <a:rPr lang="ru-RU" sz="2800" b="1" dirty="0" smtClean="0">
                <a:solidFill>
                  <a:srgbClr val="002060"/>
                </a:solidFill>
                <a:latin typeface="Sylfaen" pitchFamily="18" charset="0"/>
              </a:rPr>
              <a:t>(руки вверх, потянуться)</a:t>
            </a:r>
          </a:p>
          <a:p>
            <a:pPr marL="365125" indent="-255588" eaLnBrk="1" hangingPunct="1">
              <a:buFont typeface="Wingdings 3" pitchFamily="18" charset="2"/>
              <a:buNone/>
            </a:pPr>
            <a:r>
              <a:rPr lang="ru-RU" sz="2800" dirty="0" smtClean="0">
                <a:solidFill>
                  <a:srgbClr val="002060"/>
                </a:solidFill>
                <a:latin typeface="Sylfaen" pitchFamily="18" charset="0"/>
              </a:rPr>
              <a:t>Взвился вверх и полетел, </a:t>
            </a:r>
            <a:endParaRPr lang="en-US" sz="2800" dirty="0" smtClean="0">
              <a:solidFill>
                <a:srgbClr val="002060"/>
              </a:solidFill>
              <a:latin typeface="Sylfaen" pitchFamily="18" charset="0"/>
            </a:endParaRPr>
          </a:p>
          <a:p>
            <a:pPr marL="365125" indent="-255588" eaLnBrk="1" hangingPunct="1">
              <a:buFont typeface="Wingdings 3" pitchFamily="18" charset="2"/>
              <a:buNone/>
            </a:pPr>
            <a:r>
              <a:rPr lang="ru-RU" sz="2800" b="1" dirty="0" smtClean="0">
                <a:solidFill>
                  <a:srgbClr val="002060"/>
                </a:solidFill>
                <a:latin typeface="Sylfaen" pitchFamily="18" charset="0"/>
              </a:rPr>
              <a:t>(руки вверх, вправо, влево)</a:t>
            </a:r>
          </a:p>
          <a:p>
            <a:pPr marL="365125" indent="-255588" eaLnBrk="1" hangingPunct="1">
              <a:buFont typeface="Wingdings 3" pitchFamily="18" charset="2"/>
              <a:buNone/>
            </a:pPr>
            <a:r>
              <a:rPr lang="ru-RU" sz="2800" dirty="0" smtClean="0">
                <a:solidFill>
                  <a:srgbClr val="002060"/>
                </a:solidFill>
                <a:latin typeface="Sylfaen" pitchFamily="18" charset="0"/>
              </a:rPr>
              <a:t>Солнце утром лишь проснется,</a:t>
            </a:r>
          </a:p>
          <a:p>
            <a:pPr marL="365125" indent="-255588" eaLnBrk="1" hangingPunct="1">
              <a:buFont typeface="Wingdings 3" pitchFamily="18" charset="2"/>
              <a:buNone/>
            </a:pPr>
            <a:r>
              <a:rPr lang="ru-RU" sz="2800" dirty="0" smtClean="0">
                <a:solidFill>
                  <a:srgbClr val="002060"/>
                </a:solidFill>
                <a:latin typeface="Sylfaen" pitchFamily="18" charset="0"/>
              </a:rPr>
              <a:t>Бабочка кружится, вьется.</a:t>
            </a:r>
            <a:endParaRPr lang="en-US" sz="2800" dirty="0" smtClean="0">
              <a:solidFill>
                <a:srgbClr val="002060"/>
              </a:solidFill>
              <a:latin typeface="Sylfaen" pitchFamily="18" charset="0"/>
            </a:endParaRPr>
          </a:p>
          <a:p>
            <a:pPr marL="365125" indent="-255588" eaLnBrk="1" hangingPunct="1">
              <a:buFont typeface="Wingdings 3" pitchFamily="18" charset="2"/>
              <a:buNone/>
            </a:pPr>
            <a:r>
              <a:rPr lang="ru-RU" sz="2800" b="1" dirty="0" smtClean="0">
                <a:solidFill>
                  <a:srgbClr val="002060"/>
                </a:solidFill>
                <a:latin typeface="Sylfaen" pitchFamily="18" charset="0"/>
              </a:rPr>
              <a:t>(покружиться)</a:t>
            </a:r>
          </a:p>
          <a:p>
            <a:pPr marL="365125" indent="-255588" eaLnBrk="1" hangingPunct="1">
              <a:buFont typeface="Wingdings 3" pitchFamily="18" charset="2"/>
              <a:buChar char=""/>
            </a:pPr>
            <a:endParaRPr lang="ru-RU" sz="2800" dirty="0" smtClean="0">
              <a:solidFill>
                <a:srgbClr val="002060"/>
              </a:solidFill>
            </a:endParaRPr>
          </a:p>
        </p:txBody>
      </p:sp>
    </p:spTree>
  </p:cSld>
  <p:clrMapOvr>
    <a:masterClrMapping/>
  </p:clrMapOvr>
  <p:transition advTm="10984"/>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Содержимое 2"/>
          <p:cNvSpPr>
            <a:spLocks noGrp="1"/>
          </p:cNvSpPr>
          <p:nvPr>
            <p:ph idx="1"/>
          </p:nvPr>
        </p:nvSpPr>
        <p:spPr>
          <a:xfrm>
            <a:off x="1142976" y="571480"/>
            <a:ext cx="8229600" cy="5010150"/>
          </a:xfrm>
        </p:spPr>
        <p:txBody>
          <a:bodyPr/>
          <a:lstStyle/>
          <a:p>
            <a:pPr eaLnBrk="1" hangingPunct="1">
              <a:buFont typeface="Wingdings 3" pitchFamily="18" charset="2"/>
              <a:buNone/>
            </a:pPr>
            <a:r>
              <a:rPr lang="ru-RU" sz="2800" dirty="0" smtClean="0">
                <a:solidFill>
                  <a:srgbClr val="002060"/>
                </a:solidFill>
                <a:latin typeface="Sylfaen" pitchFamily="18" charset="0"/>
              </a:rPr>
              <a:t>Раз - подняться, подтянуться,</a:t>
            </a:r>
          </a:p>
          <a:p>
            <a:pPr eaLnBrk="1" hangingPunct="1">
              <a:buFont typeface="Wingdings 3" pitchFamily="18" charset="2"/>
              <a:buNone/>
            </a:pPr>
            <a:r>
              <a:rPr lang="ru-RU" sz="2800" dirty="0" smtClean="0">
                <a:solidFill>
                  <a:srgbClr val="002060"/>
                </a:solidFill>
                <a:latin typeface="Sylfaen" pitchFamily="18" charset="0"/>
              </a:rPr>
              <a:t>Два - согнуться, разогнуться,</a:t>
            </a:r>
          </a:p>
          <a:p>
            <a:pPr eaLnBrk="1" hangingPunct="1">
              <a:buFont typeface="Wingdings 3" pitchFamily="18" charset="2"/>
              <a:buNone/>
            </a:pPr>
            <a:r>
              <a:rPr lang="ru-RU" sz="2800" dirty="0" smtClean="0">
                <a:solidFill>
                  <a:srgbClr val="002060"/>
                </a:solidFill>
                <a:latin typeface="Sylfaen" pitchFamily="18" charset="0"/>
              </a:rPr>
              <a:t>Три - в ладоши три хлопка,</a:t>
            </a:r>
          </a:p>
          <a:p>
            <a:pPr eaLnBrk="1" hangingPunct="1">
              <a:buFont typeface="Wingdings 3" pitchFamily="18" charset="2"/>
              <a:buNone/>
            </a:pPr>
            <a:r>
              <a:rPr lang="ru-RU" sz="2800" dirty="0" smtClean="0">
                <a:solidFill>
                  <a:srgbClr val="002060"/>
                </a:solidFill>
                <a:latin typeface="Sylfaen" pitchFamily="18" charset="0"/>
              </a:rPr>
              <a:t>Головою три кивка.</a:t>
            </a:r>
          </a:p>
          <a:p>
            <a:pPr eaLnBrk="1" hangingPunct="1">
              <a:buFont typeface="Wingdings 3" pitchFamily="18" charset="2"/>
              <a:buNone/>
            </a:pPr>
            <a:r>
              <a:rPr lang="ru-RU" sz="2800" dirty="0" smtClean="0">
                <a:solidFill>
                  <a:srgbClr val="002060"/>
                </a:solidFill>
                <a:latin typeface="Sylfaen" pitchFamily="18" charset="0"/>
              </a:rPr>
              <a:t>На четыре - руки шире,</a:t>
            </a:r>
          </a:p>
          <a:p>
            <a:pPr eaLnBrk="1" hangingPunct="1">
              <a:buFont typeface="Wingdings 3" pitchFamily="18" charset="2"/>
              <a:buNone/>
            </a:pPr>
            <a:r>
              <a:rPr lang="ru-RU" sz="2800" dirty="0" smtClean="0">
                <a:solidFill>
                  <a:srgbClr val="002060"/>
                </a:solidFill>
                <a:latin typeface="Sylfaen" pitchFamily="18" charset="0"/>
              </a:rPr>
              <a:t>Пять - руками помахать,</a:t>
            </a:r>
          </a:p>
          <a:p>
            <a:pPr eaLnBrk="1" hangingPunct="1">
              <a:buFont typeface="Wingdings 3" pitchFamily="18" charset="2"/>
              <a:buNone/>
            </a:pPr>
            <a:r>
              <a:rPr lang="ru-RU" sz="2800" dirty="0" smtClean="0">
                <a:solidFill>
                  <a:srgbClr val="002060"/>
                </a:solidFill>
                <a:latin typeface="Sylfaen" pitchFamily="18" charset="0"/>
              </a:rPr>
              <a:t>Шесть – за парту сесть опять.</a:t>
            </a:r>
          </a:p>
          <a:p>
            <a:pPr eaLnBrk="1" hangingPunct="1">
              <a:buFont typeface="Wingdings 3" pitchFamily="18" charset="2"/>
              <a:buNone/>
            </a:pPr>
            <a:r>
              <a:rPr lang="ru-RU" sz="2800" dirty="0" smtClean="0">
                <a:solidFill>
                  <a:srgbClr val="002060"/>
                </a:solidFill>
                <a:latin typeface="Sylfaen" pitchFamily="18" charset="0"/>
              </a:rPr>
              <a:t>(соответствующие движения)</a:t>
            </a:r>
          </a:p>
          <a:p>
            <a:pPr eaLnBrk="1" hangingPunct="1">
              <a:buFont typeface="Wingdings 3" pitchFamily="18" charset="2"/>
              <a:buNone/>
            </a:pPr>
            <a:endParaRPr lang="ru-RU" dirty="0" smtClean="0">
              <a:solidFill>
                <a:srgbClr val="002060"/>
              </a:solidFill>
            </a:endParaRPr>
          </a:p>
        </p:txBody>
      </p:sp>
    </p:spTree>
  </p:cSld>
  <p:clrMapOvr>
    <a:masterClrMapping/>
  </p:clrMapOvr>
  <p:transition advTm="10984"/>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Содержимое 3"/>
          <p:cNvSpPr>
            <a:spLocks noGrp="1"/>
          </p:cNvSpPr>
          <p:nvPr>
            <p:ph idx="1"/>
          </p:nvPr>
        </p:nvSpPr>
        <p:spPr>
          <a:xfrm>
            <a:off x="1357290" y="1428736"/>
            <a:ext cx="8229600" cy="3886200"/>
          </a:xfrm>
        </p:spPr>
        <p:txBody>
          <a:bodyPr rtlCol="0">
            <a:normAutofit lnSpcReduction="10000"/>
          </a:bodyPr>
          <a:lstStyle/>
          <a:p>
            <a:pPr eaLnBrk="1" fontAlgn="auto" hangingPunct="1">
              <a:spcAft>
                <a:spcPts val="0"/>
              </a:spcAft>
              <a:buFont typeface="Wingdings 3" pitchFamily="18" charset="2"/>
              <a:buNone/>
              <a:defRPr/>
            </a:pPr>
            <a:r>
              <a:rPr lang="ru-RU" dirty="0" smtClean="0">
                <a:solidFill>
                  <a:srgbClr val="002060"/>
                </a:solidFill>
                <a:latin typeface="Sylfaen" pitchFamily="18" charset="0"/>
              </a:rPr>
              <a:t>Мы топаем ногами,</a:t>
            </a:r>
          </a:p>
          <a:p>
            <a:pPr eaLnBrk="1" fontAlgn="auto" hangingPunct="1">
              <a:spcAft>
                <a:spcPts val="0"/>
              </a:spcAft>
              <a:buFont typeface="Wingdings 3" pitchFamily="18" charset="2"/>
              <a:buNone/>
              <a:defRPr/>
            </a:pPr>
            <a:r>
              <a:rPr lang="ru-RU" dirty="0" smtClean="0">
                <a:solidFill>
                  <a:srgbClr val="002060"/>
                </a:solidFill>
                <a:latin typeface="Sylfaen" pitchFamily="18" charset="0"/>
              </a:rPr>
              <a:t>Мы топаем ногами,</a:t>
            </a:r>
          </a:p>
          <a:p>
            <a:pPr eaLnBrk="1" fontAlgn="auto" hangingPunct="1">
              <a:spcAft>
                <a:spcPts val="0"/>
              </a:spcAft>
              <a:buFont typeface="Wingdings 3" pitchFamily="18" charset="2"/>
              <a:buNone/>
              <a:defRPr/>
            </a:pPr>
            <a:r>
              <a:rPr lang="ru-RU" dirty="0" smtClean="0">
                <a:solidFill>
                  <a:srgbClr val="002060"/>
                </a:solidFill>
                <a:latin typeface="Sylfaen" pitchFamily="18" charset="0"/>
              </a:rPr>
              <a:t>Мы хлопаем руками,</a:t>
            </a:r>
          </a:p>
          <a:p>
            <a:pPr eaLnBrk="1" fontAlgn="auto" hangingPunct="1">
              <a:spcAft>
                <a:spcPts val="0"/>
              </a:spcAft>
              <a:buFont typeface="Wingdings 3" pitchFamily="18" charset="2"/>
              <a:buNone/>
              <a:defRPr/>
            </a:pPr>
            <a:r>
              <a:rPr lang="ru-RU" dirty="0" smtClean="0">
                <a:solidFill>
                  <a:srgbClr val="002060"/>
                </a:solidFill>
                <a:latin typeface="Sylfaen" pitchFamily="18" charset="0"/>
              </a:rPr>
              <a:t>Киваем головой.</a:t>
            </a:r>
          </a:p>
          <a:p>
            <a:pPr eaLnBrk="1" fontAlgn="auto" hangingPunct="1">
              <a:spcAft>
                <a:spcPts val="0"/>
              </a:spcAft>
              <a:buFont typeface="Wingdings 3" pitchFamily="18" charset="2"/>
              <a:buNone/>
              <a:defRPr/>
            </a:pPr>
            <a:r>
              <a:rPr lang="ru-RU" dirty="0" smtClean="0">
                <a:solidFill>
                  <a:srgbClr val="002060"/>
                </a:solidFill>
                <a:latin typeface="Sylfaen" pitchFamily="18" charset="0"/>
              </a:rPr>
              <a:t>Мы руки поднимаем,</a:t>
            </a:r>
          </a:p>
          <a:p>
            <a:pPr eaLnBrk="1" fontAlgn="auto" hangingPunct="1">
              <a:spcAft>
                <a:spcPts val="0"/>
              </a:spcAft>
              <a:buFont typeface="Wingdings 3" pitchFamily="18" charset="2"/>
              <a:buNone/>
              <a:defRPr/>
            </a:pPr>
            <a:r>
              <a:rPr lang="ru-RU" dirty="0" smtClean="0">
                <a:solidFill>
                  <a:srgbClr val="002060"/>
                </a:solidFill>
                <a:latin typeface="Sylfaen" pitchFamily="18" charset="0"/>
              </a:rPr>
              <a:t>Мы руки опускаем</a:t>
            </a:r>
          </a:p>
          <a:p>
            <a:pPr eaLnBrk="1" fontAlgn="auto" hangingPunct="1">
              <a:spcAft>
                <a:spcPts val="0"/>
              </a:spcAft>
              <a:buFont typeface="Wingdings 3" pitchFamily="18" charset="2"/>
              <a:buNone/>
              <a:defRPr/>
            </a:pPr>
            <a:r>
              <a:rPr lang="ru-RU" dirty="0" smtClean="0">
                <a:solidFill>
                  <a:srgbClr val="002060"/>
                </a:solidFill>
                <a:latin typeface="Sylfaen" pitchFamily="18" charset="0"/>
              </a:rPr>
              <a:t>И вновь писать начнем.</a:t>
            </a:r>
          </a:p>
          <a:p>
            <a:pPr eaLnBrk="1" fontAlgn="auto" hangingPunct="1">
              <a:spcAft>
                <a:spcPts val="0"/>
              </a:spcAft>
              <a:buFont typeface="Wingdings 3" pitchFamily="18" charset="2"/>
              <a:buNone/>
              <a:defRPr/>
            </a:pPr>
            <a:endParaRPr lang="ru-RU" dirty="0" smtClean="0">
              <a:latin typeface="Sylfaen" pitchFamily="18" charset="0"/>
            </a:endParaRPr>
          </a:p>
        </p:txBody>
      </p:sp>
    </p:spTree>
  </p:cSld>
  <p:clrMapOvr>
    <a:masterClrMapping/>
  </p:clrMapOvr>
  <p:transition advTm="10984"/>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142976" y="285728"/>
            <a:ext cx="7858180" cy="5962672"/>
          </a:xfrm>
        </p:spPr>
        <p:txBody>
          <a:bodyPr>
            <a:normAutofit lnSpcReduction="10000"/>
          </a:bodyPr>
          <a:lstStyle/>
          <a:p>
            <a:pPr>
              <a:buNone/>
            </a:pPr>
            <a:r>
              <a:rPr lang="ru-RU" dirty="0" smtClean="0"/>
              <a:t>	</a:t>
            </a:r>
            <a:r>
              <a:rPr lang="ru-RU" dirty="0" smtClean="0">
                <a:solidFill>
                  <a:srgbClr val="002060"/>
                </a:solidFill>
                <a:latin typeface="Times New Roman" pitchFamily="18" charset="0"/>
                <a:cs typeface="Times New Roman" pitchFamily="18" charset="0"/>
              </a:rPr>
              <a:t>Для проведения физкультминуток разработаны </a:t>
            </a:r>
            <a:r>
              <a:rPr lang="ru-RU" dirty="0" err="1" smtClean="0">
                <a:solidFill>
                  <a:srgbClr val="002060"/>
                </a:solidFill>
                <a:latin typeface="Times New Roman" pitchFamily="18" charset="0"/>
                <a:cs typeface="Times New Roman" pitchFamily="18" charset="0"/>
              </a:rPr>
              <a:t>слоганы</a:t>
            </a:r>
            <a:r>
              <a:rPr lang="ru-RU" dirty="0" smtClean="0">
                <a:solidFill>
                  <a:srgbClr val="002060"/>
                </a:solidFill>
                <a:latin typeface="Times New Roman" pitchFamily="18" charset="0"/>
                <a:cs typeface="Times New Roman" pitchFamily="18" charset="0"/>
              </a:rPr>
              <a:t>, которые одновременно вместе с упражнениями проговариваются или даже поются. </a:t>
            </a:r>
          </a:p>
          <a:p>
            <a:pPr>
              <a:buNone/>
            </a:pPr>
            <a:r>
              <a:rPr lang="ru-RU" dirty="0" smtClean="0">
                <a:solidFill>
                  <a:srgbClr val="002060"/>
                </a:solidFill>
                <a:latin typeface="Times New Roman" pitchFamily="18" charset="0"/>
                <a:cs typeface="Times New Roman" pitchFamily="18" charset="0"/>
              </a:rPr>
              <a:t>	Это опять-таки очень полезно для развития легких. </a:t>
            </a:r>
          </a:p>
          <a:p>
            <a:pPr>
              <a:buNone/>
            </a:pPr>
            <a:r>
              <a:rPr lang="ru-RU" dirty="0" smtClean="0">
                <a:solidFill>
                  <a:srgbClr val="002060"/>
                </a:solidFill>
                <a:latin typeface="Times New Roman" pitchFamily="18" charset="0"/>
                <a:cs typeface="Times New Roman" pitchFamily="18" charset="0"/>
              </a:rPr>
              <a:t>	Два примера проводимых физкультминуток: для урока при изучении реакций ионного обмена и вопросов, связанных с изучением периодического закона и системы Д.И.Менделеева. </a:t>
            </a:r>
          </a:p>
          <a:p>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Физкультминутка </a:t>
            </a:r>
            <a:r>
              <a:rPr lang="en-US" dirty="0" smtClean="0">
                <a:solidFill>
                  <a:srgbClr val="FF0000"/>
                </a:solidFill>
              </a:rPr>
              <a:t/>
            </a:r>
            <a:br>
              <a:rPr lang="en-US" dirty="0" smtClean="0">
                <a:solidFill>
                  <a:srgbClr val="FF0000"/>
                </a:solidFill>
              </a:rPr>
            </a:br>
            <a:r>
              <a:rPr lang="ru-RU" dirty="0" smtClean="0">
                <a:solidFill>
                  <a:srgbClr val="FF0000"/>
                </a:solidFill>
              </a:rPr>
              <a:t>«Реакции обмена»</a:t>
            </a:r>
            <a:endParaRPr lang="ru-RU" dirty="0">
              <a:solidFill>
                <a:srgbClr val="FF0000"/>
              </a:solidFill>
            </a:endParaRPr>
          </a:p>
        </p:txBody>
      </p:sp>
      <p:graphicFrame>
        <p:nvGraphicFramePr>
          <p:cNvPr id="4" name="Содержимое 3"/>
          <p:cNvGraphicFramePr>
            <a:graphicFrameLocks noGrp="1"/>
          </p:cNvGraphicFramePr>
          <p:nvPr>
            <p:ph idx="1"/>
          </p:nvPr>
        </p:nvGraphicFramePr>
        <p:xfrm>
          <a:off x="1435100" y="1447801"/>
          <a:ext cx="7499350" cy="5187047"/>
        </p:xfrm>
        <a:graphic>
          <a:graphicData uri="http://schemas.openxmlformats.org/drawingml/2006/table">
            <a:tbl>
              <a:tblPr firstRow="1" bandRow="1">
                <a:tableStyleId>{5C22544A-7EE6-4342-B048-85BDC9FD1C3A}</a:tableStyleId>
              </a:tblPr>
              <a:tblGrid>
                <a:gridCol w="3422652"/>
                <a:gridCol w="4076698"/>
              </a:tblGrid>
              <a:tr h="503956">
                <a:tc>
                  <a:txBody>
                    <a:bodyPr/>
                    <a:lstStyle/>
                    <a:p>
                      <a:pPr algn="ctr">
                        <a:lnSpc>
                          <a:spcPct val="115000"/>
                        </a:lnSpc>
                        <a:spcAft>
                          <a:spcPts val="1000"/>
                        </a:spcAft>
                      </a:pPr>
                      <a:r>
                        <a:rPr lang="ru-RU" sz="2400" dirty="0" err="1">
                          <a:solidFill>
                            <a:srgbClr val="002060"/>
                          </a:solidFill>
                          <a:latin typeface="Times New Roman" pitchFamily="18" charset="0"/>
                          <a:ea typeface="Times New Roman"/>
                          <a:cs typeface="Times New Roman" pitchFamily="18" charset="0"/>
                        </a:rPr>
                        <a:t>Слоганы</a:t>
                      </a:r>
                      <a:endParaRPr lang="ru-RU" sz="2400" dirty="0">
                        <a:solidFill>
                          <a:srgbClr val="002060"/>
                        </a:solidFill>
                        <a:latin typeface="Times New Roman" pitchFamily="18" charset="0"/>
                        <a:ea typeface="Times New Roman"/>
                        <a:cs typeface="Times New Roman" pitchFamily="18" charset="0"/>
                      </a:endParaRPr>
                    </a:p>
                  </a:txBody>
                  <a:tcPr marL="66675" marR="66675" marT="66675" marB="66675"/>
                </a:tc>
                <a:tc>
                  <a:txBody>
                    <a:bodyPr/>
                    <a:lstStyle/>
                    <a:p>
                      <a:pPr algn="ctr">
                        <a:lnSpc>
                          <a:spcPct val="115000"/>
                        </a:lnSpc>
                        <a:spcAft>
                          <a:spcPts val="1000"/>
                        </a:spcAft>
                      </a:pPr>
                      <a:r>
                        <a:rPr lang="ru-RU" sz="2400" dirty="0">
                          <a:solidFill>
                            <a:srgbClr val="002060"/>
                          </a:solidFill>
                          <a:latin typeface="Times New Roman" pitchFamily="18" charset="0"/>
                          <a:ea typeface="Times New Roman"/>
                          <a:cs typeface="Times New Roman" pitchFamily="18" charset="0"/>
                        </a:rPr>
                        <a:t>Упражнения</a:t>
                      </a:r>
                    </a:p>
                  </a:txBody>
                  <a:tcPr marL="66675" marR="66675" marT="66675" marB="66675"/>
                </a:tc>
              </a:tr>
              <a:tr h="503956">
                <a:tc>
                  <a:txBody>
                    <a:bodyPr/>
                    <a:lstStyle/>
                    <a:p>
                      <a:pPr algn="ctr">
                        <a:lnSpc>
                          <a:spcPct val="115000"/>
                        </a:lnSpc>
                        <a:spcAft>
                          <a:spcPts val="1000"/>
                        </a:spcAft>
                      </a:pPr>
                      <a:r>
                        <a:rPr lang="ru-RU" sz="2000" dirty="0">
                          <a:solidFill>
                            <a:srgbClr val="002060"/>
                          </a:solidFill>
                          <a:latin typeface="Calibri"/>
                          <a:ea typeface="Times New Roman"/>
                          <a:cs typeface="Times New Roman"/>
                        </a:rPr>
                        <a:t>Реакции обмена</a:t>
                      </a:r>
                    </a:p>
                  </a:txBody>
                  <a:tcPr marL="66675" marR="66675" marT="66675" marB="66675"/>
                </a:tc>
                <a:tc>
                  <a:txBody>
                    <a:bodyPr/>
                    <a:lstStyle/>
                    <a:p>
                      <a:pPr algn="ctr">
                        <a:lnSpc>
                          <a:spcPct val="115000"/>
                        </a:lnSpc>
                        <a:spcAft>
                          <a:spcPts val="1000"/>
                        </a:spcAft>
                      </a:pPr>
                      <a:r>
                        <a:rPr lang="ru-RU" sz="2000">
                          <a:solidFill>
                            <a:srgbClr val="002060"/>
                          </a:solidFill>
                          <a:latin typeface="Calibri"/>
                          <a:ea typeface="Times New Roman"/>
                          <a:cs typeface="Times New Roman"/>
                        </a:rPr>
                        <a:t>Правое плечо вверх - вниз;</a:t>
                      </a:r>
                    </a:p>
                  </a:txBody>
                  <a:tcPr marL="66675" marR="66675" marT="66675" marB="66675"/>
                </a:tc>
              </a:tr>
              <a:tr h="503956">
                <a:tc>
                  <a:txBody>
                    <a:bodyPr/>
                    <a:lstStyle/>
                    <a:p>
                      <a:pPr algn="ctr">
                        <a:lnSpc>
                          <a:spcPct val="115000"/>
                        </a:lnSpc>
                        <a:spcAft>
                          <a:spcPts val="1000"/>
                        </a:spcAft>
                      </a:pPr>
                      <a:r>
                        <a:rPr lang="ru-RU" sz="2000" dirty="0">
                          <a:solidFill>
                            <a:srgbClr val="002060"/>
                          </a:solidFill>
                          <a:latin typeface="Calibri"/>
                          <a:ea typeface="Times New Roman"/>
                          <a:cs typeface="Times New Roman"/>
                        </a:rPr>
                        <a:t>Вы словно перемена.</a:t>
                      </a:r>
                    </a:p>
                  </a:txBody>
                  <a:tcPr marL="66675" marR="66675" marT="66675" marB="66675"/>
                </a:tc>
                <a:tc>
                  <a:txBody>
                    <a:bodyPr/>
                    <a:lstStyle/>
                    <a:p>
                      <a:pPr algn="ctr">
                        <a:lnSpc>
                          <a:spcPct val="115000"/>
                        </a:lnSpc>
                        <a:spcAft>
                          <a:spcPts val="1000"/>
                        </a:spcAft>
                      </a:pPr>
                      <a:r>
                        <a:rPr lang="ru-RU" sz="2000">
                          <a:solidFill>
                            <a:srgbClr val="002060"/>
                          </a:solidFill>
                          <a:latin typeface="Calibri"/>
                          <a:ea typeface="Times New Roman"/>
                          <a:cs typeface="Times New Roman"/>
                        </a:rPr>
                        <a:t>Левое плечо вверх – вниз.</a:t>
                      </a:r>
                    </a:p>
                  </a:txBody>
                  <a:tcPr marL="66675" marR="66675" marT="66675" marB="66675"/>
                </a:tc>
              </a:tr>
              <a:tr h="1432339">
                <a:tc>
                  <a:txBody>
                    <a:bodyPr/>
                    <a:lstStyle/>
                    <a:p>
                      <a:pPr algn="ctr">
                        <a:lnSpc>
                          <a:spcPct val="115000"/>
                        </a:lnSpc>
                        <a:spcAft>
                          <a:spcPts val="1000"/>
                        </a:spcAft>
                      </a:pPr>
                      <a:r>
                        <a:rPr lang="ru-RU" sz="2000" dirty="0">
                          <a:solidFill>
                            <a:srgbClr val="002060"/>
                          </a:solidFill>
                          <a:latin typeface="Calibri"/>
                          <a:ea typeface="Times New Roman"/>
                          <a:cs typeface="Times New Roman"/>
                        </a:rPr>
                        <a:t>Их признаки запомним навсегда!</a:t>
                      </a:r>
                    </a:p>
                  </a:txBody>
                  <a:tcPr marL="66675" marR="66675" marT="66675" marB="66675"/>
                </a:tc>
                <a:tc>
                  <a:txBody>
                    <a:bodyPr/>
                    <a:lstStyle/>
                    <a:p>
                      <a:pPr algn="ctr">
                        <a:lnSpc>
                          <a:spcPct val="115000"/>
                        </a:lnSpc>
                        <a:spcAft>
                          <a:spcPts val="1000"/>
                        </a:spcAft>
                      </a:pPr>
                      <a:r>
                        <a:rPr lang="ru-RU" sz="2000" dirty="0">
                          <a:solidFill>
                            <a:srgbClr val="002060"/>
                          </a:solidFill>
                          <a:latin typeface="Calibri"/>
                          <a:ea typeface="Times New Roman"/>
                          <a:cs typeface="Times New Roman"/>
                        </a:rPr>
                        <a:t>Руки к плечам согнутые в локтевом суставе и повороты в плечевом суставе вперед – назад;</a:t>
                      </a:r>
                    </a:p>
                  </a:txBody>
                  <a:tcPr marL="66675" marR="66675" marT="66675" marB="66675"/>
                </a:tc>
              </a:tr>
              <a:tr h="503956">
                <a:tc>
                  <a:txBody>
                    <a:bodyPr/>
                    <a:lstStyle/>
                    <a:p>
                      <a:pPr algn="ctr">
                        <a:lnSpc>
                          <a:spcPct val="115000"/>
                        </a:lnSpc>
                        <a:spcAft>
                          <a:spcPts val="1000"/>
                        </a:spcAft>
                      </a:pPr>
                      <a:r>
                        <a:rPr lang="ru-RU" sz="2000">
                          <a:solidFill>
                            <a:srgbClr val="002060"/>
                          </a:solidFill>
                          <a:latin typeface="Calibri"/>
                          <a:ea typeface="Times New Roman"/>
                          <a:cs typeface="Times New Roman"/>
                        </a:rPr>
                        <a:t>Нам газа запах сладок,</a:t>
                      </a:r>
                    </a:p>
                  </a:txBody>
                  <a:tcPr marL="66675" marR="66675" marT="66675" marB="66675"/>
                </a:tc>
                <a:tc>
                  <a:txBody>
                    <a:bodyPr/>
                    <a:lstStyle/>
                    <a:p>
                      <a:pPr algn="ctr">
                        <a:lnSpc>
                          <a:spcPct val="115000"/>
                        </a:lnSpc>
                        <a:spcAft>
                          <a:spcPts val="1000"/>
                        </a:spcAft>
                      </a:pPr>
                      <a:r>
                        <a:rPr lang="ru-RU" sz="2000" dirty="0">
                          <a:solidFill>
                            <a:srgbClr val="002060"/>
                          </a:solidFill>
                          <a:latin typeface="Calibri"/>
                          <a:ea typeface="Times New Roman"/>
                          <a:cs typeface="Times New Roman"/>
                        </a:rPr>
                        <a:t>Руки вверх – 2 раза;</a:t>
                      </a:r>
                    </a:p>
                  </a:txBody>
                  <a:tcPr marL="66675" marR="66675" marT="66675" marB="66675"/>
                </a:tc>
              </a:tr>
              <a:tr h="503956">
                <a:tc>
                  <a:txBody>
                    <a:bodyPr/>
                    <a:lstStyle/>
                    <a:p>
                      <a:pPr algn="ctr">
                        <a:lnSpc>
                          <a:spcPct val="115000"/>
                        </a:lnSpc>
                        <a:spcAft>
                          <a:spcPts val="1000"/>
                        </a:spcAft>
                      </a:pPr>
                      <a:r>
                        <a:rPr lang="ru-RU" sz="2000">
                          <a:solidFill>
                            <a:srgbClr val="002060"/>
                          </a:solidFill>
                          <a:latin typeface="Calibri"/>
                          <a:ea typeface="Times New Roman"/>
                          <a:cs typeface="Times New Roman"/>
                        </a:rPr>
                        <a:t>И выпавший осадок,</a:t>
                      </a:r>
                    </a:p>
                  </a:txBody>
                  <a:tcPr marL="66675" marR="66675" marT="66675" marB="66675"/>
                </a:tc>
                <a:tc>
                  <a:txBody>
                    <a:bodyPr/>
                    <a:lstStyle/>
                    <a:p>
                      <a:pPr algn="ctr">
                        <a:lnSpc>
                          <a:spcPct val="115000"/>
                        </a:lnSpc>
                        <a:spcAft>
                          <a:spcPts val="1000"/>
                        </a:spcAft>
                      </a:pPr>
                      <a:r>
                        <a:rPr lang="ru-RU" sz="2000" dirty="0">
                          <a:solidFill>
                            <a:srgbClr val="002060"/>
                          </a:solidFill>
                          <a:latin typeface="Calibri"/>
                          <a:ea typeface="Times New Roman"/>
                          <a:cs typeface="Times New Roman"/>
                        </a:rPr>
                        <a:t>Руки вниз – 2 раза;</a:t>
                      </a:r>
                    </a:p>
                  </a:txBody>
                  <a:tcPr marL="66675" marR="66675" marT="66675" marB="66675"/>
                </a:tc>
              </a:tr>
              <a:tr h="1100913">
                <a:tc>
                  <a:txBody>
                    <a:bodyPr/>
                    <a:lstStyle/>
                    <a:p>
                      <a:pPr algn="ctr">
                        <a:lnSpc>
                          <a:spcPct val="115000"/>
                        </a:lnSpc>
                        <a:spcAft>
                          <a:spcPts val="1000"/>
                        </a:spcAft>
                      </a:pPr>
                      <a:r>
                        <a:rPr lang="ru-RU" sz="2000" dirty="0">
                          <a:solidFill>
                            <a:srgbClr val="002060"/>
                          </a:solidFill>
                          <a:latin typeface="Calibri"/>
                          <a:ea typeface="Times New Roman"/>
                          <a:cs typeface="Times New Roman"/>
                        </a:rPr>
                        <a:t>И абсолютно новая вода!</a:t>
                      </a:r>
                    </a:p>
                  </a:txBody>
                  <a:tcPr marL="66675" marR="66675" marT="66675" marB="66675"/>
                </a:tc>
                <a:tc>
                  <a:txBody>
                    <a:bodyPr/>
                    <a:lstStyle/>
                    <a:p>
                      <a:pPr algn="ctr">
                        <a:lnSpc>
                          <a:spcPct val="115000"/>
                        </a:lnSpc>
                        <a:spcAft>
                          <a:spcPts val="1000"/>
                        </a:spcAft>
                      </a:pPr>
                      <a:r>
                        <a:rPr lang="ru-RU" sz="2000" dirty="0">
                          <a:solidFill>
                            <a:srgbClr val="002060"/>
                          </a:solidFill>
                          <a:latin typeface="Calibri"/>
                          <a:ea typeface="Times New Roman"/>
                          <a:cs typeface="Times New Roman"/>
                        </a:rPr>
                        <a:t>Руки согнуты в локтях впереди, вращение в локтевом суставе вперед и назад.</a:t>
                      </a:r>
                    </a:p>
                  </a:txBody>
                  <a:tcPr marL="66675" marR="66675" marT="66675" marB="66675"/>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Физкультминутка </a:t>
            </a:r>
            <a:br>
              <a:rPr lang="ru-RU" dirty="0" smtClean="0">
                <a:solidFill>
                  <a:srgbClr val="FF0000"/>
                </a:solidFill>
              </a:rPr>
            </a:br>
            <a:r>
              <a:rPr lang="ru-RU" dirty="0" smtClean="0">
                <a:solidFill>
                  <a:srgbClr val="FF0000"/>
                </a:solidFill>
              </a:rPr>
              <a:t>« Периодическая система»</a:t>
            </a:r>
            <a:endParaRPr lang="ru-RU" dirty="0">
              <a:solidFill>
                <a:srgbClr val="FF0000"/>
              </a:solidFill>
            </a:endParaRPr>
          </a:p>
        </p:txBody>
      </p:sp>
      <p:graphicFrame>
        <p:nvGraphicFramePr>
          <p:cNvPr id="4" name="Содержимое 3"/>
          <p:cNvGraphicFramePr>
            <a:graphicFrameLocks noGrp="1"/>
          </p:cNvGraphicFramePr>
          <p:nvPr>
            <p:ph idx="1"/>
          </p:nvPr>
        </p:nvGraphicFramePr>
        <p:xfrm>
          <a:off x="1435100" y="1500175"/>
          <a:ext cx="7499350" cy="5176582"/>
        </p:xfrm>
        <a:graphic>
          <a:graphicData uri="http://schemas.openxmlformats.org/drawingml/2006/table">
            <a:tbl>
              <a:tblPr firstRow="1" bandRow="1">
                <a:tableStyleId>{5C22544A-7EE6-4342-B048-85BDC9FD1C3A}</a:tableStyleId>
              </a:tblPr>
              <a:tblGrid>
                <a:gridCol w="3351214"/>
                <a:gridCol w="4148136"/>
              </a:tblGrid>
              <a:tr h="800157">
                <a:tc>
                  <a:txBody>
                    <a:bodyPr/>
                    <a:lstStyle/>
                    <a:p>
                      <a:pPr algn="ctr">
                        <a:lnSpc>
                          <a:spcPct val="115000"/>
                        </a:lnSpc>
                        <a:spcAft>
                          <a:spcPts val="1000"/>
                        </a:spcAft>
                      </a:pPr>
                      <a:r>
                        <a:rPr lang="ru-RU" sz="2400" dirty="0" err="1">
                          <a:latin typeface="Times New Roman" pitchFamily="18" charset="0"/>
                          <a:ea typeface="Times New Roman"/>
                          <a:cs typeface="Times New Roman" pitchFamily="18" charset="0"/>
                        </a:rPr>
                        <a:t>Слоганы</a:t>
                      </a:r>
                      <a:endParaRPr lang="ru-RU" sz="2400" dirty="0">
                        <a:latin typeface="Times New Roman" pitchFamily="18" charset="0"/>
                        <a:ea typeface="Times New Roman"/>
                        <a:cs typeface="Times New Roman" pitchFamily="18" charset="0"/>
                      </a:endParaRPr>
                    </a:p>
                  </a:txBody>
                  <a:tcPr marL="66675" marR="66675" marT="66675" marB="66675"/>
                </a:tc>
                <a:tc>
                  <a:txBody>
                    <a:bodyPr/>
                    <a:lstStyle/>
                    <a:p>
                      <a:pPr algn="ctr">
                        <a:lnSpc>
                          <a:spcPct val="115000"/>
                        </a:lnSpc>
                        <a:spcAft>
                          <a:spcPts val="1000"/>
                        </a:spcAft>
                      </a:pPr>
                      <a:r>
                        <a:rPr lang="ru-RU" sz="2400" dirty="0">
                          <a:latin typeface="Times New Roman" pitchFamily="18" charset="0"/>
                          <a:ea typeface="Times New Roman"/>
                          <a:cs typeface="Times New Roman" pitchFamily="18" charset="0"/>
                        </a:rPr>
                        <a:t>Упражнения</a:t>
                      </a:r>
                    </a:p>
                  </a:txBody>
                  <a:tcPr marL="66675" marR="66675" marT="66675" marB="66675"/>
                </a:tc>
              </a:tr>
              <a:tr h="1288840">
                <a:tc>
                  <a:txBody>
                    <a:bodyPr/>
                    <a:lstStyle/>
                    <a:p>
                      <a:pPr algn="ctr">
                        <a:lnSpc>
                          <a:spcPct val="115000"/>
                        </a:lnSpc>
                        <a:spcAft>
                          <a:spcPts val="1000"/>
                        </a:spcAft>
                      </a:pPr>
                      <a:r>
                        <a:rPr lang="ru-RU" sz="2000" dirty="0">
                          <a:solidFill>
                            <a:srgbClr val="002060"/>
                          </a:solidFill>
                          <a:latin typeface="Calibri"/>
                          <a:ea typeface="Times New Roman"/>
                          <a:cs typeface="Times New Roman"/>
                        </a:rPr>
                        <a:t>Раз – два – руки в горизонтали,</a:t>
                      </a:r>
                    </a:p>
                  </a:txBody>
                  <a:tcPr marL="66675" marR="66675" marT="66675" marB="66675"/>
                </a:tc>
                <a:tc>
                  <a:txBody>
                    <a:bodyPr/>
                    <a:lstStyle/>
                    <a:p>
                      <a:pPr algn="ctr">
                        <a:lnSpc>
                          <a:spcPct val="115000"/>
                        </a:lnSpc>
                        <a:spcAft>
                          <a:spcPts val="1000"/>
                        </a:spcAft>
                      </a:pPr>
                      <a:r>
                        <a:rPr lang="ru-RU" sz="2000" dirty="0">
                          <a:solidFill>
                            <a:srgbClr val="002060"/>
                          </a:solidFill>
                          <a:latin typeface="Calibri"/>
                          <a:ea typeface="Times New Roman"/>
                          <a:cs typeface="Times New Roman"/>
                        </a:rPr>
                        <a:t>Обе руки в горизонтальной плоскости одновременно вправо – влево;</a:t>
                      </a:r>
                    </a:p>
                  </a:txBody>
                  <a:tcPr marL="66675" marR="66675" marT="66675" marB="66675"/>
                </a:tc>
              </a:tr>
              <a:tr h="1288840">
                <a:tc>
                  <a:txBody>
                    <a:bodyPr/>
                    <a:lstStyle/>
                    <a:p>
                      <a:pPr algn="ctr">
                        <a:lnSpc>
                          <a:spcPct val="115000"/>
                        </a:lnSpc>
                        <a:spcAft>
                          <a:spcPts val="1000"/>
                        </a:spcAft>
                      </a:pPr>
                      <a:r>
                        <a:rPr lang="ru-RU" sz="2000" dirty="0">
                          <a:solidFill>
                            <a:srgbClr val="002060"/>
                          </a:solidFill>
                          <a:latin typeface="Calibri"/>
                          <a:ea typeface="Times New Roman"/>
                          <a:cs typeface="Times New Roman"/>
                        </a:rPr>
                        <a:t>Три – четыре – руки по вертикали.</a:t>
                      </a:r>
                    </a:p>
                  </a:txBody>
                  <a:tcPr marL="66675" marR="66675" marT="66675" marB="66675"/>
                </a:tc>
                <a:tc>
                  <a:txBody>
                    <a:bodyPr/>
                    <a:lstStyle/>
                    <a:p>
                      <a:pPr algn="ctr">
                        <a:lnSpc>
                          <a:spcPct val="115000"/>
                        </a:lnSpc>
                        <a:spcAft>
                          <a:spcPts val="1000"/>
                        </a:spcAft>
                      </a:pPr>
                      <a:r>
                        <a:rPr lang="ru-RU" sz="2000" dirty="0">
                          <a:solidFill>
                            <a:srgbClr val="002060"/>
                          </a:solidFill>
                          <a:latin typeface="Calibri"/>
                          <a:ea typeface="Times New Roman"/>
                          <a:cs typeface="Times New Roman"/>
                        </a:rPr>
                        <a:t>Обе руки одновременно резким движением поднимаются вверх и опускаются вниз.</a:t>
                      </a:r>
                    </a:p>
                  </a:txBody>
                  <a:tcPr marL="66675" marR="66675" marT="66675" marB="66675"/>
                </a:tc>
              </a:tr>
              <a:tr h="998588">
                <a:tc>
                  <a:txBody>
                    <a:bodyPr/>
                    <a:lstStyle/>
                    <a:p>
                      <a:pPr algn="ctr">
                        <a:lnSpc>
                          <a:spcPct val="115000"/>
                        </a:lnSpc>
                        <a:spcAft>
                          <a:spcPts val="1000"/>
                        </a:spcAft>
                      </a:pPr>
                      <a:r>
                        <a:rPr lang="ru-RU" sz="2000">
                          <a:solidFill>
                            <a:srgbClr val="002060"/>
                          </a:solidFill>
                          <a:latin typeface="Calibri"/>
                          <a:ea typeface="Times New Roman"/>
                          <a:cs typeface="Times New Roman"/>
                        </a:rPr>
                        <a:t>Помни, период – это горизонталь,</a:t>
                      </a:r>
                    </a:p>
                  </a:txBody>
                  <a:tcPr marL="66675" marR="66675" marT="66675" marB="66675"/>
                </a:tc>
                <a:tc>
                  <a:txBody>
                    <a:bodyPr/>
                    <a:lstStyle/>
                    <a:p>
                      <a:pPr algn="ctr">
                        <a:lnSpc>
                          <a:spcPct val="115000"/>
                        </a:lnSpc>
                        <a:spcAft>
                          <a:spcPts val="1000"/>
                        </a:spcAft>
                      </a:pPr>
                      <a:r>
                        <a:rPr lang="ru-RU" sz="2000" dirty="0">
                          <a:solidFill>
                            <a:srgbClr val="002060"/>
                          </a:solidFill>
                          <a:latin typeface="Calibri"/>
                          <a:ea typeface="Times New Roman"/>
                          <a:cs typeface="Times New Roman"/>
                        </a:rPr>
                        <a:t>Руки на пояс, наклоны туловища вправо и влево;</a:t>
                      </a:r>
                    </a:p>
                  </a:txBody>
                  <a:tcPr marL="66675" marR="66675" marT="66675" marB="66675"/>
                </a:tc>
              </a:tr>
              <a:tr h="800157">
                <a:tc>
                  <a:txBody>
                    <a:bodyPr/>
                    <a:lstStyle/>
                    <a:p>
                      <a:pPr algn="ctr">
                        <a:lnSpc>
                          <a:spcPct val="115000"/>
                        </a:lnSpc>
                        <a:spcAft>
                          <a:spcPts val="1000"/>
                        </a:spcAft>
                      </a:pPr>
                      <a:r>
                        <a:rPr lang="ru-RU" sz="2000" dirty="0">
                          <a:solidFill>
                            <a:srgbClr val="002060"/>
                          </a:solidFill>
                          <a:latin typeface="Calibri"/>
                          <a:ea typeface="Times New Roman"/>
                          <a:cs typeface="Times New Roman"/>
                        </a:rPr>
                        <a:t>Ну а группа – это вертикаль!</a:t>
                      </a:r>
                    </a:p>
                  </a:txBody>
                  <a:tcPr marL="66675" marR="66675" marT="66675" marB="66675"/>
                </a:tc>
                <a:tc>
                  <a:txBody>
                    <a:bodyPr/>
                    <a:lstStyle/>
                    <a:p>
                      <a:pPr algn="ctr">
                        <a:lnSpc>
                          <a:spcPct val="115000"/>
                        </a:lnSpc>
                        <a:spcAft>
                          <a:spcPts val="1000"/>
                        </a:spcAft>
                      </a:pPr>
                      <a:r>
                        <a:rPr lang="ru-RU" sz="2000" dirty="0">
                          <a:solidFill>
                            <a:srgbClr val="002060"/>
                          </a:solidFill>
                          <a:latin typeface="Calibri"/>
                          <a:ea typeface="Times New Roman"/>
                          <a:cs typeface="Times New Roman"/>
                        </a:rPr>
                        <a:t>Руки на пояс, прыжки на месте. </a:t>
                      </a:r>
                    </a:p>
                  </a:txBody>
                  <a:tcPr marL="66675" marR="66675" marT="66675" marB="66675"/>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142976" y="357166"/>
            <a:ext cx="8001024" cy="5891234"/>
          </a:xfrm>
        </p:spPr>
        <p:txBody>
          <a:bodyPr>
            <a:normAutofit/>
          </a:bodyPr>
          <a:lstStyle/>
          <a:p>
            <a:pPr>
              <a:buNone/>
            </a:pPr>
            <a:r>
              <a:rPr lang="en-US" dirty="0" smtClean="0"/>
              <a:t>	</a:t>
            </a:r>
            <a:r>
              <a:rPr lang="ru-RU" dirty="0" smtClean="0">
                <a:solidFill>
                  <a:srgbClr val="002060"/>
                </a:solidFill>
                <a:latin typeface="Times New Roman" pitchFamily="18" charset="0"/>
                <a:cs typeface="Times New Roman" pitchFamily="18" charset="0"/>
              </a:rPr>
              <a:t>Все общеобразовательные уроки в школе должны включать </a:t>
            </a:r>
            <a:r>
              <a:rPr lang="ru-RU" dirty="0" smtClean="0">
                <a:solidFill>
                  <a:srgbClr val="FF0000"/>
                </a:solidFill>
                <a:latin typeface="Times New Roman" pitchFamily="18" charset="0"/>
                <a:cs typeface="Times New Roman" pitchFamily="18" charset="0"/>
              </a:rPr>
              <a:t>физкультурные “минутки” </a:t>
            </a:r>
            <a:r>
              <a:rPr lang="ru-RU" dirty="0" smtClean="0">
                <a:solidFill>
                  <a:srgbClr val="002060"/>
                </a:solidFill>
                <a:latin typeface="Times New Roman" pitchFamily="18" charset="0"/>
                <a:cs typeface="Times New Roman" pitchFamily="18" charset="0"/>
              </a:rPr>
              <a:t>(1-2 минуты) и </a:t>
            </a:r>
            <a:r>
              <a:rPr lang="ru-RU" dirty="0" smtClean="0">
                <a:solidFill>
                  <a:srgbClr val="FF0000"/>
                </a:solidFill>
                <a:latin typeface="Times New Roman" pitchFamily="18" charset="0"/>
                <a:cs typeface="Times New Roman" pitchFamily="18" charset="0"/>
              </a:rPr>
              <a:t>физкультурные паузы </a:t>
            </a:r>
            <a:r>
              <a:rPr lang="ru-RU" dirty="0" smtClean="0">
                <a:solidFill>
                  <a:srgbClr val="002060"/>
                </a:solidFill>
                <a:latin typeface="Times New Roman" pitchFamily="18" charset="0"/>
                <a:cs typeface="Times New Roman" pitchFamily="18" charset="0"/>
              </a:rPr>
              <a:t>(3-4 минуты)</a:t>
            </a:r>
          </a:p>
          <a:p>
            <a:pPr>
              <a:buNone/>
            </a:pPr>
            <a:r>
              <a:rPr lang="en-US" dirty="0" smtClean="0">
                <a:solidFill>
                  <a:srgbClr val="002060"/>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Проводятся эти формы физкультурно-оздоровительных занятий в классе в период утомления детей на уроках , за исключением контрольных работ и некоторых практических занятий. </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644650" y="1447800"/>
            <a:ext cx="7499350" cy="4800600"/>
          </a:xfrm>
        </p:spPr>
        <p:txBody>
          <a:bodyPr>
            <a:normAutofit fontScale="92500"/>
          </a:bodyPr>
          <a:lstStyle/>
          <a:p>
            <a:pPr>
              <a:buNone/>
            </a:pPr>
            <a:r>
              <a:rPr lang="ru-RU" sz="4800" dirty="0" smtClean="0">
                <a:solidFill>
                  <a:srgbClr val="FF0000"/>
                </a:solidFill>
              </a:rPr>
              <a:t>Физкультминутки для старшеклассников </a:t>
            </a:r>
            <a:br>
              <a:rPr lang="ru-RU" sz="4800" dirty="0" smtClean="0">
                <a:solidFill>
                  <a:srgbClr val="FF0000"/>
                </a:solidFill>
              </a:rPr>
            </a:br>
            <a:r>
              <a:rPr lang="ru-RU" sz="4800" dirty="0" smtClean="0">
                <a:solidFill>
                  <a:srgbClr val="FF0000"/>
                </a:solidFill>
              </a:rPr>
              <a:t>(по системе М.С. </a:t>
            </a:r>
            <a:r>
              <a:rPr lang="ru-RU" sz="4800" dirty="0" err="1" smtClean="0">
                <a:solidFill>
                  <a:srgbClr val="FF0000"/>
                </a:solidFill>
              </a:rPr>
              <a:t>Норбекова</a:t>
            </a:r>
            <a:r>
              <a:rPr lang="ru-RU" sz="4800" dirty="0" smtClean="0">
                <a:solidFill>
                  <a:srgbClr val="FF0000"/>
                </a:solidFill>
              </a:rPr>
              <a:t>) </a:t>
            </a:r>
            <a:br>
              <a:rPr lang="ru-RU" sz="4800" dirty="0" smtClean="0">
                <a:solidFill>
                  <a:srgbClr val="FF0000"/>
                </a:solidFill>
              </a:rPr>
            </a:br>
            <a:r>
              <a:rPr lang="ru-RU" sz="4800" dirty="0" smtClean="0">
                <a:solidFill>
                  <a:srgbClr val="FF0000"/>
                </a:solidFill>
              </a:rPr>
              <a:t/>
            </a:r>
            <a:br>
              <a:rPr lang="ru-RU" sz="4800" dirty="0" smtClean="0">
                <a:solidFill>
                  <a:srgbClr val="FF0000"/>
                </a:solidFill>
              </a:rPr>
            </a:br>
            <a:r>
              <a:rPr lang="ru-RU" sz="4800" dirty="0" smtClean="0">
                <a:solidFill>
                  <a:srgbClr val="FF0000"/>
                </a:solidFill>
              </a:rPr>
              <a:t/>
            </a:r>
            <a:br>
              <a:rPr lang="ru-RU" sz="4800" dirty="0" smtClean="0">
                <a:solidFill>
                  <a:srgbClr val="FF0000"/>
                </a:solidFill>
              </a:rPr>
            </a:br>
            <a:r>
              <a:rPr lang="ru-RU" dirty="0" smtClean="0">
                <a:solidFill>
                  <a:srgbClr val="002060"/>
                </a:solidFill>
              </a:rPr>
              <a:t/>
            </a:r>
            <a:br>
              <a:rPr lang="ru-RU" dirty="0" smtClean="0">
                <a:solidFill>
                  <a:srgbClr val="002060"/>
                </a:solidFill>
              </a:rPr>
            </a:br>
            <a:r>
              <a:rPr lang="ru-RU" dirty="0" smtClean="0">
                <a:solidFill>
                  <a:srgbClr val="002060"/>
                </a:solidFill>
              </a:rPr>
              <a:t>( http://www.norbekov.com) </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115888"/>
            <a:ext cx="7729562" cy="1371600"/>
          </a:xfrm>
        </p:spPr>
        <p:txBody>
          <a:bodyPr rtlCol="0">
            <a:noAutofit/>
          </a:bodyPr>
          <a:lstStyle/>
          <a:p>
            <a:pPr eaLnBrk="1" fontAlgn="auto" hangingPunct="1">
              <a:spcAft>
                <a:spcPts val="0"/>
              </a:spcAft>
              <a:defRPr/>
            </a:pPr>
            <a:r>
              <a:rPr lang="ru-RU" sz="3200" dirty="0" smtClean="0">
                <a:solidFill>
                  <a:srgbClr val="FF0000"/>
                </a:solidFill>
                <a:latin typeface="Sylfaen" pitchFamily="18" charset="0"/>
                <a:ea typeface="+mn-ea"/>
                <a:cs typeface="+mn-cs"/>
              </a:rPr>
              <a:t>Физкультминутки </a:t>
            </a:r>
            <a:br>
              <a:rPr lang="ru-RU" sz="3200" dirty="0" smtClean="0">
                <a:solidFill>
                  <a:srgbClr val="FF0000"/>
                </a:solidFill>
                <a:latin typeface="Sylfaen" pitchFamily="18" charset="0"/>
                <a:ea typeface="+mn-ea"/>
                <a:cs typeface="+mn-cs"/>
              </a:rPr>
            </a:br>
            <a:r>
              <a:rPr lang="ru-RU" sz="3200" dirty="0" smtClean="0">
                <a:solidFill>
                  <a:srgbClr val="FF0000"/>
                </a:solidFill>
                <a:latin typeface="Sylfaen" pitchFamily="18" charset="0"/>
                <a:ea typeface="+mn-ea"/>
                <a:cs typeface="+mn-cs"/>
              </a:rPr>
              <a:t>для старшеклассников</a:t>
            </a:r>
            <a:endParaRPr lang="ru-RU" sz="3200" dirty="0">
              <a:solidFill>
                <a:srgbClr val="FF0000"/>
              </a:solidFill>
              <a:latin typeface="Sylfaen" pitchFamily="18" charset="0"/>
            </a:endParaRPr>
          </a:p>
        </p:txBody>
      </p:sp>
      <p:sp>
        <p:nvSpPr>
          <p:cNvPr id="27651" name="Содержимое 2"/>
          <p:cNvSpPr>
            <a:spLocks noGrp="1"/>
          </p:cNvSpPr>
          <p:nvPr>
            <p:ph idx="1"/>
          </p:nvPr>
        </p:nvSpPr>
        <p:spPr>
          <a:xfrm>
            <a:off x="1285852" y="1571612"/>
            <a:ext cx="7573986" cy="4714908"/>
          </a:xfrm>
        </p:spPr>
        <p:txBody>
          <a:bodyPr>
            <a:normAutofit/>
          </a:bodyPr>
          <a:lstStyle/>
          <a:p>
            <a:pPr eaLnBrk="1" hangingPunct="1"/>
            <a:r>
              <a:rPr lang="ru-RU" sz="2800" dirty="0" err="1" smtClean="0">
                <a:solidFill>
                  <a:srgbClr val="002060"/>
                </a:solidFill>
                <a:latin typeface="Sylfaen" pitchFamily="18" charset="0"/>
              </a:rPr>
              <a:t>Аутомануальный</a:t>
            </a:r>
            <a:r>
              <a:rPr lang="ru-RU" sz="2800" dirty="0" smtClean="0">
                <a:solidFill>
                  <a:srgbClr val="002060"/>
                </a:solidFill>
                <a:latin typeface="Sylfaen" pitchFamily="18" charset="0"/>
              </a:rPr>
              <a:t> комплекс (</a:t>
            </a:r>
            <a:r>
              <a:rPr lang="ru-RU" sz="2800" b="1" dirty="0" smtClean="0">
                <a:solidFill>
                  <a:srgbClr val="002060"/>
                </a:solidFill>
                <a:latin typeface="Sylfaen" pitchFamily="18" charset="0"/>
              </a:rPr>
              <a:t>массаж</a:t>
            </a:r>
            <a:r>
              <a:rPr lang="ru-RU" sz="2800" dirty="0" smtClean="0">
                <a:solidFill>
                  <a:srgbClr val="002060"/>
                </a:solidFill>
                <a:latin typeface="Sylfaen" pitchFamily="18" charset="0"/>
              </a:rPr>
              <a:t>)</a:t>
            </a:r>
          </a:p>
          <a:p>
            <a:pPr eaLnBrk="1" hangingPunct="1"/>
            <a:r>
              <a:rPr lang="ru-RU" sz="2800" dirty="0" smtClean="0">
                <a:solidFill>
                  <a:srgbClr val="002060"/>
                </a:solidFill>
                <a:latin typeface="Sylfaen" pitchFamily="18" charset="0"/>
              </a:rPr>
              <a:t>Массаж ушных раковин (</a:t>
            </a:r>
            <a:r>
              <a:rPr lang="ru-RU" sz="2800" b="1" i="1" dirty="0" smtClean="0">
                <a:solidFill>
                  <a:srgbClr val="002060"/>
                </a:solidFill>
                <a:latin typeface="Sylfaen" pitchFamily="18" charset="0"/>
              </a:rPr>
              <a:t>Каждое упражнение выполнять 6 – 8 раз</a:t>
            </a:r>
            <a:r>
              <a:rPr lang="ru-RU" sz="2800" i="1" dirty="0" smtClean="0">
                <a:solidFill>
                  <a:srgbClr val="002060"/>
                </a:solidFill>
                <a:latin typeface="Sylfaen" pitchFamily="18" charset="0"/>
              </a:rPr>
              <a:t>)</a:t>
            </a:r>
          </a:p>
          <a:p>
            <a:pPr eaLnBrk="1" hangingPunct="1"/>
            <a:r>
              <a:rPr lang="ru-RU" sz="2800" dirty="0" smtClean="0">
                <a:solidFill>
                  <a:srgbClr val="002060"/>
                </a:solidFill>
                <a:latin typeface="Sylfaen" pitchFamily="18" charset="0"/>
              </a:rPr>
              <a:t> Гимнастика для глаз</a:t>
            </a:r>
          </a:p>
          <a:p>
            <a:pPr eaLnBrk="1" hangingPunct="1"/>
            <a:r>
              <a:rPr lang="ru-RU" sz="2800" dirty="0" smtClean="0">
                <a:solidFill>
                  <a:srgbClr val="002060"/>
                </a:solidFill>
                <a:latin typeface="Sylfaen" pitchFamily="18" charset="0"/>
              </a:rPr>
              <a:t>Упражнения для шейного отдела позвоночника</a:t>
            </a:r>
          </a:p>
          <a:p>
            <a:pPr eaLnBrk="1" hangingPunct="1"/>
            <a:r>
              <a:rPr lang="ru-RU" sz="2800" dirty="0" smtClean="0">
                <a:solidFill>
                  <a:srgbClr val="002060"/>
                </a:solidFill>
                <a:latin typeface="Sylfaen" pitchFamily="18" charset="0"/>
              </a:rPr>
              <a:t> Упражнения для верхнего грудного отдела позвоночника</a:t>
            </a:r>
          </a:p>
        </p:txBody>
      </p:sp>
    </p:spTree>
  </p:cSld>
  <p:clrMapOvr>
    <a:masterClrMapping/>
  </p:clrMapOvr>
  <p:transition advTm="10984"/>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smtClean="0">
                <a:solidFill>
                  <a:srgbClr val="FF0000"/>
                </a:solidFill>
              </a:rPr>
              <a:t>Аутомануальный</a:t>
            </a:r>
            <a:r>
              <a:rPr lang="ru-RU" dirty="0" smtClean="0">
                <a:solidFill>
                  <a:srgbClr val="FF0000"/>
                </a:solidFill>
              </a:rPr>
              <a:t> комплекс (массаж) </a:t>
            </a:r>
            <a:endParaRPr lang="ru-RU" dirty="0">
              <a:solidFill>
                <a:srgbClr val="FF0000"/>
              </a:solidFill>
            </a:endParaRPr>
          </a:p>
        </p:txBody>
      </p:sp>
      <p:sp>
        <p:nvSpPr>
          <p:cNvPr id="3" name="Содержимое 2"/>
          <p:cNvSpPr>
            <a:spLocks noGrp="1"/>
          </p:cNvSpPr>
          <p:nvPr>
            <p:ph idx="1"/>
          </p:nvPr>
        </p:nvSpPr>
        <p:spPr>
          <a:xfrm>
            <a:off x="1435608" y="1428736"/>
            <a:ext cx="7498080" cy="4819664"/>
          </a:xfrm>
        </p:spPr>
        <p:txBody>
          <a:bodyPr>
            <a:normAutofit fontScale="25000" lnSpcReduction="20000"/>
          </a:bodyPr>
          <a:lstStyle/>
          <a:p>
            <a:pPr>
              <a:buNone/>
            </a:pPr>
            <a:r>
              <a:rPr lang="ru-RU" dirty="0" smtClean="0"/>
              <a:t/>
            </a:r>
            <a:br>
              <a:rPr lang="ru-RU" dirty="0" smtClean="0"/>
            </a:br>
            <a:r>
              <a:rPr lang="ru-RU" sz="11200" dirty="0" smtClean="0">
                <a:solidFill>
                  <a:srgbClr val="002060"/>
                </a:solidFill>
                <a:latin typeface="Times New Roman" pitchFamily="18" charset="0"/>
                <a:cs typeface="Times New Roman" pitchFamily="18" charset="0"/>
              </a:rPr>
              <a:t>Разогреть ладони энергичным </a:t>
            </a:r>
            <a:r>
              <a:rPr lang="ru-RU" sz="11200" dirty="0" err="1" smtClean="0">
                <a:solidFill>
                  <a:srgbClr val="002060"/>
                </a:solidFill>
                <a:latin typeface="Times New Roman" pitchFamily="18" charset="0"/>
                <a:cs typeface="Times New Roman" pitchFamily="18" charset="0"/>
              </a:rPr>
              <a:t>потиранием</a:t>
            </a:r>
            <a:r>
              <a:rPr lang="ru-RU" sz="11200" dirty="0" smtClean="0">
                <a:solidFill>
                  <a:srgbClr val="002060"/>
                </a:solidFill>
                <a:latin typeface="Times New Roman" pitchFamily="18" charset="0"/>
                <a:cs typeface="Times New Roman" pitchFamily="18" charset="0"/>
              </a:rPr>
              <a:t>. Указательными пальцами осуществлять вкручивающие движения по часовой и против часовой стрелки – 6-8 раз в каждую сторону. </a:t>
            </a:r>
            <a:br>
              <a:rPr lang="ru-RU" sz="11200" dirty="0" smtClean="0">
                <a:solidFill>
                  <a:srgbClr val="002060"/>
                </a:solidFill>
                <a:latin typeface="Times New Roman" pitchFamily="18" charset="0"/>
                <a:cs typeface="Times New Roman" pitchFamily="18" charset="0"/>
              </a:rPr>
            </a:br>
            <a:r>
              <a:rPr lang="ru-RU" sz="11200" dirty="0" smtClean="0">
                <a:solidFill>
                  <a:srgbClr val="002060"/>
                </a:solidFill>
                <a:latin typeface="Times New Roman" pitchFamily="18" charset="0"/>
                <a:cs typeface="Times New Roman" pitchFamily="18" charset="0"/>
              </a:rPr>
              <a:t>• Точка на лбу между бровями. </a:t>
            </a:r>
            <a:br>
              <a:rPr lang="ru-RU" sz="11200" dirty="0" smtClean="0">
                <a:solidFill>
                  <a:srgbClr val="002060"/>
                </a:solidFill>
                <a:latin typeface="Times New Roman" pitchFamily="18" charset="0"/>
                <a:cs typeface="Times New Roman" pitchFamily="18" charset="0"/>
              </a:rPr>
            </a:br>
            <a:r>
              <a:rPr lang="ru-RU" sz="11200" dirty="0" smtClean="0">
                <a:solidFill>
                  <a:srgbClr val="002060"/>
                </a:solidFill>
                <a:latin typeface="Times New Roman" pitchFamily="18" charset="0"/>
                <a:cs typeface="Times New Roman" pitchFamily="18" charset="0"/>
              </a:rPr>
              <a:t>• По краям крыльев носа. </a:t>
            </a:r>
            <a:br>
              <a:rPr lang="ru-RU" sz="11200" dirty="0" smtClean="0">
                <a:solidFill>
                  <a:srgbClr val="002060"/>
                </a:solidFill>
                <a:latin typeface="Times New Roman" pitchFamily="18" charset="0"/>
                <a:cs typeface="Times New Roman" pitchFamily="18" charset="0"/>
              </a:rPr>
            </a:br>
            <a:r>
              <a:rPr lang="ru-RU" sz="11200" dirty="0" smtClean="0">
                <a:solidFill>
                  <a:srgbClr val="002060"/>
                </a:solidFill>
                <a:latin typeface="Times New Roman" pitchFamily="18" charset="0"/>
                <a:cs typeface="Times New Roman" pitchFamily="18" charset="0"/>
              </a:rPr>
              <a:t>• В среднюю линию между нижней губой и верхним краем подбородка. </a:t>
            </a:r>
            <a:br>
              <a:rPr lang="ru-RU" sz="11200" dirty="0" smtClean="0">
                <a:solidFill>
                  <a:srgbClr val="002060"/>
                </a:solidFill>
                <a:latin typeface="Times New Roman" pitchFamily="18" charset="0"/>
                <a:cs typeface="Times New Roman" pitchFamily="18" charset="0"/>
              </a:rPr>
            </a:br>
            <a:r>
              <a:rPr lang="ru-RU" sz="11200" dirty="0" smtClean="0">
                <a:solidFill>
                  <a:srgbClr val="002060"/>
                </a:solidFill>
                <a:latin typeface="Times New Roman" pitchFamily="18" charset="0"/>
                <a:cs typeface="Times New Roman" pitchFamily="18" charset="0"/>
              </a:rPr>
              <a:t>• В височной ямке (парные). </a:t>
            </a:r>
            <a:br>
              <a:rPr lang="ru-RU" sz="11200" dirty="0" smtClean="0">
                <a:solidFill>
                  <a:srgbClr val="002060"/>
                </a:solidFill>
                <a:latin typeface="Times New Roman" pitchFamily="18" charset="0"/>
                <a:cs typeface="Times New Roman" pitchFamily="18" charset="0"/>
              </a:rPr>
            </a:br>
            <a:r>
              <a:rPr lang="ru-RU" sz="11200" dirty="0" smtClean="0">
                <a:solidFill>
                  <a:srgbClr val="002060"/>
                </a:solidFill>
                <a:latin typeface="Times New Roman" pitchFamily="18" charset="0"/>
                <a:cs typeface="Times New Roman" pitchFamily="18" charset="0"/>
              </a:rPr>
              <a:t>• В области </a:t>
            </a:r>
            <a:r>
              <a:rPr lang="ru-RU" sz="11200" dirty="0" err="1" smtClean="0">
                <a:solidFill>
                  <a:srgbClr val="002060"/>
                </a:solidFill>
                <a:latin typeface="Times New Roman" pitchFamily="18" charset="0"/>
                <a:cs typeface="Times New Roman" pitchFamily="18" charset="0"/>
              </a:rPr>
              <a:t>козелка</a:t>
            </a:r>
            <a:r>
              <a:rPr lang="ru-RU" sz="11200" dirty="0" smtClean="0">
                <a:solidFill>
                  <a:srgbClr val="002060"/>
                </a:solidFill>
                <a:latin typeface="Times New Roman" pitchFamily="18" charset="0"/>
                <a:cs typeface="Times New Roman" pitchFamily="18" charset="0"/>
              </a:rPr>
              <a:t> (парные). </a:t>
            </a:r>
            <a:br>
              <a:rPr lang="ru-RU" sz="11200" dirty="0" smtClean="0">
                <a:solidFill>
                  <a:srgbClr val="002060"/>
                </a:solidFill>
                <a:latin typeface="Times New Roman" pitchFamily="18" charset="0"/>
                <a:cs typeface="Times New Roman" pitchFamily="18" charset="0"/>
              </a:rPr>
            </a:br>
            <a:r>
              <a:rPr lang="ru-RU" sz="11200" dirty="0" smtClean="0">
                <a:solidFill>
                  <a:srgbClr val="002060"/>
                </a:solidFill>
                <a:latin typeface="Times New Roman" pitchFamily="18" charset="0"/>
                <a:cs typeface="Times New Roman" pitchFamily="18" charset="0"/>
              </a:rPr>
              <a:t>• Чуть выше роста волос под основанием черепа. </a:t>
            </a:r>
            <a:endParaRPr lang="ru-RU" sz="112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Массаж ушных раковин </a:t>
            </a:r>
            <a:endParaRPr lang="ru-RU" dirty="0">
              <a:solidFill>
                <a:srgbClr val="FF0000"/>
              </a:solidFill>
            </a:endParaRPr>
          </a:p>
        </p:txBody>
      </p:sp>
      <p:sp>
        <p:nvSpPr>
          <p:cNvPr id="3" name="Содержимое 2"/>
          <p:cNvSpPr>
            <a:spLocks noGrp="1"/>
          </p:cNvSpPr>
          <p:nvPr>
            <p:ph idx="1"/>
          </p:nvPr>
        </p:nvSpPr>
        <p:spPr>
          <a:xfrm>
            <a:off x="1435608" y="1285860"/>
            <a:ext cx="7498080" cy="4962540"/>
          </a:xfrm>
        </p:spPr>
        <p:txBody>
          <a:bodyPr>
            <a:normAutofit fontScale="92500" lnSpcReduction="20000"/>
          </a:bodyPr>
          <a:lstStyle/>
          <a:p>
            <a:pPr>
              <a:buNone/>
            </a:pPr>
            <a:r>
              <a:rPr lang="ru-RU" dirty="0" smtClean="0">
                <a:solidFill>
                  <a:srgbClr val="002060"/>
                </a:solidFill>
              </a:rPr>
              <a:t>Каждое упражнение выполнять 6 – 8 раз. </a:t>
            </a:r>
            <a:br>
              <a:rPr lang="ru-RU" dirty="0" smtClean="0">
                <a:solidFill>
                  <a:srgbClr val="002060"/>
                </a:solidFill>
              </a:rPr>
            </a:br>
            <a:r>
              <a:rPr lang="ru-RU" dirty="0" smtClean="0">
                <a:solidFill>
                  <a:srgbClr val="002060"/>
                </a:solidFill>
              </a:rPr>
              <a:t>• Потягивание ушных раковин сверху вниз. </a:t>
            </a:r>
            <a:br>
              <a:rPr lang="ru-RU" dirty="0" smtClean="0">
                <a:solidFill>
                  <a:srgbClr val="002060"/>
                </a:solidFill>
              </a:rPr>
            </a:br>
            <a:r>
              <a:rPr lang="ru-RU" dirty="0" smtClean="0">
                <a:solidFill>
                  <a:srgbClr val="002060"/>
                </a:solidFill>
              </a:rPr>
              <a:t>• Потягивание ушных раковин снизу вверх. </a:t>
            </a:r>
            <a:br>
              <a:rPr lang="ru-RU" dirty="0" smtClean="0">
                <a:solidFill>
                  <a:srgbClr val="002060"/>
                </a:solidFill>
              </a:rPr>
            </a:br>
            <a:r>
              <a:rPr lang="ru-RU" dirty="0" smtClean="0">
                <a:solidFill>
                  <a:srgbClr val="002060"/>
                </a:solidFill>
              </a:rPr>
              <a:t>• Потягивание ушных раковин назад. </a:t>
            </a:r>
            <a:br>
              <a:rPr lang="ru-RU" dirty="0" smtClean="0">
                <a:solidFill>
                  <a:srgbClr val="002060"/>
                </a:solidFill>
              </a:rPr>
            </a:br>
            <a:r>
              <a:rPr lang="ru-RU" dirty="0" smtClean="0">
                <a:solidFill>
                  <a:srgbClr val="002060"/>
                </a:solidFill>
              </a:rPr>
              <a:t>• Потягивание ушных раковин вперёд. </a:t>
            </a:r>
            <a:br>
              <a:rPr lang="ru-RU" dirty="0" smtClean="0">
                <a:solidFill>
                  <a:srgbClr val="002060"/>
                </a:solidFill>
              </a:rPr>
            </a:br>
            <a:r>
              <a:rPr lang="ru-RU" dirty="0" smtClean="0">
                <a:solidFill>
                  <a:srgbClr val="002060"/>
                </a:solidFill>
              </a:rPr>
              <a:t>• Потягивание ушных раковин в стороны. </a:t>
            </a:r>
            <a:br>
              <a:rPr lang="ru-RU" dirty="0" smtClean="0">
                <a:solidFill>
                  <a:srgbClr val="002060"/>
                </a:solidFill>
              </a:rPr>
            </a:br>
            <a:r>
              <a:rPr lang="ru-RU" dirty="0" smtClean="0">
                <a:solidFill>
                  <a:srgbClr val="002060"/>
                </a:solidFill>
              </a:rPr>
              <a:t>• Круговые движения по часовой стрелке. </a:t>
            </a:r>
            <a:br>
              <a:rPr lang="ru-RU" dirty="0" smtClean="0">
                <a:solidFill>
                  <a:srgbClr val="002060"/>
                </a:solidFill>
              </a:rPr>
            </a:br>
            <a:r>
              <a:rPr lang="ru-RU" dirty="0" smtClean="0">
                <a:solidFill>
                  <a:srgbClr val="002060"/>
                </a:solidFill>
              </a:rPr>
              <a:t>• Круговые движения против часовой стрелки. </a:t>
            </a:r>
            <a:br>
              <a:rPr lang="ru-RU" dirty="0" smtClean="0">
                <a:solidFill>
                  <a:srgbClr val="002060"/>
                </a:solidFill>
              </a:rPr>
            </a:br>
            <a:r>
              <a:rPr lang="ru-RU" dirty="0" smtClean="0">
                <a:solidFill>
                  <a:srgbClr val="002060"/>
                </a:solidFill>
              </a:rPr>
              <a:t>Разогреть ушные раковины, чтобы они «горели» с умеренной силой. </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Times New Roman" pitchFamily="18" charset="0"/>
                <a:cs typeface="Times New Roman" pitchFamily="18" charset="0"/>
              </a:rPr>
              <a:t>Гимнастика для глаз </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1435608" y="1214422"/>
            <a:ext cx="7498080" cy="5357850"/>
          </a:xfrm>
        </p:spPr>
        <p:txBody>
          <a:bodyPr>
            <a:normAutofit fontScale="25000" lnSpcReduction="20000"/>
          </a:bodyPr>
          <a:lstStyle/>
          <a:p>
            <a:pPr>
              <a:buNone/>
            </a:pPr>
            <a:r>
              <a:rPr lang="ru-RU" dirty="0" smtClean="0"/>
              <a:t/>
            </a:r>
            <a:br>
              <a:rPr lang="ru-RU" dirty="0" smtClean="0"/>
            </a:br>
            <a:r>
              <a:rPr lang="ru-RU" sz="9600" dirty="0" smtClean="0">
                <a:solidFill>
                  <a:srgbClr val="002060"/>
                </a:solidFill>
                <a:latin typeface="Times New Roman" pitchFamily="18" charset="0"/>
                <a:cs typeface="Times New Roman" pitchFamily="18" charset="0"/>
              </a:rPr>
              <a:t>Каждое упражнение выполнять 6 – 8 раз. </a:t>
            </a:r>
            <a:br>
              <a:rPr lang="ru-RU" sz="9600" dirty="0" smtClean="0">
                <a:solidFill>
                  <a:srgbClr val="002060"/>
                </a:solidFill>
                <a:latin typeface="Times New Roman" pitchFamily="18" charset="0"/>
                <a:cs typeface="Times New Roman" pitchFamily="18" charset="0"/>
              </a:rPr>
            </a:br>
            <a:r>
              <a:rPr lang="ru-RU" sz="9600" dirty="0" smtClean="0">
                <a:solidFill>
                  <a:srgbClr val="002060"/>
                </a:solidFill>
                <a:latin typeface="Times New Roman" pitchFamily="18" charset="0"/>
                <a:cs typeface="Times New Roman" pitchFamily="18" charset="0"/>
              </a:rPr>
              <a:t>• Движение глаз по горизонтальной линии вправо-влево. </a:t>
            </a:r>
            <a:br>
              <a:rPr lang="ru-RU" sz="9600" dirty="0" smtClean="0">
                <a:solidFill>
                  <a:srgbClr val="002060"/>
                </a:solidFill>
                <a:latin typeface="Times New Roman" pitchFamily="18" charset="0"/>
                <a:cs typeface="Times New Roman" pitchFamily="18" charset="0"/>
              </a:rPr>
            </a:br>
            <a:r>
              <a:rPr lang="ru-RU" sz="9600" dirty="0" smtClean="0">
                <a:solidFill>
                  <a:srgbClr val="002060"/>
                </a:solidFill>
                <a:latin typeface="Times New Roman" pitchFamily="18" charset="0"/>
                <a:cs typeface="Times New Roman" pitchFamily="18" charset="0"/>
              </a:rPr>
              <a:t>• Движение глаз по вертикальной линии вверх-вниз. </a:t>
            </a:r>
            <a:br>
              <a:rPr lang="ru-RU" sz="9600" dirty="0" smtClean="0">
                <a:solidFill>
                  <a:srgbClr val="002060"/>
                </a:solidFill>
                <a:latin typeface="Times New Roman" pitchFamily="18" charset="0"/>
                <a:cs typeface="Times New Roman" pitchFamily="18" charset="0"/>
              </a:rPr>
            </a:br>
            <a:r>
              <a:rPr lang="ru-RU" sz="9600" dirty="0" smtClean="0">
                <a:solidFill>
                  <a:srgbClr val="002060"/>
                </a:solidFill>
                <a:latin typeface="Times New Roman" pitchFamily="18" charset="0"/>
                <a:cs typeface="Times New Roman" pitchFamily="18" charset="0"/>
              </a:rPr>
              <a:t>• Круговые движения открытыми глазами по часовой и против часовой стрелки. </a:t>
            </a:r>
            <a:br>
              <a:rPr lang="ru-RU" sz="9600" dirty="0" smtClean="0">
                <a:solidFill>
                  <a:srgbClr val="002060"/>
                </a:solidFill>
                <a:latin typeface="Times New Roman" pitchFamily="18" charset="0"/>
                <a:cs typeface="Times New Roman" pitchFamily="18" charset="0"/>
              </a:rPr>
            </a:br>
            <a:r>
              <a:rPr lang="ru-RU" sz="9600" dirty="0" smtClean="0">
                <a:solidFill>
                  <a:srgbClr val="002060"/>
                </a:solidFill>
                <a:latin typeface="Times New Roman" pitchFamily="18" charset="0"/>
                <a:cs typeface="Times New Roman" pitchFamily="18" charset="0"/>
              </a:rPr>
              <a:t>• Сведение глаз к переносице, затем смотреть в даль. </a:t>
            </a:r>
            <a:br>
              <a:rPr lang="ru-RU" sz="9600" dirty="0" smtClean="0">
                <a:solidFill>
                  <a:srgbClr val="002060"/>
                </a:solidFill>
                <a:latin typeface="Times New Roman" pitchFamily="18" charset="0"/>
                <a:cs typeface="Times New Roman" pitchFamily="18" charset="0"/>
              </a:rPr>
            </a:br>
            <a:r>
              <a:rPr lang="ru-RU" sz="9600" dirty="0" smtClean="0">
                <a:solidFill>
                  <a:srgbClr val="002060"/>
                </a:solidFill>
                <a:latin typeface="Times New Roman" pitchFamily="18" charset="0"/>
                <a:cs typeface="Times New Roman" pitchFamily="18" charset="0"/>
              </a:rPr>
              <a:t>• Сведение глаз к кончику носа, затем смотреть в даль. </a:t>
            </a:r>
            <a:br>
              <a:rPr lang="ru-RU" sz="9600" dirty="0" smtClean="0">
                <a:solidFill>
                  <a:srgbClr val="002060"/>
                </a:solidFill>
                <a:latin typeface="Times New Roman" pitchFamily="18" charset="0"/>
                <a:cs typeface="Times New Roman" pitchFamily="18" charset="0"/>
              </a:rPr>
            </a:br>
            <a:r>
              <a:rPr lang="ru-RU" sz="9600" dirty="0" smtClean="0">
                <a:solidFill>
                  <a:srgbClr val="002060"/>
                </a:solidFill>
                <a:latin typeface="Times New Roman" pitchFamily="18" charset="0"/>
                <a:cs typeface="Times New Roman" pitchFamily="18" charset="0"/>
              </a:rPr>
              <a:t>• Сведение глаз ко лбу, затем смотреть в даль. </a:t>
            </a:r>
            <a:br>
              <a:rPr lang="ru-RU" sz="9600" dirty="0" smtClean="0">
                <a:solidFill>
                  <a:srgbClr val="002060"/>
                </a:solidFill>
                <a:latin typeface="Times New Roman" pitchFamily="18" charset="0"/>
                <a:cs typeface="Times New Roman" pitchFamily="18" charset="0"/>
              </a:rPr>
            </a:br>
            <a:r>
              <a:rPr lang="ru-RU" sz="9600" dirty="0" smtClean="0">
                <a:solidFill>
                  <a:srgbClr val="002060"/>
                </a:solidFill>
                <a:latin typeface="Times New Roman" pitchFamily="18" charset="0"/>
                <a:cs typeface="Times New Roman" pitchFamily="18" charset="0"/>
              </a:rPr>
              <a:t>• Упражнение на аккомодацию. </a:t>
            </a:r>
            <a:br>
              <a:rPr lang="ru-RU" sz="9600" dirty="0" smtClean="0">
                <a:solidFill>
                  <a:srgbClr val="002060"/>
                </a:solidFill>
                <a:latin typeface="Times New Roman" pitchFamily="18" charset="0"/>
                <a:cs typeface="Times New Roman" pitchFamily="18" charset="0"/>
              </a:rPr>
            </a:br>
            <a:r>
              <a:rPr lang="ru-RU" sz="9600" dirty="0" smtClean="0">
                <a:solidFill>
                  <a:srgbClr val="002060"/>
                </a:solidFill>
                <a:latin typeface="Times New Roman" pitchFamily="18" charset="0"/>
                <a:cs typeface="Times New Roman" pitchFamily="18" charset="0"/>
              </a:rPr>
              <a:t>• Положить ладони на закрытые глаза, сделать резкий глубокий вдох через нос, затем выполняем медленный выдох через рот, через 20-30 секунд убираем ладони и открываем глаза. </a:t>
            </a:r>
            <a:r>
              <a:rPr lang="ru-RU" sz="9600" dirty="0" smtClean="0">
                <a:latin typeface="Times New Roman" pitchFamily="18" charset="0"/>
                <a:cs typeface="Times New Roman" pitchFamily="18" charset="0"/>
              </a:rPr>
              <a:t/>
            </a:r>
            <a:br>
              <a:rPr lang="ru-RU" sz="9600" dirty="0" smtClean="0">
                <a:latin typeface="Times New Roman" pitchFamily="18" charset="0"/>
                <a:cs typeface="Times New Roman" pitchFamily="18" charset="0"/>
              </a:rPr>
            </a:br>
            <a:endParaRPr lang="ru-RU" sz="9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latin typeface="Times New Roman" pitchFamily="18" charset="0"/>
                <a:cs typeface="Times New Roman" pitchFamily="18" charset="0"/>
              </a:rPr>
              <a:t>Упражнения для шейного отдела позвоночника </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10000"/>
          </a:bodyPr>
          <a:lstStyle/>
          <a:p>
            <a:pPr>
              <a:buNone/>
            </a:pPr>
            <a:r>
              <a:rPr lang="ru-RU" dirty="0" smtClean="0">
                <a:solidFill>
                  <a:srgbClr val="002060"/>
                </a:solidFill>
                <a:latin typeface="Times New Roman" pitchFamily="18" charset="0"/>
                <a:cs typeface="Times New Roman" pitchFamily="18" charset="0"/>
              </a:rPr>
              <a:t>Каждое упражнение выполнять 6 – 8 раз.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Скольжение подбородком по грудине вниз.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«Черепаха»: наклоны головы вперёд-назад.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Наклоны головы вправо-влево.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«Собачка»: вращение головы вокруг воображаемой оси, проходящей через нос и затылок.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«Сова»: поворот головы вправо-влево.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«Тыква»: круговые движения головой в одну и другую сторону.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latin typeface="Times New Roman" pitchFamily="18" charset="0"/>
                <a:cs typeface="Times New Roman" pitchFamily="18" charset="0"/>
              </a:rPr>
              <a:t>Упражнения для верхнего грудного отдела позвоночника </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10000"/>
          </a:bodyPr>
          <a:lstStyle/>
          <a:p>
            <a:pPr>
              <a:buNone/>
            </a:pPr>
            <a:r>
              <a:rPr lang="en-US" dirty="0" smtClean="0">
                <a:solidFill>
                  <a:srgbClr val="002060"/>
                </a:solidFill>
              </a:rPr>
              <a:t>	</a:t>
            </a:r>
            <a:r>
              <a:rPr lang="ru-RU" dirty="0" smtClean="0">
                <a:solidFill>
                  <a:srgbClr val="002060"/>
                </a:solidFill>
                <a:latin typeface="Times New Roman" pitchFamily="18" charset="0"/>
                <a:cs typeface="Times New Roman" pitchFamily="18" charset="0"/>
              </a:rPr>
              <a:t>Каждое упражнение выполняем 6 – 8 раз.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«Нахмурившийся ёжик»: плечи вперёд, подбородок к груди; плечи назад, голову назад.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«Весы»: левое плечо вверх, правое вниз. Поменять положение рук.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Поднимание и опускание плеч вверх и вниз.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Круговые движения плечами вперёд и назад.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«Пружина»: вытягивание позвоночника, сжимание позвоночника.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 Скрутка позвоночника: поворот плеч вправо-влево </a:t>
            </a:r>
            <a:endParaRPr lang="ru-RU"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285852" y="214290"/>
            <a:ext cx="7572428" cy="6034110"/>
          </a:xfrm>
        </p:spPr>
        <p:txBody>
          <a:bodyPr>
            <a:normAutofit/>
          </a:bodyPr>
          <a:lstStyle/>
          <a:p>
            <a:pPr>
              <a:buNone/>
            </a:pPr>
            <a:r>
              <a:rPr lang="ru-RU" b="1" dirty="0" smtClean="0"/>
              <a:t>	</a:t>
            </a:r>
            <a:r>
              <a:rPr lang="ru-RU" sz="3600" b="1" dirty="0" smtClean="0">
                <a:solidFill>
                  <a:srgbClr val="FF0000"/>
                </a:solidFill>
                <a:latin typeface="Times New Roman" pitchFamily="18" charset="0"/>
                <a:cs typeface="Times New Roman" pitchFamily="18" charset="0"/>
              </a:rPr>
              <a:t>Комплексы упражнений физкультурных пауз</a:t>
            </a:r>
          </a:p>
          <a:p>
            <a:pPr>
              <a:buNone/>
            </a:pPr>
            <a:r>
              <a:rPr lang="ru-RU" dirty="0" smtClean="0">
                <a:solidFill>
                  <a:srgbClr val="002060"/>
                </a:solidFill>
                <a:latin typeface="Times New Roman" pitchFamily="18" charset="0"/>
                <a:cs typeface="Times New Roman" pitchFamily="18" charset="0"/>
              </a:rPr>
              <a:t>	Физкультурная пауза (ФП) - повышает двигательную активность, стимулирует деятельность нервной, </a:t>
            </a:r>
            <a:r>
              <a:rPr lang="ru-RU" dirty="0" err="1" smtClean="0">
                <a:solidFill>
                  <a:srgbClr val="002060"/>
                </a:solidFill>
                <a:latin typeface="Times New Roman" pitchFamily="18" charset="0"/>
                <a:cs typeface="Times New Roman" pitchFamily="18" charset="0"/>
              </a:rPr>
              <a:t>сердечно-сосудистой</a:t>
            </a:r>
            <a:r>
              <a:rPr lang="ru-RU" dirty="0" smtClean="0">
                <a:solidFill>
                  <a:srgbClr val="002060"/>
                </a:solidFill>
                <a:latin typeface="Times New Roman" pitchFamily="18" charset="0"/>
                <a:cs typeface="Times New Roman" pitchFamily="18" charset="0"/>
              </a:rPr>
              <a:t>, дыхательной и мышечной систем, снимает общее утомление, повышает умственную работоспособность.</a:t>
            </a:r>
          </a:p>
          <a:p>
            <a:endParaRPr lang="ru-RU"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142976" y="285728"/>
            <a:ext cx="7786742" cy="5962672"/>
          </a:xfrm>
        </p:spPr>
        <p:txBody>
          <a:bodyPr>
            <a:normAutofit fontScale="70000" lnSpcReduction="20000"/>
          </a:bodyPr>
          <a:lstStyle/>
          <a:p>
            <a:pPr>
              <a:buNone/>
            </a:pPr>
            <a:r>
              <a:rPr lang="ru-RU" dirty="0" smtClean="0"/>
              <a:t>	</a:t>
            </a:r>
            <a:r>
              <a:rPr lang="ru-RU" sz="4000" dirty="0" smtClean="0">
                <a:solidFill>
                  <a:srgbClr val="FF0000"/>
                </a:solidFill>
              </a:rPr>
              <a:t>Физкультурная пауза (вариант 1)</a:t>
            </a:r>
          </a:p>
          <a:p>
            <a:pPr>
              <a:buNone/>
            </a:pPr>
            <a:r>
              <a:rPr lang="ru-RU" sz="3400" dirty="0" smtClean="0">
                <a:solidFill>
                  <a:srgbClr val="002060"/>
                </a:solidFill>
              </a:rPr>
              <a:t>	1. Ходьба на месте 20-30 секунд. Темп средний. 1. Исходное положение (и.п.) - основная стойка (о.с.) 1 -руки вперед, ладони книзу. 2 - руки в стороны, ладони кверху. 3 - встать на носки, руки вверх, прогнуться. 4 - и.п. Повторить 4-6 раз. Темп медленный.</a:t>
            </a:r>
            <a:br>
              <a:rPr lang="ru-RU" sz="3400" dirty="0" smtClean="0">
                <a:solidFill>
                  <a:srgbClr val="002060"/>
                </a:solidFill>
              </a:rPr>
            </a:br>
            <a:r>
              <a:rPr lang="ru-RU" sz="3400" dirty="0" smtClean="0">
                <a:solidFill>
                  <a:srgbClr val="002060"/>
                </a:solidFill>
              </a:rPr>
              <a:t>2. И.п. - ноги врозь, немного шире плеч. 1-3 наклон назад, руки за спину. 3-4 - и.п. Повторить 6-8 раз. Темп средний.</a:t>
            </a:r>
            <a:br>
              <a:rPr lang="ru-RU" sz="3400" dirty="0" smtClean="0">
                <a:solidFill>
                  <a:srgbClr val="002060"/>
                </a:solidFill>
              </a:rPr>
            </a:br>
            <a:r>
              <a:rPr lang="ru-RU" sz="3400" dirty="0" smtClean="0">
                <a:solidFill>
                  <a:srgbClr val="002060"/>
                </a:solidFill>
              </a:rPr>
              <a:t>3. И.п. - ноги на ширине плеч. 1 - руки за голову, поворот туловища направо. 2 - туловище в и.п., руки в стороны, наклон вперед, голову назад. 3 - выпрямиться, руки за голову, поворот туловища налево.4- и.п. 5-8 -то же в другую сторону. Повторить 6 раз. Темп средний. </a:t>
            </a:r>
            <a:br>
              <a:rPr lang="ru-RU" sz="3400" dirty="0" smtClean="0">
                <a:solidFill>
                  <a:srgbClr val="002060"/>
                </a:solidFill>
              </a:rPr>
            </a:br>
            <a:r>
              <a:rPr lang="ru-RU" sz="3400" dirty="0" smtClean="0">
                <a:solidFill>
                  <a:srgbClr val="002060"/>
                </a:solidFill>
              </a:rPr>
              <a:t>4. И.п.- руки к плечам. 1 - выпад вправо, руки в стороны. 2- и.п. 3- присесть, руки вверх. 4 - и.п. 5-8 -то же в другую сторону. Повторить 6 раз. Темп средний.</a:t>
            </a:r>
          </a:p>
          <a:p>
            <a:endParaRPr lang="ru-RU" sz="3400" dirty="0">
              <a:solidFill>
                <a:srgbClr val="002060"/>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214414" y="357166"/>
            <a:ext cx="7929586" cy="5891234"/>
          </a:xfrm>
        </p:spPr>
        <p:txBody>
          <a:bodyPr/>
          <a:lstStyle/>
          <a:p>
            <a:pPr>
              <a:buNone/>
            </a:pPr>
            <a:r>
              <a:rPr lang="ru-RU" dirty="0" smtClean="0">
                <a:solidFill>
                  <a:srgbClr val="002060"/>
                </a:solidFill>
              </a:rPr>
              <a:t>	</a:t>
            </a:r>
            <a:r>
              <a:rPr lang="ru-RU" dirty="0" smtClean="0">
                <a:solidFill>
                  <a:srgbClr val="002060"/>
                </a:solidFill>
                <a:latin typeface="Times New Roman" pitchFamily="18" charset="0"/>
                <a:cs typeface="Times New Roman" pitchFamily="18" charset="0"/>
              </a:rPr>
              <a:t>Таким образом  удается добиться пространственного изменения позы учащихся  в процессе обучения, а также нарушить неподвижность ученика в ходе урока.</a:t>
            </a:r>
          </a:p>
          <a:p>
            <a:pPr>
              <a:buNone/>
            </a:pPr>
            <a:r>
              <a:rPr lang="ru-RU" dirty="0" smtClean="0">
                <a:solidFill>
                  <a:srgbClr val="002060"/>
                </a:solidFill>
                <a:latin typeface="Times New Roman" pitchFamily="18" charset="0"/>
                <a:cs typeface="Times New Roman" pitchFamily="18" charset="0"/>
              </a:rPr>
              <a:t>	После проведения активной части физкультминутки проводится обязательная гимнастика для глаз.</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142976" y="285728"/>
            <a:ext cx="7715304" cy="5962672"/>
          </a:xfrm>
        </p:spPr>
        <p:txBody>
          <a:bodyPr>
            <a:normAutofit/>
          </a:bodyPr>
          <a:lstStyle/>
          <a:p>
            <a:pPr>
              <a:buNone/>
            </a:pPr>
            <a:r>
              <a:rPr lang="en-US" dirty="0" smtClean="0">
                <a:solidFill>
                  <a:srgbClr val="002060"/>
                </a:solidFill>
              </a:rPr>
              <a:t>	</a:t>
            </a:r>
            <a:endParaRPr lang="ru-RU" dirty="0" smtClean="0">
              <a:solidFill>
                <a:srgbClr val="002060"/>
              </a:solidFill>
            </a:endParaRPr>
          </a:p>
          <a:p>
            <a:pPr>
              <a:buNone/>
            </a:pPr>
            <a:r>
              <a:rPr lang="en-US" dirty="0" smtClean="0">
                <a:solidFill>
                  <a:srgbClr val="002060"/>
                </a:solidFill>
              </a:rPr>
              <a:t>	</a:t>
            </a:r>
            <a:r>
              <a:rPr lang="ru-RU" dirty="0" smtClean="0">
                <a:solidFill>
                  <a:srgbClr val="002060"/>
                </a:solidFill>
                <a:latin typeface="Times New Roman" pitchFamily="18" charset="0"/>
                <a:cs typeface="Times New Roman" pitchFamily="18" charset="0"/>
              </a:rPr>
              <a:t>Следует открыть форточку, ослабить стесняющую одежду (пояс, пуговицы). </a:t>
            </a:r>
          </a:p>
          <a:p>
            <a:pPr>
              <a:buNone/>
            </a:pPr>
            <a:r>
              <a:rPr lang="en-US" dirty="0" smtClean="0">
                <a:solidFill>
                  <a:srgbClr val="002060"/>
                </a:solidFill>
                <a:latin typeface="Times New Roman" pitchFamily="18" charset="0"/>
                <a:cs typeface="Times New Roman" pitchFamily="18" charset="0"/>
              </a:rPr>
              <a:t>	</a:t>
            </a:r>
            <a:endParaRPr lang="ru-RU" dirty="0" smtClean="0">
              <a:solidFill>
                <a:srgbClr val="002060"/>
              </a:solidFill>
              <a:latin typeface="Times New Roman" pitchFamily="18" charset="0"/>
              <a:cs typeface="Times New Roman" pitchFamily="18" charset="0"/>
            </a:endParaRPr>
          </a:p>
          <a:p>
            <a:pPr>
              <a:buNone/>
            </a:pPr>
            <a:r>
              <a:rPr lang="en-US" dirty="0" smtClean="0">
                <a:solidFill>
                  <a:srgbClr val="002060"/>
                </a:solidFill>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Комплексы физкультурных минуток </a:t>
            </a:r>
            <a:r>
              <a:rPr lang="ru-RU" dirty="0" smtClean="0">
                <a:solidFill>
                  <a:srgbClr val="002060"/>
                </a:solidFill>
                <a:latin typeface="Times New Roman" pitchFamily="18" charset="0"/>
                <a:cs typeface="Times New Roman" pitchFamily="18" charset="0"/>
              </a:rPr>
              <a:t>подбираются в зависимости от вида урока, его содержания. Упражнения должны быть разнообразны, так как однообразие снижает интерес к ним, а следовательно, их результативность.</a:t>
            </a:r>
          </a:p>
          <a:p>
            <a:endParaRPr lang="ru-R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WordArt 4"/>
          <p:cNvSpPr>
            <a:spLocks noChangeArrowheads="1" noChangeShapeType="1" noTextEdit="1"/>
          </p:cNvSpPr>
          <p:nvPr/>
        </p:nvSpPr>
        <p:spPr bwMode="auto">
          <a:xfrm>
            <a:off x="1142976" y="2057400"/>
            <a:ext cx="7572428" cy="1127125"/>
          </a:xfrm>
          <a:prstGeom prst="rect">
            <a:avLst/>
          </a:prstGeom>
        </p:spPr>
        <p:txBody>
          <a:bodyPr wrap="none" fromWordArt="1">
            <a:prstTxWarp prst="textPlain">
              <a:avLst>
                <a:gd name="adj" fmla="val 50000"/>
              </a:avLst>
            </a:prstTxWarp>
          </a:bodyPr>
          <a:lstStyle/>
          <a:p>
            <a:pPr algn="ctr"/>
            <a:r>
              <a:rPr lang="ru-RU" sz="3600" kern="10" dirty="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Гимнастика для глаз</a:t>
            </a:r>
          </a:p>
        </p:txBody>
      </p:sp>
      <p:pic>
        <p:nvPicPr>
          <p:cNvPr id="36869" name="Picture 5" descr="Глаз"/>
          <p:cNvPicPr>
            <a:picLocks noChangeAspect="1" noChangeArrowheads="1" noCrop="1"/>
          </p:cNvPicPr>
          <p:nvPr/>
        </p:nvPicPr>
        <p:blipFill>
          <a:blip r:embed="rId2"/>
          <a:srcRect/>
          <a:stretch>
            <a:fillRect/>
          </a:stretch>
        </p:blipFill>
        <p:spPr bwMode="auto">
          <a:xfrm>
            <a:off x="5943600" y="3733800"/>
            <a:ext cx="25146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butterfly61"/>
          <p:cNvPicPr>
            <a:picLocks noChangeAspect="1" noChangeArrowheads="1" noCrop="1"/>
          </p:cNvPicPr>
          <p:nvPr/>
        </p:nvPicPr>
        <p:blipFill>
          <a:blip r:embed="rId2"/>
          <a:srcRect/>
          <a:stretch>
            <a:fillRect/>
          </a:stretch>
        </p:blipFill>
        <p:spPr bwMode="auto">
          <a:xfrm>
            <a:off x="3962400" y="914400"/>
            <a:ext cx="1714500" cy="1581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path" presetSubtype="0" accel="50000" decel="50000" fill="hold" nodeType="clickEffect">
                                  <p:stCondLst>
                                    <p:cond delay="0"/>
                                  </p:stCondLst>
                                  <p:childTnLst>
                                    <p:animMotion origin="layout" path="M 2.77778E-7 -4.79186E-6 C 0.03455 -0.06521 0.09566 -0.15841 0.16788 -0.15841 C 0.27535 -0.15841 0.3625 -0.06151 0.3625 0.06198 C 0.3625 0.1013 0.35382 0.13784 0.33628 0.17068 C 0.33906 0.17068 2.77778E-7 0.65865 2.77778E-7 0.66305 C 2.77778E-7 0.65865 -0.33924 0.17068 -0.33646 0.17068 C -0.35399 0.13784 -0.36233 0.1013 -0.36233 0.06198 C -0.36233 -0.06151 -0.27569 -0.15841 -0.16528 -0.15841 C -0.09583 -0.15841 -0.03507 -0.06521 2.77778E-7 -4.79186E-6 Z " pathEditMode="relative" rAng="0" ptsTypes="fffffffff">
                                      <p:cBhvr>
                                        <p:cTn id="6" dur="5000" fill="hold"/>
                                        <p:tgtEl>
                                          <p:spTgt spid="5124"/>
                                        </p:tgtEl>
                                        <p:attrNameLst>
                                          <p:attrName>ppt_x</p:attrName>
                                          <p:attrName>ppt_y</p:attrName>
                                        </p:attrNameLst>
                                      </p:cBhvr>
                                      <p:rCtr x="0" y="25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amp;Ucy;&amp;rcy;&amp;acy; - &amp;Icy;&amp;ncy;&amp;ncy;&amp;acy; &amp;IEcy;&amp;vcy;&amp;gcy;&amp;iecy;&amp;ncy;&amp;softcy;&amp;iecy;&amp;vcy;&amp;ncy;&amp;acy; &amp;Pcy;&amp;iecy;&amp;rcy;&amp;iecy;&amp;vcy;&amp;iecy;&amp;rcy;&amp;zcy;&amp;iecy;&amp;vcy;&amp;acy;"/>
          <p:cNvPicPr>
            <a:picLocks noChangeAspect="1" noChangeArrowheads="1"/>
          </p:cNvPicPr>
          <p:nvPr/>
        </p:nvPicPr>
        <p:blipFill>
          <a:blip r:embed="rId2"/>
          <a:srcRect/>
          <a:stretch>
            <a:fillRect/>
          </a:stretch>
        </p:blipFill>
        <p:spPr bwMode="auto">
          <a:xfrm>
            <a:off x="2357438" y="1428750"/>
            <a:ext cx="4572000" cy="5214938"/>
          </a:xfrm>
          <a:prstGeom prst="rect">
            <a:avLst/>
          </a:prstGeom>
          <a:noFill/>
          <a:ln w="9525">
            <a:noFill/>
            <a:miter lim="800000"/>
            <a:headEnd/>
            <a:tailEnd/>
          </a:ln>
        </p:spPr>
      </p:pic>
      <p:sp>
        <p:nvSpPr>
          <p:cNvPr id="3" name="Заголовок 2"/>
          <p:cNvSpPr>
            <a:spLocks noGrp="1"/>
          </p:cNvSpPr>
          <p:nvPr>
            <p:ph type="title" idx="4294967295"/>
          </p:nvPr>
        </p:nvSpPr>
        <p:spPr>
          <a:xfrm>
            <a:off x="1644650" y="274638"/>
            <a:ext cx="7499350" cy="1143000"/>
          </a:xfrm>
        </p:spPr>
        <p:txBody>
          <a:bodyPr>
            <a:normAutofit fontScale="90000"/>
          </a:bodyPr>
          <a:lstStyle/>
          <a:p>
            <a:pPr algn="ctr">
              <a:defRPr/>
            </a:pPr>
            <a:r>
              <a:rPr lang="ru-RU" b="1" i="1" dirty="0" smtClean="0">
                <a:solidFill>
                  <a:srgbClr val="FF0000"/>
                </a:solidFill>
                <a:latin typeface="Times New Roman" pitchFamily="18" charset="0"/>
                <a:cs typeface="Times New Roman" pitchFamily="18" charset="0"/>
              </a:rPr>
              <a:t>ЖЕЛАЮ ВСЕМ ЗДОРОВЬЯ!</a:t>
            </a:r>
            <a:br>
              <a:rPr lang="ru-RU" b="1" i="1" dirty="0" smtClean="0">
                <a:solidFill>
                  <a:srgbClr val="FF0000"/>
                </a:solidFill>
                <a:latin typeface="Times New Roman" pitchFamily="18" charset="0"/>
                <a:cs typeface="Times New Roman" pitchFamily="18" charset="0"/>
              </a:rPr>
            </a:br>
            <a:r>
              <a:rPr lang="ru-RU" b="1" i="1" dirty="0" smtClean="0">
                <a:solidFill>
                  <a:srgbClr val="FF0000"/>
                </a:solidFill>
                <a:latin typeface="Times New Roman" pitchFamily="18" charset="0"/>
                <a:cs typeface="Times New Roman" pitchFamily="18" charset="0"/>
              </a:rPr>
              <a:t>Спасибо за внимание!</a:t>
            </a:r>
            <a:endParaRPr lang="ru-RU" b="1" i="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6369390"/>
          </a:xfrm>
        </p:spPr>
        <p:txBody>
          <a:bodyPr>
            <a:normAutofit fontScale="90000"/>
          </a:bodyPr>
          <a:lstStyle/>
          <a:p>
            <a:r>
              <a:rPr lang="ru-RU" sz="3100" dirty="0" smtClean="0">
                <a:solidFill>
                  <a:srgbClr val="FF0000"/>
                </a:solidFill>
                <a:latin typeface="Times New Roman" pitchFamily="18" charset="0"/>
                <a:cs typeface="Times New Roman" pitchFamily="18" charset="0"/>
              </a:rPr>
              <a:t>Физкультурные минутки или </a:t>
            </a:r>
            <a:r>
              <a:rPr lang="ru-RU" sz="3100" dirty="0" err="1" smtClean="0">
                <a:solidFill>
                  <a:srgbClr val="FF0000"/>
                </a:solidFill>
                <a:latin typeface="Times New Roman" pitchFamily="18" charset="0"/>
                <a:cs typeface="Times New Roman" pitchFamily="18" charset="0"/>
              </a:rPr>
              <a:t>физкультпаузы</a:t>
            </a:r>
            <a:r>
              <a:rPr lang="ru-RU" sz="3100" dirty="0" smtClean="0">
                <a:solidFill>
                  <a:srgbClr val="FF0000"/>
                </a:solidFill>
                <a:latin typeface="Times New Roman" pitchFamily="18" charset="0"/>
                <a:cs typeface="Times New Roman" pitchFamily="18" charset="0"/>
              </a:rPr>
              <a:t> </a:t>
            </a:r>
            <a:br>
              <a:rPr lang="ru-RU" sz="3100" dirty="0" smtClean="0">
                <a:solidFill>
                  <a:srgbClr val="FF0000"/>
                </a:solidFill>
                <a:latin typeface="Times New Roman" pitchFamily="18" charset="0"/>
                <a:cs typeface="Times New Roman" pitchFamily="18" charset="0"/>
              </a:rPr>
            </a:br>
            <a:r>
              <a:rPr lang="ru-RU" sz="3100" dirty="0" smtClean="0">
                <a:solidFill>
                  <a:srgbClr val="002060"/>
                </a:solidFill>
                <a:latin typeface="Times New Roman" pitchFamily="18" charset="0"/>
                <a:cs typeface="Times New Roman" pitchFamily="18" charset="0"/>
              </a:rPr>
              <a:t>на уроках </a:t>
            </a:r>
            <a:br>
              <a:rPr lang="ru-RU" sz="3100" dirty="0" smtClean="0">
                <a:solidFill>
                  <a:srgbClr val="002060"/>
                </a:solidFill>
                <a:latin typeface="Times New Roman" pitchFamily="18" charset="0"/>
                <a:cs typeface="Times New Roman" pitchFamily="18" charset="0"/>
              </a:rPr>
            </a:br>
            <a:r>
              <a:rPr lang="ru-RU" sz="3100" dirty="0" smtClean="0">
                <a:solidFill>
                  <a:srgbClr val="002060"/>
                </a:solidFill>
                <a:latin typeface="Times New Roman" pitchFamily="18" charset="0"/>
                <a:cs typeface="Times New Roman" pitchFamily="18" charset="0"/>
              </a:rPr>
              <a:t>- обеспечивают активный отдых учащихся,  </a:t>
            </a:r>
            <a:br>
              <a:rPr lang="ru-RU" sz="3100" dirty="0" smtClean="0">
                <a:solidFill>
                  <a:srgbClr val="002060"/>
                </a:solidFill>
                <a:latin typeface="Times New Roman" pitchFamily="18" charset="0"/>
                <a:cs typeface="Times New Roman" pitchFamily="18" charset="0"/>
              </a:rPr>
            </a:br>
            <a:r>
              <a:rPr lang="ru-RU" sz="3100" dirty="0" smtClean="0">
                <a:solidFill>
                  <a:srgbClr val="002060"/>
                </a:solidFill>
                <a:latin typeface="Times New Roman" pitchFamily="18" charset="0"/>
                <a:cs typeface="Times New Roman" pitchFamily="18" charset="0"/>
              </a:rPr>
              <a:t>- переключают внимание с одного вида деятельности на другой, </a:t>
            </a:r>
            <a:br>
              <a:rPr lang="ru-RU" sz="3100" dirty="0" smtClean="0">
                <a:solidFill>
                  <a:srgbClr val="002060"/>
                </a:solidFill>
                <a:latin typeface="Times New Roman" pitchFamily="18" charset="0"/>
                <a:cs typeface="Times New Roman" pitchFamily="18" charset="0"/>
              </a:rPr>
            </a:br>
            <a:r>
              <a:rPr lang="ru-RU" sz="3100" dirty="0" smtClean="0">
                <a:solidFill>
                  <a:srgbClr val="002060"/>
                </a:solidFill>
                <a:latin typeface="Times New Roman" pitchFamily="18" charset="0"/>
                <a:cs typeface="Times New Roman" pitchFamily="18" charset="0"/>
              </a:rPr>
              <a:t>- помогают ликвидировать застойные явления в органах и системах,  вызываемые продолжительным сидением за партой ,</a:t>
            </a:r>
            <a:br>
              <a:rPr lang="ru-RU" sz="3100" dirty="0" smtClean="0">
                <a:solidFill>
                  <a:srgbClr val="002060"/>
                </a:solidFill>
                <a:latin typeface="Times New Roman" pitchFamily="18" charset="0"/>
                <a:cs typeface="Times New Roman" pitchFamily="18" charset="0"/>
              </a:rPr>
            </a:br>
            <a:r>
              <a:rPr lang="ru-RU" sz="3100" dirty="0" smtClean="0">
                <a:solidFill>
                  <a:srgbClr val="002060"/>
                </a:solidFill>
                <a:latin typeface="Times New Roman" pitchFamily="18" charset="0"/>
                <a:cs typeface="Times New Roman" pitchFamily="18" charset="0"/>
              </a:rPr>
              <a:t> - улучшают обменные процессы, </a:t>
            </a:r>
            <a:br>
              <a:rPr lang="ru-RU" sz="3100" dirty="0" smtClean="0">
                <a:solidFill>
                  <a:srgbClr val="002060"/>
                </a:solidFill>
                <a:latin typeface="Times New Roman" pitchFamily="18" charset="0"/>
                <a:cs typeface="Times New Roman" pitchFamily="18" charset="0"/>
              </a:rPr>
            </a:br>
            <a:r>
              <a:rPr lang="ru-RU" sz="3100" dirty="0" smtClean="0">
                <a:solidFill>
                  <a:srgbClr val="002060"/>
                </a:solidFill>
                <a:latin typeface="Times New Roman" pitchFamily="18" charset="0"/>
                <a:cs typeface="Times New Roman" pitchFamily="18" charset="0"/>
              </a:rPr>
              <a:t>способствуют повышению внимания и активности детей на последующем этапе урока. 	Перерыв в работе необходим для отдыха органов зрения, слуха, мышц туловища (особенно спины) и мелких мышц кистей. </a:t>
            </a:r>
            <a:r>
              <a:rPr lang="ru-RU" dirty="0" smtClean="0">
                <a:solidFill>
                  <a:srgbClr val="002060"/>
                </a:solidFill>
              </a:rPr>
              <a:t/>
            </a:r>
            <a:br>
              <a:rPr lang="ru-RU" dirty="0" smtClean="0">
                <a:solidFill>
                  <a:srgbClr val="002060"/>
                </a:solidFill>
              </a:rPr>
            </a:br>
            <a:endParaRPr lang="ru-RU" dirty="0">
              <a:solidFill>
                <a:srgbClr val="00206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214414" y="571480"/>
            <a:ext cx="7715304" cy="5676920"/>
          </a:xfrm>
        </p:spPr>
        <p:txBody>
          <a:bodyPr>
            <a:normAutofit/>
          </a:bodyPr>
          <a:lstStyle/>
          <a:p>
            <a:pPr>
              <a:buNone/>
            </a:pPr>
            <a:r>
              <a:rPr lang="en-US" dirty="0" smtClean="0"/>
              <a:t>	</a:t>
            </a:r>
            <a:r>
              <a:rPr lang="ru-RU" dirty="0" smtClean="0">
                <a:solidFill>
                  <a:srgbClr val="FF0000"/>
                </a:solidFill>
                <a:latin typeface="Times New Roman" pitchFamily="18" charset="0"/>
                <a:cs typeface="Times New Roman" pitchFamily="18" charset="0"/>
              </a:rPr>
              <a:t>Физкультминутки </a:t>
            </a:r>
            <a:r>
              <a:rPr lang="ru-RU" dirty="0" smtClean="0">
                <a:solidFill>
                  <a:srgbClr val="002060"/>
                </a:solidFill>
                <a:latin typeface="Times New Roman" pitchFamily="18" charset="0"/>
                <a:cs typeface="Times New Roman" pitchFamily="18" charset="0"/>
              </a:rPr>
              <a:t>рекомендуется проводить также во время выполнения домашних заданий. </a:t>
            </a:r>
          </a:p>
          <a:p>
            <a:pPr>
              <a:buNone/>
            </a:pPr>
            <a:r>
              <a:rPr lang="ru-RU" dirty="0" smtClean="0">
                <a:solidFill>
                  <a:srgbClr val="002060"/>
                </a:solidFill>
                <a:latin typeface="Times New Roman" pitchFamily="18" charset="0"/>
                <a:cs typeface="Times New Roman" pitchFamily="18" charset="0"/>
              </a:rPr>
              <a:t>	Дома учащиеся повторяют уже знакомые им комплексы физкультминуток </a:t>
            </a:r>
          </a:p>
          <a:p>
            <a:pPr>
              <a:buNone/>
            </a:pPr>
            <a:r>
              <a:rPr lang="ru-RU" dirty="0" smtClean="0">
                <a:solidFill>
                  <a:srgbClr val="002060"/>
                </a:solidFill>
                <a:latin typeface="Times New Roman" pitchFamily="18" charset="0"/>
                <a:cs typeface="Times New Roman" pitchFamily="18" charset="0"/>
              </a:rPr>
              <a:t>	- во время выполнения ими домашних заданий, </a:t>
            </a:r>
          </a:p>
          <a:p>
            <a:pPr>
              <a:buNone/>
            </a:pPr>
            <a:r>
              <a:rPr lang="ru-RU" dirty="0" smtClean="0">
                <a:solidFill>
                  <a:srgbClr val="002060"/>
                </a:solidFill>
                <a:latin typeface="Times New Roman" pitchFamily="18" charset="0"/>
                <a:cs typeface="Times New Roman" pitchFamily="18" charset="0"/>
              </a:rPr>
              <a:t>	- во время занятий на компьютере, </a:t>
            </a:r>
          </a:p>
          <a:p>
            <a:pPr>
              <a:buNone/>
            </a:pPr>
            <a:r>
              <a:rPr lang="ru-RU" dirty="0" smtClean="0">
                <a:solidFill>
                  <a:srgbClr val="002060"/>
                </a:solidFill>
                <a:latin typeface="Times New Roman" pitchFamily="18" charset="0"/>
                <a:cs typeface="Times New Roman" pitchFamily="18" charset="0"/>
              </a:rPr>
              <a:t>	-во время чтения книг или просмотра телепередач.</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52" y="357166"/>
            <a:ext cx="7215238" cy="6093976"/>
          </a:xfrm>
          <a:prstGeom prst="rect">
            <a:avLst/>
          </a:prstGeom>
        </p:spPr>
        <p:txBody>
          <a:bodyPr wrap="square">
            <a:spAutoFit/>
          </a:bodyPr>
          <a:lstStyle/>
          <a:p>
            <a:pPr>
              <a:spcBef>
                <a:spcPts val="1800"/>
              </a:spcBef>
            </a:pPr>
            <a:r>
              <a:rPr lang="ru-RU" sz="3600" dirty="0" smtClean="0">
                <a:solidFill>
                  <a:srgbClr val="FF0000"/>
                </a:solidFill>
                <a:latin typeface="Sylfaen" pitchFamily="18" charset="0"/>
              </a:rPr>
              <a:t>Физкультурная минутка </a:t>
            </a:r>
            <a:r>
              <a:rPr lang="ru-RU" sz="3600" dirty="0" smtClean="0">
                <a:solidFill>
                  <a:srgbClr val="002060"/>
                </a:solidFill>
                <a:latin typeface="Sylfaen" pitchFamily="18" charset="0"/>
              </a:rPr>
              <a:t>представляет собой небольшой комплекс физических упражнений </a:t>
            </a:r>
          </a:p>
          <a:p>
            <a:pPr>
              <a:spcBef>
                <a:spcPts val="1800"/>
              </a:spcBef>
            </a:pPr>
            <a:r>
              <a:rPr lang="ru-RU" sz="3600" dirty="0" smtClean="0">
                <a:solidFill>
                  <a:srgbClr val="002060"/>
                </a:solidFill>
                <a:latin typeface="Sylfaen" pitchFamily="18" charset="0"/>
              </a:rPr>
              <a:t>ФМ способствует снятию локального утомления </a:t>
            </a:r>
          </a:p>
          <a:p>
            <a:pPr>
              <a:spcBef>
                <a:spcPts val="1800"/>
              </a:spcBef>
            </a:pPr>
            <a:r>
              <a:rPr lang="ru-RU" sz="3600" dirty="0" smtClean="0">
                <a:solidFill>
                  <a:srgbClr val="002060"/>
                </a:solidFill>
                <a:latin typeface="Sylfaen" pitchFamily="18" charset="0"/>
              </a:rPr>
              <a:t>Упражнения составлены так, чтобы при их выполнении были охвачены различные группы мышц</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dirty="0" smtClean="0">
                <a:solidFill>
                  <a:srgbClr val="FF0000"/>
                </a:solidFill>
                <a:latin typeface="Sylfaen" pitchFamily="18" charset="0"/>
              </a:rPr>
              <a:t>Значение физкультминуток</a:t>
            </a:r>
            <a:r>
              <a:rPr lang="ru-RU" sz="4400" dirty="0" smtClean="0"/>
              <a:t/>
            </a:r>
            <a:br>
              <a:rPr lang="ru-RU" sz="4400" dirty="0" smtClean="0"/>
            </a:br>
            <a:endParaRPr lang="ru-RU" dirty="0"/>
          </a:p>
        </p:txBody>
      </p:sp>
      <p:sp>
        <p:nvSpPr>
          <p:cNvPr id="3" name="Содержимое 2"/>
          <p:cNvSpPr>
            <a:spLocks noGrp="1"/>
          </p:cNvSpPr>
          <p:nvPr>
            <p:ph idx="1"/>
          </p:nvPr>
        </p:nvSpPr>
        <p:spPr>
          <a:xfrm>
            <a:off x="1435608" y="1000108"/>
            <a:ext cx="7498080" cy="5248292"/>
          </a:xfrm>
        </p:spPr>
        <p:txBody>
          <a:bodyPr/>
          <a:lstStyle/>
          <a:p>
            <a:pPr>
              <a:spcBef>
                <a:spcPts val="1800"/>
              </a:spcBef>
            </a:pPr>
            <a:r>
              <a:rPr lang="ru-RU" dirty="0" smtClean="0">
                <a:solidFill>
                  <a:srgbClr val="002060"/>
                </a:solidFill>
                <a:latin typeface="Sylfaen" pitchFamily="18" charset="0"/>
              </a:rPr>
              <a:t>Снятие утомления </a:t>
            </a:r>
          </a:p>
          <a:p>
            <a:pPr>
              <a:spcBef>
                <a:spcPts val="1800"/>
              </a:spcBef>
            </a:pPr>
            <a:r>
              <a:rPr lang="ru-RU" dirty="0" smtClean="0">
                <a:solidFill>
                  <a:srgbClr val="002060"/>
                </a:solidFill>
                <a:latin typeface="Sylfaen" pitchFamily="18" charset="0"/>
              </a:rPr>
              <a:t>Обеспечение активного  отдыха </a:t>
            </a:r>
          </a:p>
          <a:p>
            <a:pPr>
              <a:spcBef>
                <a:spcPts val="1800"/>
              </a:spcBef>
            </a:pPr>
            <a:r>
              <a:rPr lang="ru-RU" dirty="0" smtClean="0">
                <a:solidFill>
                  <a:srgbClr val="002060"/>
                </a:solidFill>
                <a:latin typeface="Sylfaen" pitchFamily="18" charset="0"/>
              </a:rPr>
              <a:t>Повышение умственной работоспособности учащихся</a:t>
            </a:r>
          </a:p>
          <a:p>
            <a:endParaRPr lang="ru-RU" dirty="0"/>
          </a:p>
        </p:txBody>
      </p:sp>
      <p:pic>
        <p:nvPicPr>
          <p:cNvPr id="4" name="Picture 4" descr="C:\Users\Kj\Pictures\homework.jpg"/>
          <p:cNvPicPr>
            <a:picLocks noChangeAspect="1" noChangeArrowheads="1"/>
          </p:cNvPicPr>
          <p:nvPr/>
        </p:nvPicPr>
        <p:blipFill>
          <a:blip r:embed="rId2"/>
          <a:srcRect/>
          <a:stretch>
            <a:fillRect/>
          </a:stretch>
        </p:blipFill>
        <p:spPr bwMode="auto">
          <a:xfrm>
            <a:off x="3357554" y="3571876"/>
            <a:ext cx="2786082" cy="30718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390</TotalTime>
  <Words>866</Words>
  <Application>Microsoft Office PowerPoint</Application>
  <PresentationFormat>Экран (4:3)</PresentationFormat>
  <Paragraphs>183</Paragraphs>
  <Slides>52</Slides>
  <Notes>1</Notes>
  <HiddenSlides>0</HiddenSlides>
  <MMClips>1</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Солнцестояние</vt:lpstr>
      <vt:lpstr>ФИЗКУЛЬТМИНУТКИ  НА УРОКЕ  КАК ЭЛЕМЕНТ ЗДОРОВЬЕСБЕРЕГАЮЩИХ ТЕХНОЛОГИЙ </vt:lpstr>
      <vt:lpstr>Традиционно считается, что основная задача школы – дать необходимое образование,  не менее важная задача - сохранить в процессе обучения здоровье детей.   С состоянием здоровья связана и успешность обучения.   Всё это требует внимательного отношения к организации школьной жизни:   создание оптимальных гигиенических, экологических и других условий,   обеспечение организации образовательного  процесса, предотвращающей формирование у обучающихся состояний переутомления.</vt:lpstr>
      <vt:lpstr> Урок – основная форма учебного труда школьников. За период обучения в школе каждый ученик проходит через 10 000 уроков. Естественно, что и психическое, и физическое состояние школьника напрямую зависит от того, насколько грамотно эти уроки были сконструированы. </vt:lpstr>
      <vt:lpstr>Презентация PowerPoint</vt:lpstr>
      <vt:lpstr>Презентация PowerPoint</vt:lpstr>
      <vt:lpstr>Физкультурные минутки или физкультпаузы  на уроках  - обеспечивают активный отдых учащихся,   - переключают внимание с одного вида деятельности на другой,  - помогают ликвидировать застойные явления в органах и системах,  вызываемые продолжительным сидением за партой ,  - улучшают обменные процессы,  способствуют повышению внимания и активности детей на последующем этапе урока.  Перерыв в работе необходим для отдыха органов зрения, слуха, мышц туловища (особенно спины) и мелких мышц кистей.  </vt:lpstr>
      <vt:lpstr>Презентация PowerPoint</vt:lpstr>
      <vt:lpstr>Презентация PowerPoint</vt:lpstr>
      <vt:lpstr>Значение физкультминуток </vt:lpstr>
      <vt:lpstr>Требования к организации   и проведению физкультминуток</vt:lpstr>
      <vt:lpstr>Презентация PowerPoint</vt:lpstr>
      <vt:lpstr>Рекомендации для учителя</vt:lpstr>
      <vt:lpstr>Комплексы упражнений  физкультурных минуток (ФМ)</vt:lpstr>
      <vt:lpstr>Презентация PowerPoint</vt:lpstr>
      <vt:lpstr>Презентация PowerPoint</vt:lpstr>
      <vt:lpstr>Упражнение общего воздействия </vt:lpstr>
      <vt:lpstr>Презентация PowerPoint</vt:lpstr>
      <vt:lpstr>Презентация PowerPoint</vt:lpstr>
      <vt:lpstr>Упражнения для снятия утомления  с плечевого пояса и рук </vt:lpstr>
      <vt:lpstr>Презентация PowerPoint</vt:lpstr>
      <vt:lpstr>Презентация PowerPoint</vt:lpstr>
      <vt:lpstr>Упражнения для  улучшения мозгового кровообращения </vt:lpstr>
      <vt:lpstr>Презентация PowerPoint</vt:lpstr>
      <vt:lpstr>Упражнение для снятия напряжения с мышц туловища </vt:lpstr>
      <vt:lpstr>Упражнения для глаз  </vt:lpstr>
      <vt:lpstr>«Пальчик»</vt:lpstr>
      <vt:lpstr>«Во все стороны»</vt:lpstr>
      <vt:lpstr>«Кто там?»</vt:lpstr>
      <vt:lpstr>«Моргание»</vt:lpstr>
      <vt:lpstr>«Сон»</vt:lpstr>
      <vt:lpstr>Презентация PowerPoint</vt:lpstr>
      <vt:lpstr>Формы проведения   физкультминуток</vt:lpstr>
      <vt:lpstr>Творческие физкультминутки  на координацию движений и психологическую разгрузку </vt:lpstr>
      <vt:lpstr>Презентация PowerPoint</vt:lpstr>
      <vt:lpstr>Презентация PowerPoint</vt:lpstr>
      <vt:lpstr>Презентация PowerPoint</vt:lpstr>
      <vt:lpstr>Презентация PowerPoint</vt:lpstr>
      <vt:lpstr>Физкультминутка  «Реакции обмена»</vt:lpstr>
      <vt:lpstr>Физкультминутка  « Периодическая система»</vt:lpstr>
      <vt:lpstr>Презентация PowerPoint</vt:lpstr>
      <vt:lpstr>Физкультминутки  для старшеклассников</vt:lpstr>
      <vt:lpstr>Аутомануальный комплекс (массаж) </vt:lpstr>
      <vt:lpstr>Массаж ушных раковин </vt:lpstr>
      <vt:lpstr>Гимнастика для глаз </vt:lpstr>
      <vt:lpstr>Упражнения для шейного отдела позвоночника </vt:lpstr>
      <vt:lpstr>Упражнения для верхнего грудного отдела позвоночника </vt:lpstr>
      <vt:lpstr>Презентация PowerPoint</vt:lpstr>
      <vt:lpstr>Презентация PowerPoint</vt:lpstr>
      <vt:lpstr>Презентация PowerPoint</vt:lpstr>
      <vt:lpstr>Презентация PowerPoint</vt:lpstr>
      <vt:lpstr>Презентация PowerPoint</vt:lpstr>
      <vt:lpstr>ЖЕЛАЮ ВСЕМ ЗДОРОВЬЯ! 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ФИЗКУЛЬТМИНУТКИ НА УРОКЕ  КАК ЭЛЕМЕНТ ЗДОРОВЬЕСБЕРЕГАЮЩИХ ТЕХНОЛОГИЙ </dc:title>
  <cp:lastModifiedBy>Sveta</cp:lastModifiedBy>
  <cp:revision>47</cp:revision>
  <dcterms:modified xsi:type="dcterms:W3CDTF">2014-10-26T19:51:40Z</dcterms:modified>
</cp:coreProperties>
</file>