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6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9D3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607CD7-9AF2-4393-91D9-999908E6494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21475A-BAAE-49B7-9302-8022697017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800CE-87AF-46DE-A1F7-B435FBC16A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EAD039-494D-42D2-B1E0-78ABBBB29D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2CBA7-E31C-4618-82D4-C289E15765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77D3E8-4067-4EDE-8715-025FE5926C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63EA9-118A-4D39-BA62-E13453BE31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8BD7D4-DB3C-45F1-9ED1-A25203308F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27D95-463B-4C48-A4C8-660CF1E181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078C0-6671-467A-9A33-3F615F7699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E1D5C8-EBE2-4CCF-BE09-597FE22506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7AB76B6-444C-4F19-8ACD-7CF42DCBA33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828800"/>
            <a:ext cx="6096000" cy="762000"/>
          </a:xfrm>
        </p:spPr>
        <p:txBody>
          <a:bodyPr/>
          <a:lstStyle/>
          <a:p>
            <a:r>
              <a:rPr lang="ru-RU" sz="4800" i="1" dirty="0" smtClean="0">
                <a:latin typeface="Monotype Corsiva" pitchFamily="66" charset="0"/>
              </a:rPr>
              <a:t>Исаак Ньютон </a:t>
            </a:r>
            <a:br>
              <a:rPr lang="ru-RU" sz="4800" i="1" dirty="0" smtClean="0">
                <a:latin typeface="Monotype Corsiva" pitchFamily="66" charset="0"/>
              </a:rPr>
            </a:br>
            <a:r>
              <a:rPr lang="ru-RU" sz="4800" i="1" dirty="0" smtClean="0">
                <a:latin typeface="Monotype Corsiva" pitchFamily="66" charset="0"/>
              </a:rPr>
              <a:t>(1643-1727)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0" y="5334000"/>
            <a:ext cx="3048000" cy="762000"/>
          </a:xfrm>
        </p:spPr>
        <p:txBody>
          <a:bodyPr/>
          <a:lstStyle/>
          <a:p>
            <a:pPr>
              <a:buNone/>
            </a:pPr>
            <a:r>
              <a:rPr lang="ru-RU" sz="1400" b="1" i="1" dirty="0" smtClean="0"/>
              <a:t>Презентация ученицы 10 А </a:t>
            </a:r>
            <a:r>
              <a:rPr lang="ru-RU" sz="1400" b="1" i="1" dirty="0" err="1" smtClean="0"/>
              <a:t>кл</a:t>
            </a:r>
            <a:endParaRPr lang="ru-RU" sz="1400" b="1" i="1" dirty="0" smtClean="0"/>
          </a:p>
          <a:p>
            <a:pPr>
              <a:buNone/>
            </a:pPr>
            <a:r>
              <a:rPr lang="ru-RU" sz="1400" b="1" i="1" dirty="0" smtClean="0"/>
              <a:t>Козловой Юлии</a:t>
            </a:r>
            <a:endParaRPr lang="ru-RU" sz="1400" b="1" i="1" dirty="0"/>
          </a:p>
        </p:txBody>
      </p:sp>
      <p:pic>
        <p:nvPicPr>
          <p:cNvPr id="7173" name="Picture 5" descr="File:GodfreyKneller-IsaacNewton-1689.jpg"/>
          <p:cNvPicPr>
            <a:picLocks noChangeAspect="1" noChangeArrowheads="1"/>
          </p:cNvPicPr>
          <p:nvPr/>
        </p:nvPicPr>
        <p:blipFill>
          <a:blip r:embed="rId3"/>
          <a:srcRect b="20767"/>
          <a:stretch>
            <a:fillRect/>
          </a:stretch>
        </p:blipFill>
        <p:spPr bwMode="auto">
          <a:xfrm>
            <a:off x="2362200" y="2667000"/>
            <a:ext cx="2209800" cy="2404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876800" y="2895600"/>
            <a:ext cx="251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</a:t>
            </a:r>
            <a:r>
              <a:rPr lang="ru-RU" b="1" i="1" dirty="0" smtClean="0"/>
              <a:t>английский</a:t>
            </a:r>
          </a:p>
          <a:p>
            <a:r>
              <a:rPr lang="ru-RU" b="1" i="1" dirty="0" smtClean="0"/>
              <a:t>математик, механик, астроном и физик</a:t>
            </a:r>
            <a:endParaRPr lang="ru-RU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79085343_1253531109_21957007_16614990_1201897733_13781991_9487793_224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330"/>
            <a:ext cx="9144000" cy="6833670"/>
          </a:xfrm>
          <a:prstGeom prst="rect">
            <a:avLst/>
          </a:prstGeom>
        </p:spPr>
      </p:pic>
      <p:pic>
        <p:nvPicPr>
          <p:cNvPr id="4" name="Picture 2" descr="http://upload.wikimedia.org/wikipedia/commons/2/21/Isaac-newton_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81000" y="1600200"/>
            <a:ext cx="1868805" cy="2768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4577" name="WordArt 1"/>
          <p:cNvSpPr>
            <a:spLocks noChangeArrowheads="1" noChangeShapeType="1" noTextEdit="1"/>
          </p:cNvSpPr>
          <p:nvPr/>
        </p:nvSpPr>
        <p:spPr bwMode="auto">
          <a:xfrm>
            <a:off x="3048000" y="685800"/>
            <a:ext cx="3257550" cy="7239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 rtl="0"/>
            <a:r>
              <a:rPr lang="ru-RU" sz="3600" i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Фотоальбом...</a:t>
            </a:r>
            <a:endParaRPr lang="ru-RU" sz="3600" i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</p:txBody>
      </p:sp>
      <p:pic>
        <p:nvPicPr>
          <p:cNvPr id="24579" name="Picture 3" descr="http://www.istorya.ru/imagens/ludi/isaaknewto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4800600"/>
            <a:ext cx="1799167" cy="19431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1" name="Picture 5" descr="http://www.nuveforum.net/attachments/30303d1246768646-newto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1600200"/>
            <a:ext cx="19050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3" name="Picture 7" descr="http://www.resimdeki.com/foto/isaac-newton_209_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24600" y="1524000"/>
            <a:ext cx="2445182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5" name="Picture 9" descr="http://www.fromoldbooks.org/Aubrey-HistoryOfEngland-Vol3/pages/vol3-401-Sir-Isaac-Newton/vol3-401-Sir-Isaac-Newton-q75-484x500.jpg"/>
          <p:cNvPicPr>
            <a:picLocks noChangeAspect="1" noChangeArrowheads="1"/>
          </p:cNvPicPr>
          <p:nvPr/>
        </p:nvPicPr>
        <p:blipFill>
          <a:blip r:embed="rId7"/>
          <a:srcRect l="1653" r="10744"/>
          <a:stretch>
            <a:fillRect/>
          </a:stretch>
        </p:blipFill>
        <p:spPr bwMode="auto">
          <a:xfrm>
            <a:off x="3429000" y="4800600"/>
            <a:ext cx="1981200" cy="19346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7" name="Picture 11" descr="http://forum.hayastan.com/uploads/monthly_10_2008/post-24268-1224277688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77000" y="4724400"/>
            <a:ext cx="2209800" cy="20200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/>
          <a:lstStyle/>
          <a:p>
            <a:r>
              <a:rPr lang="ru-RU"/>
              <a:t>Текст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Текст</a:t>
            </a:r>
          </a:p>
        </p:txBody>
      </p:sp>
      <p:pic>
        <p:nvPicPr>
          <p:cNvPr id="6" name="Рисунок 5" descr="1279085343_1253531109_21957007_16614990_1201897733_13781991_9487793_224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330"/>
            <a:ext cx="9144000" cy="6833670"/>
          </a:xfrm>
          <a:prstGeom prst="rect">
            <a:avLst/>
          </a:prstGeom>
        </p:spPr>
      </p:pic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>
            <a:off x="914400" y="1447800"/>
            <a:ext cx="2886075" cy="762000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ru-RU" sz="3600" b="1" i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Segoe UI"/>
                <a:ea typeface="Segoe UI"/>
                <a:cs typeface="Segoe UI"/>
              </a:rPr>
              <a:t>Биография</a:t>
            </a:r>
            <a:endParaRPr lang="ru-RU" sz="3600" b="1" i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Segoe UI"/>
              <a:ea typeface="Segoe UI"/>
              <a:cs typeface="Segoe UI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600" y="1981200"/>
            <a:ext cx="5105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Исаак Ньютон, сын мелкого, но зажиточного родился в деревне </a:t>
            </a:r>
            <a:r>
              <a:rPr lang="ru-RU" i="1" dirty="0" err="1" smtClean="0"/>
              <a:t>Вулсторп</a:t>
            </a:r>
            <a:r>
              <a:rPr lang="ru-RU" i="1" dirty="0" smtClean="0"/>
              <a:t>   4 января 1643 года. Отец Ньютона не дожил до рождения сына. </a:t>
            </a:r>
            <a:endParaRPr lang="ru-RU" i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28600" y="3200400"/>
            <a:ext cx="533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В январе 1646 года мать Ньютона, Анна </a:t>
            </a:r>
            <a:r>
              <a:rPr lang="ru-RU" i="1" dirty="0" err="1" smtClean="0"/>
              <a:t>Эйскоу</a:t>
            </a:r>
            <a:r>
              <a:rPr lang="ru-RU" i="1" dirty="0" smtClean="0"/>
              <a:t> вновь вышла замуж и стала уделять мало внимания Исааку. Покровителем мальчика стал его дядя  Уильям </a:t>
            </a:r>
            <a:r>
              <a:rPr lang="ru-RU" i="1" dirty="0" err="1" smtClean="0"/>
              <a:t>Эйскоу</a:t>
            </a:r>
            <a:r>
              <a:rPr lang="ru-RU" i="1" dirty="0" smtClean="0"/>
              <a:t>. В детстве Ньютон был молчалив, замкнут и обособлен, любил читать и мастерить технические игрушки.</a:t>
            </a:r>
            <a:r>
              <a:rPr lang="ru-RU" dirty="0" smtClean="0"/>
              <a:t> </a:t>
            </a:r>
            <a:r>
              <a:rPr lang="ru-RU" i="1" dirty="0" smtClean="0"/>
              <a:t>Он проводил много времени в </a:t>
            </a:r>
            <a:r>
              <a:rPr lang="ru-RU" i="1" dirty="0" err="1" smtClean="0"/>
              <a:t>библиотеке,читал</a:t>
            </a:r>
            <a:r>
              <a:rPr lang="ru-RU" i="1" dirty="0" smtClean="0"/>
              <a:t> о химических опытах и медицинских снадобьях.</a:t>
            </a:r>
          </a:p>
          <a:p>
            <a:r>
              <a:rPr lang="ru-RU" i="1" dirty="0" smtClean="0"/>
              <a:t> </a:t>
            </a:r>
          </a:p>
          <a:p>
            <a:r>
              <a:rPr lang="ru-RU" i="1" dirty="0" smtClean="0"/>
              <a:t>Всю жизнь он чувствовал себя одиноким.</a:t>
            </a:r>
            <a:endParaRPr lang="ru-RU" i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867400" y="5334000"/>
            <a:ext cx="2819400" cy="1219200"/>
          </a:xfrm>
          <a:prstGeom prst="roundRect">
            <a:avLst/>
          </a:prstGeom>
          <a:solidFill>
            <a:srgbClr val="C39D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 smtClean="0">
                <a:solidFill>
                  <a:schemeClr val="tx1"/>
                </a:solidFill>
              </a:rPr>
              <a:t>Факт рождения под Рождество Ньютон считал особым знаком судьбы 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103" name="Picture 7" descr="http://mediasubs.ru/group/uploads/ra/rabota-v-seti-internet-dopolnitelnyij-postoyannyij-dohod/image2/GZkMS00Yz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3614" y="5407186"/>
            <a:ext cx="1295400" cy="1295400"/>
          </a:xfrm>
          <a:prstGeom prst="rect">
            <a:avLst/>
          </a:prstGeom>
          <a:noFill/>
        </p:spPr>
      </p:pic>
      <p:pic>
        <p:nvPicPr>
          <p:cNvPr id="4105" name="Picture 9" descr="http://thuban.spruz.com/gfile/75r4%21-%21GKLGHE%21-%21zrzor45%21-%21KJHHRLGE-NHFF-HESR-MRHM-DMDFJQQHNGOR%21-%2172y1nq/isaac-newton_11606_600x45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3200" y="1066800"/>
            <a:ext cx="2376830" cy="1636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7" name="Picture 11" descr="http://www.alnebrase.com/imgs/b695686922d27a1aece066e2f1f7516f.jpg"/>
          <p:cNvPicPr>
            <a:picLocks noChangeAspect="1" noChangeArrowheads="1"/>
          </p:cNvPicPr>
          <p:nvPr/>
        </p:nvPicPr>
        <p:blipFill>
          <a:blip r:embed="rId5"/>
          <a:srcRect b="14381"/>
          <a:stretch>
            <a:fillRect/>
          </a:stretch>
        </p:blipFill>
        <p:spPr bwMode="auto">
          <a:xfrm>
            <a:off x="5486400" y="2819400"/>
            <a:ext cx="2514600" cy="1609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TextBox 17"/>
          <p:cNvSpPr txBox="1"/>
          <p:nvPr/>
        </p:nvSpPr>
        <p:spPr>
          <a:xfrm>
            <a:off x="6400800" y="4495800"/>
            <a:ext cx="2743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i="1" dirty="0" smtClean="0"/>
              <a:t>Дом  Исаака в Вулсторпе  и  та самая,  знаменитая  яблоня</a:t>
            </a:r>
            <a:endParaRPr lang="ru-RU" sz="11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279085343_1253531109_21957007_16614990_1201897733_13781991_9487793_224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330"/>
            <a:ext cx="9144000" cy="683367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733800" y="1143000"/>
            <a:ext cx="5410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В 1655 году мальчика отправили в общественную школу маленького города </a:t>
            </a:r>
            <a:r>
              <a:rPr lang="ru-RU" i="1" dirty="0" err="1" smtClean="0"/>
              <a:t>Грэнтем</a:t>
            </a:r>
            <a:r>
              <a:rPr lang="ru-RU" i="1" dirty="0" smtClean="0"/>
              <a:t>. Вначале школьные предметы Исаака не увлекали, он ленился, считался последним  учеником в классе. К тому же, слабый от природы,  он частенько подвергался нападкам и унижениям со стороны товарищей. Чтобы чем-то превзойти своих обидчиков, Исаак поднажал в занятиях </a:t>
            </a:r>
            <a:r>
              <a:rPr lang="ru-RU" i="1" dirty="0"/>
              <a:t> </a:t>
            </a:r>
            <a:r>
              <a:rPr lang="ru-RU" i="1" dirty="0" smtClean="0"/>
              <a:t>и сделался первым учеником.</a:t>
            </a:r>
            <a:endParaRPr lang="ru-RU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43000" y="5181600"/>
            <a:ext cx="487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В 1661 году Ньютон успешно окончил школу и поступил в Тринити-колледж.</a:t>
            </a:r>
            <a:endParaRPr lang="ru-RU" i="1" dirty="0"/>
          </a:p>
        </p:txBody>
      </p:sp>
      <p:pic>
        <p:nvPicPr>
          <p:cNvPr id="8198" name="Picture 6" descr="http://www.airijaonline.lt/assets/modules/TVSmodules/logisolnews/data/images/57/193/big_trinity_koledza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600200"/>
            <a:ext cx="3429000" cy="27982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200" name="Picture 8" descr="http://upload.wikimedia.org/wikipedia/commons/thumb/c/c2/StatueOfIsaacBarrow.jpg/220px-StatueOfIsaacBarro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4038600"/>
            <a:ext cx="1981200" cy="26385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279085343_1253531109_21957007_16614990_1201897733_13781991_9487793_224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3367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43400" y="121920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8 августа1665 года  </a:t>
            </a:r>
            <a:r>
              <a:rPr lang="ru-RU" b="1" i="1" dirty="0" smtClean="0">
                <a:latin typeface="Monotype Corsiva" pitchFamily="66" charset="0"/>
              </a:rPr>
              <a:t>в связи с охватившей Англию эпидемией чумы  занятия в Университете были приостановлены.  Ньютон  вернулся  в родную деревушку, где оставался с 1665 по 1667 год.  Уединение способствовало продуктивному труду. В деревенской тиши, в саду у знаменитой яблони рождались идеи, ставшие основой современной классической механики. Здесь Ньютон открыл закон всемирного тяготения, разработал дифференциальное и интегральное исчисления.</a:t>
            </a:r>
          </a:p>
          <a:p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22530" name="Picture 2" descr="http://www.floraprice.ru/v2/wp-content/uploads/2010/06/tree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219200"/>
            <a:ext cx="3200400" cy="2400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532" name="Picture 4" descr="http://www.leifiphysik.de/sites/default/files/medien/newton2_astroein_ges_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4016374"/>
            <a:ext cx="2667000" cy="28416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0" y="39624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r>
              <a:rPr lang="ru-RU" b="1" i="1" dirty="0">
                <a:latin typeface="Monotype Corsiva" pitchFamily="66" charset="0"/>
              </a:rPr>
              <a:t>В</a:t>
            </a:r>
            <a:r>
              <a:rPr lang="ru-RU" b="1" i="1" dirty="0" smtClean="0">
                <a:latin typeface="Monotype Corsiva" pitchFamily="66" charset="0"/>
              </a:rPr>
              <a:t> начале 1667 года эпидемия утихла, и в апреле Ньютон возвратился в Кембридж. 1 октября он был избран членом Тринити-колледжа, а в 1668 году стал магистром</a:t>
            </a:r>
            <a:r>
              <a:rPr lang="ru-RU" b="1" i="1" dirty="0">
                <a:latin typeface="Monotype Corsiva" pitchFamily="66" charset="0"/>
              </a:rPr>
              <a:t>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143000" y="54102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/>
              <a:t>В 1703 году Ньютона избрали президентом Лондонского королевского общества.</a:t>
            </a:r>
            <a:endParaRPr lang="ru-RU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279085343_1253531109_21957007_16614990_1201897733_13781991_9487793_224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6200" y="0"/>
            <a:ext cx="9144000" cy="6833670"/>
          </a:xfrm>
          <a:prstGeom prst="rect">
            <a:avLst/>
          </a:prstGeom>
        </p:spPr>
      </p:pic>
      <p:sp>
        <p:nvSpPr>
          <p:cNvPr id="21507" name="WordArt 3"/>
          <p:cNvSpPr>
            <a:spLocks noChangeArrowheads="1" noChangeShapeType="1" noTextEdit="1"/>
          </p:cNvSpPr>
          <p:nvPr/>
        </p:nvSpPr>
        <p:spPr bwMode="auto">
          <a:xfrm>
            <a:off x="0" y="914400"/>
            <a:ext cx="4343400" cy="11715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rtl="0"/>
            <a:r>
              <a:rPr lang="ru-RU" sz="3600" i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Великие открытия Ньютона</a:t>
            </a:r>
            <a:endParaRPr lang="ru-RU" sz="3600" i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 Black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4800" y="2286000"/>
            <a:ext cx="6019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Book Antiqua" pitchFamily="18" charset="0"/>
                <a:cs typeface="Angsana New" pitchFamily="18" charset="-34"/>
              </a:rPr>
              <a:t>1.Дифференциальное и интегральное исчисления </a:t>
            </a:r>
          </a:p>
          <a:p>
            <a:r>
              <a:rPr lang="ru-RU" b="1" i="1" dirty="0" smtClean="0">
                <a:latin typeface="Book Antiqua" pitchFamily="18" charset="0"/>
                <a:cs typeface="Angsana New" pitchFamily="18" charset="-34"/>
              </a:rPr>
              <a:t>2.Объяснение природы света </a:t>
            </a:r>
          </a:p>
          <a:p>
            <a:r>
              <a:rPr lang="ru-RU" b="1" i="1" dirty="0" smtClean="0">
                <a:latin typeface="Book Antiqua" pitchFamily="18" charset="0"/>
                <a:cs typeface="Angsana New" pitchFamily="18" charset="-34"/>
              </a:rPr>
              <a:t>3.Закон всемирного тяготения. </a:t>
            </a:r>
          </a:p>
          <a:p>
            <a:r>
              <a:rPr lang="ru-RU" b="1" i="1" dirty="0" smtClean="0">
                <a:latin typeface="Book Antiqua" pitchFamily="18" charset="0"/>
                <a:cs typeface="Angsana New" pitchFamily="18" charset="-34"/>
              </a:rPr>
              <a:t>4.Изобрел солнечную печь.</a:t>
            </a:r>
          </a:p>
          <a:p>
            <a:r>
              <a:rPr lang="ru-RU" b="1" i="1" dirty="0" smtClean="0">
                <a:latin typeface="Book Antiqua" pitchFamily="18" charset="0"/>
                <a:cs typeface="Angsana New" pitchFamily="18" charset="-34"/>
              </a:rPr>
              <a:t>5. «Оптика»</a:t>
            </a:r>
          </a:p>
          <a:p>
            <a:r>
              <a:rPr lang="ru-RU" b="1" i="1" dirty="0" smtClean="0">
                <a:latin typeface="Book Antiqua" pitchFamily="18" charset="0"/>
                <a:cs typeface="Angsana New" pitchFamily="18" charset="-34"/>
              </a:rPr>
              <a:t>6.Множество различных  открытий в математике, физике и механике.</a:t>
            </a:r>
          </a:p>
          <a:p>
            <a:endParaRPr lang="ru-RU" b="1" i="1" dirty="0" smtClean="0">
              <a:latin typeface="Book Antiqua" pitchFamily="18" charset="0"/>
              <a:cs typeface="Angsana New" pitchFamily="18" charset="-34"/>
            </a:endParaRPr>
          </a:p>
          <a:p>
            <a:endParaRPr lang="ru-RU" dirty="0" smtClean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486400" y="4724400"/>
            <a:ext cx="3505200" cy="1905000"/>
          </a:xfrm>
          <a:prstGeom prst="roundRect">
            <a:avLst/>
          </a:prstGeom>
          <a:solidFill>
            <a:srgbClr val="C39D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i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Ньютон мог быстро находить касательные, площади и объёмы любых сложных фигур, что было актуально для торговли и строительства.</a:t>
            </a:r>
            <a:endParaRPr lang="ru-RU" i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4800" y="42672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latin typeface="Book Antiqua" pitchFamily="18" charset="0"/>
              </a:rPr>
              <a:t>7.Сформулировал основную теорему анализа (позже названную «формулой Ньютона-Лейбница)</a:t>
            </a:r>
          </a:p>
          <a:p>
            <a:r>
              <a:rPr lang="ru-RU" b="1" i="1" dirty="0" smtClean="0">
                <a:latin typeface="Book Antiqua" pitchFamily="18" charset="0"/>
              </a:rPr>
              <a:t>8.Доказал,что белый цвет-смесь цветов.</a:t>
            </a:r>
            <a:endParaRPr lang="ru-RU" b="1" i="1" dirty="0">
              <a:latin typeface="Book Antiqua" pitchFamily="18" charset="0"/>
            </a:endParaRPr>
          </a:p>
        </p:txBody>
      </p:sp>
      <p:pic>
        <p:nvPicPr>
          <p:cNvPr id="21509" name="Picture 5" descr="http://www.mirf.ru/Articles/16/3233/vr_bu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762000"/>
            <a:ext cx="1429294" cy="16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1" name="Picture 7" descr="http://www.volynnews.com/files/posts/2011/10-26/510-4u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1143000"/>
            <a:ext cx="2133600" cy="34419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79085343_1253531109_21957007_16614990_1201897733_13781991_9487793_224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33670"/>
          </a:xfrm>
          <a:prstGeom prst="rect">
            <a:avLst/>
          </a:prstGeom>
        </p:spPr>
      </p:pic>
      <p:sp>
        <p:nvSpPr>
          <p:cNvPr id="26626" name="WordArt 2"/>
          <p:cNvSpPr>
            <a:spLocks noChangeArrowheads="1" noChangeShapeType="1" noTextEdit="1"/>
          </p:cNvSpPr>
          <p:nvPr/>
        </p:nvSpPr>
        <p:spPr bwMode="auto">
          <a:xfrm>
            <a:off x="2667000" y="914400"/>
            <a:ext cx="3629025" cy="86677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/>
            <a:r>
              <a:rPr lang="ru-RU" sz="3600" i="1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000000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Последние годы</a:t>
            </a:r>
            <a:endParaRPr lang="ru-RU" sz="3600" i="1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000000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400" y="2209800"/>
            <a:ext cx="5791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В 1725 году Ньютон простудился и был вынужден поселиться в </a:t>
            </a:r>
            <a:r>
              <a:rPr lang="ru-RU" i="1" dirty="0" err="1" smtClean="0"/>
              <a:t>Кенсингтоне</a:t>
            </a:r>
            <a:r>
              <a:rPr lang="ru-RU" i="1" dirty="0" smtClean="0"/>
              <a:t>. Последние годы своей жизни он редко выходил на улицу. </a:t>
            </a:r>
          </a:p>
          <a:p>
            <a:r>
              <a:rPr lang="ru-RU" i="1" dirty="0" smtClean="0"/>
              <a:t>20 марта в час ночи он умер.</a:t>
            </a:r>
          </a:p>
          <a:p>
            <a:endParaRPr lang="ru-RU" i="1" dirty="0" smtClean="0"/>
          </a:p>
          <a:p>
            <a:r>
              <a:rPr lang="ru-RU" b="1" i="1" dirty="0" smtClean="0"/>
              <a:t>Сэра Исаака Ньютона похоронили в Вестминстерском аббатстве. </a:t>
            </a:r>
            <a:endParaRPr lang="ru-RU" b="1" i="1" dirty="0"/>
          </a:p>
        </p:txBody>
      </p:sp>
      <p:pic>
        <p:nvPicPr>
          <p:cNvPr id="26628" name="Picture 4" descr="http://www.mirf.ru/Articles/16/3233/grav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1905000"/>
            <a:ext cx="3048000" cy="406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0" name="Picture 6" descr="http://copypast.ru/foto7/2495/spory_v_nauke_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2400" y="3962400"/>
            <a:ext cx="1981200" cy="2729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2" name="Picture 8" descr="http://myteamrivals.typepad.com/.a/6a00e5513d181b88340120a5b855a5970c-800wi"/>
          <p:cNvPicPr>
            <a:picLocks noChangeAspect="1" noChangeArrowheads="1"/>
          </p:cNvPicPr>
          <p:nvPr/>
        </p:nvPicPr>
        <p:blipFill>
          <a:blip r:embed="rId5"/>
          <a:srcRect l="21429" b="17960"/>
          <a:stretch>
            <a:fillRect/>
          </a:stretch>
        </p:blipFill>
        <p:spPr bwMode="auto">
          <a:xfrm>
            <a:off x="609600" y="4419600"/>
            <a:ext cx="2209800" cy="2141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318</Words>
  <Application>Microsoft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Arial</vt:lpstr>
      <vt:lpstr>Оформление по умолчанию</vt:lpstr>
      <vt:lpstr>Исаак Ньютон  (1643-1727) </vt:lpstr>
      <vt:lpstr>Слайд 2</vt:lpstr>
      <vt:lpstr>Текст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Yulia</cp:lastModifiedBy>
  <cp:revision>13</cp:revision>
  <cp:lastPrinted>1601-01-01T00:00:00Z</cp:lastPrinted>
  <dcterms:created xsi:type="dcterms:W3CDTF">2012-01-05T18:46:57Z</dcterms:created>
  <dcterms:modified xsi:type="dcterms:W3CDTF">2013-11-10T18:10:04Z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