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19"/>
  </p:notesMasterIdLst>
  <p:sldIdLst>
    <p:sldId id="256" r:id="rId2"/>
    <p:sldId id="258" r:id="rId3"/>
    <p:sldId id="260" r:id="rId4"/>
    <p:sldId id="259" r:id="rId5"/>
    <p:sldId id="272" r:id="rId6"/>
    <p:sldId id="270" r:id="rId7"/>
    <p:sldId id="274" r:id="rId8"/>
    <p:sldId id="275" r:id="rId9"/>
    <p:sldId id="264" r:id="rId10"/>
    <p:sldId id="271" r:id="rId11"/>
    <p:sldId id="265" r:id="rId12"/>
    <p:sldId id="276" r:id="rId13"/>
    <p:sldId id="266" r:id="rId14"/>
    <p:sldId id="267" r:id="rId15"/>
    <p:sldId id="268" r:id="rId16"/>
    <p:sldId id="269" r:id="rId17"/>
    <p:sldId id="277"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41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F7DFA4-D9B9-4084-8E4A-105DE8F95FD1}" type="datetimeFigureOut">
              <a:rPr lang="ru-RU" smtClean="0"/>
              <a:pPr/>
              <a:t>26.10.2014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5C6D9E-9B97-4406-A4C0-4D96E5D7B6C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95C6D9E-9B97-4406-A4C0-4D96E5D7B6CF}" type="slidenum">
              <a:rPr lang="ru-RU" smtClean="0"/>
              <a:pPr/>
              <a:t>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6.png"/><Relationship Id="rId7" Type="http://schemas.openxmlformats.org/officeDocument/2006/relationships/image" Target="../media/image1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4.png"/><Relationship Id="rId4" Type="http://schemas.openxmlformats.org/officeDocument/2006/relationships/image" Target="../media/image11.png"/><Relationship Id="rId9" Type="http://schemas.openxmlformats.org/officeDocument/2006/relationships/image" Target="../media/image1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png"/><Relationship Id="rId1" Type="http://schemas.openxmlformats.org/officeDocument/2006/relationships/slideMaster" Target="../slideMasters/slideMaster1.xml"/><Relationship Id="rId5" Type="http://schemas.openxmlformats.org/officeDocument/2006/relationships/image" Target="../media/image16.png"/><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20.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4" name="Рисунок 9" descr="ф.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5" name="Рисунок 10" descr="р.png"/>
          <p:cNvPicPr>
            <a:picLocks noChangeAspect="1"/>
          </p:cNvPicPr>
          <p:nvPr/>
        </p:nvPicPr>
        <p:blipFill>
          <a:blip r:embed="rId3" cstate="print"/>
          <a:srcRect/>
          <a:stretch>
            <a:fillRect/>
          </a:stretch>
        </p:blipFill>
        <p:spPr bwMode="auto">
          <a:xfrm>
            <a:off x="6929438" y="5072063"/>
            <a:ext cx="1881187" cy="1643062"/>
          </a:xfrm>
          <a:prstGeom prst="rect">
            <a:avLst/>
          </a:prstGeom>
          <a:noFill/>
          <a:ln w="9525">
            <a:noFill/>
            <a:miter lim="800000"/>
            <a:headEnd/>
            <a:tailEnd/>
          </a:ln>
        </p:spPr>
      </p:pic>
      <p:pic>
        <p:nvPicPr>
          <p:cNvPr id="6" name="Рисунок 12" descr="к.png"/>
          <p:cNvPicPr>
            <a:picLocks noChangeAspect="1"/>
          </p:cNvPicPr>
          <p:nvPr/>
        </p:nvPicPr>
        <p:blipFill>
          <a:blip r:embed="rId4" cstate="print"/>
          <a:srcRect/>
          <a:stretch>
            <a:fillRect/>
          </a:stretch>
        </p:blipFill>
        <p:spPr bwMode="auto">
          <a:xfrm>
            <a:off x="1143000" y="2000250"/>
            <a:ext cx="6858000" cy="1785938"/>
          </a:xfrm>
          <a:prstGeom prst="rect">
            <a:avLst/>
          </a:prstGeom>
          <a:noFill/>
          <a:ln w="9525">
            <a:noFill/>
            <a:miter lim="800000"/>
            <a:headEnd/>
            <a:tailEnd/>
          </a:ln>
        </p:spPr>
      </p:pic>
      <p:pic>
        <p:nvPicPr>
          <p:cNvPr id="7" name="Рисунок 14" descr=",fбачки.png"/>
          <p:cNvPicPr>
            <a:picLocks noChangeAspect="1"/>
          </p:cNvPicPr>
          <p:nvPr/>
        </p:nvPicPr>
        <p:blipFill>
          <a:blip r:embed="rId5" cstate="print"/>
          <a:srcRect/>
          <a:stretch>
            <a:fillRect/>
          </a:stretch>
        </p:blipFill>
        <p:spPr bwMode="auto">
          <a:xfrm rot="19900282">
            <a:off x="6786563" y="571500"/>
            <a:ext cx="1571625" cy="1143000"/>
          </a:xfrm>
          <a:prstGeom prst="rect">
            <a:avLst/>
          </a:prstGeom>
          <a:noFill/>
          <a:ln w="9525">
            <a:noFill/>
            <a:miter lim="800000"/>
            <a:headEnd/>
            <a:tailEnd/>
          </a:ln>
        </p:spPr>
      </p:pic>
      <p:pic>
        <p:nvPicPr>
          <p:cNvPr id="8" name="Рисунок 10" descr="ром.png"/>
          <p:cNvPicPr>
            <a:picLocks noChangeAspect="1"/>
          </p:cNvPicPr>
          <p:nvPr/>
        </p:nvPicPr>
        <p:blipFill>
          <a:blip r:embed="rId6" cstate="print"/>
          <a:srcRect/>
          <a:stretch>
            <a:fillRect/>
          </a:stretch>
        </p:blipFill>
        <p:spPr bwMode="auto">
          <a:xfrm>
            <a:off x="214313" y="4071938"/>
            <a:ext cx="2368550" cy="2647950"/>
          </a:xfrm>
          <a:prstGeom prst="rect">
            <a:avLst/>
          </a:prstGeom>
          <a:noFill/>
          <a:ln w="9525">
            <a:noFill/>
            <a:miter lim="800000"/>
            <a:headEnd/>
            <a:tailEnd/>
          </a:ln>
        </p:spPr>
      </p:pic>
      <p:pic>
        <p:nvPicPr>
          <p:cNvPr id="9" name="Рисунок 13" descr=",fбачки.png"/>
          <p:cNvPicPr>
            <a:picLocks noChangeAspect="1"/>
          </p:cNvPicPr>
          <p:nvPr/>
        </p:nvPicPr>
        <p:blipFill>
          <a:blip r:embed="rId7" cstate="print"/>
          <a:srcRect/>
          <a:stretch>
            <a:fillRect/>
          </a:stretch>
        </p:blipFill>
        <p:spPr bwMode="auto">
          <a:xfrm>
            <a:off x="1357313" y="3857625"/>
            <a:ext cx="1357312" cy="1214438"/>
          </a:xfrm>
          <a:prstGeom prst="rect">
            <a:avLst/>
          </a:prstGeom>
          <a:noFill/>
          <a:ln w="9525">
            <a:noFill/>
            <a:miter lim="800000"/>
            <a:headEnd/>
            <a:tailEnd/>
          </a:ln>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10" name="Дата 3"/>
          <p:cNvSpPr>
            <a:spLocks noGrp="1"/>
          </p:cNvSpPr>
          <p:nvPr>
            <p:ph type="dt" sz="half" idx="10"/>
          </p:nvPr>
        </p:nvSpPr>
        <p:spPr/>
        <p:txBody>
          <a:bodyPr/>
          <a:lstStyle>
            <a:lvl1pPr>
              <a:defRPr/>
            </a:lvl1pPr>
          </a:lstStyle>
          <a:p>
            <a:pPr>
              <a:defRPr/>
            </a:pPr>
            <a:fld id="{00A5BB3B-B4FA-4B2F-AC58-5D82BA16065E}" type="datetimeFigureOut">
              <a:rPr lang="ru-RU" smtClean="0"/>
              <a:pPr>
                <a:defRPr/>
              </a:pPr>
              <a:t>26.10.2014</a:t>
            </a:fld>
            <a:endParaRPr lang="ru-RU"/>
          </a:p>
        </p:txBody>
      </p:sp>
      <p:sp>
        <p:nvSpPr>
          <p:cNvPr id="11" name="Нижний колонтитул 4"/>
          <p:cNvSpPr>
            <a:spLocks noGrp="1"/>
          </p:cNvSpPr>
          <p:nvPr>
            <p:ph type="ftr" sz="quarter" idx="11"/>
          </p:nvPr>
        </p:nvSpPr>
        <p:spPr/>
        <p:txBody>
          <a:bodyPr/>
          <a:lstStyle>
            <a:lvl1pPr>
              <a:defRPr/>
            </a:lvl1pPr>
          </a:lstStyle>
          <a:p>
            <a:pPr>
              <a:defRPr/>
            </a:pPr>
            <a:endParaRPr lang="ru-RU"/>
          </a:p>
        </p:txBody>
      </p:sp>
      <p:sp>
        <p:nvSpPr>
          <p:cNvPr id="12" name="Номер слайда 5"/>
          <p:cNvSpPr>
            <a:spLocks noGrp="1"/>
          </p:cNvSpPr>
          <p:nvPr>
            <p:ph type="sldNum" sz="quarter" idx="12"/>
          </p:nvPr>
        </p:nvSpPr>
        <p:spPr/>
        <p:txBody>
          <a:bodyPr/>
          <a:lstStyle>
            <a:lvl1pPr>
              <a:defRPr/>
            </a:lvl1pPr>
          </a:lstStyle>
          <a:p>
            <a:pPr>
              <a:defRPr/>
            </a:pPr>
            <a:fld id="{F6199EC3-A10B-4FE9-9ACB-38BACAA7AFDD}" type="slidenum">
              <a:rPr lang="ru-RU" smtClean="0"/>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EDFC9DE-D196-4F2A-901E-10FEE9783F30}" type="datetimeFigureOut">
              <a:rPr lang="ru-RU" smtClean="0"/>
              <a:pPr>
                <a:defRPr/>
              </a:pPr>
              <a:t>26.10.2014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B5837DA-0ABC-4352-BB90-ED494B87F1AC}"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pic>
        <p:nvPicPr>
          <p:cNvPr id="4" name="Рисунок 9" descr="ф.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5" name="Рисунок 10" descr="р.png"/>
          <p:cNvPicPr>
            <a:picLocks noChangeAspect="1"/>
          </p:cNvPicPr>
          <p:nvPr/>
        </p:nvPicPr>
        <p:blipFill>
          <a:blip r:embed="rId3" cstate="print"/>
          <a:srcRect/>
          <a:stretch>
            <a:fillRect/>
          </a:stretch>
        </p:blipFill>
        <p:spPr bwMode="auto">
          <a:xfrm rot="2555090">
            <a:off x="7537450" y="5178425"/>
            <a:ext cx="1531938" cy="1338263"/>
          </a:xfrm>
          <a:prstGeom prst="rect">
            <a:avLst/>
          </a:prstGeom>
          <a:noFill/>
          <a:ln w="9525">
            <a:noFill/>
            <a:miter lim="800000"/>
            <a:headEnd/>
            <a:tailEnd/>
          </a:ln>
        </p:spPr>
      </p:pic>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3"/>
          <p:cNvSpPr>
            <a:spLocks noGrp="1"/>
          </p:cNvSpPr>
          <p:nvPr>
            <p:ph type="dt" sz="half" idx="10"/>
          </p:nvPr>
        </p:nvSpPr>
        <p:spPr/>
        <p:txBody>
          <a:bodyPr/>
          <a:lstStyle>
            <a:lvl1pPr>
              <a:defRPr/>
            </a:lvl1pPr>
          </a:lstStyle>
          <a:p>
            <a:pPr>
              <a:defRPr/>
            </a:pPr>
            <a:fld id="{13D23B48-84D7-4176-AAFC-FFABB8779785}" type="datetimeFigureOut">
              <a:rPr lang="ru-RU" smtClean="0"/>
              <a:pPr>
                <a:defRPr/>
              </a:pPr>
              <a:t>26.10.2014</a:t>
            </a:fld>
            <a:endParaRPr lang="ru-RU"/>
          </a:p>
        </p:txBody>
      </p:sp>
      <p:sp>
        <p:nvSpPr>
          <p:cNvPr id="7" name="Нижний колонтитул 4"/>
          <p:cNvSpPr>
            <a:spLocks noGrp="1"/>
          </p:cNvSpPr>
          <p:nvPr>
            <p:ph type="ftr" sz="quarter" idx="11"/>
          </p:nvPr>
        </p:nvSpPr>
        <p:spPr/>
        <p:txBody>
          <a:bodyPr/>
          <a:lstStyle>
            <a:lvl1pPr>
              <a:defRPr/>
            </a:lvl1pPr>
          </a:lstStyle>
          <a:p>
            <a:pPr>
              <a:defRPr/>
            </a:pPr>
            <a:endParaRPr lang="ru-RU"/>
          </a:p>
        </p:txBody>
      </p:sp>
      <p:sp>
        <p:nvSpPr>
          <p:cNvPr id="8" name="Номер слайда 5"/>
          <p:cNvSpPr>
            <a:spLocks noGrp="1"/>
          </p:cNvSpPr>
          <p:nvPr>
            <p:ph type="sldNum" sz="quarter" idx="12"/>
          </p:nvPr>
        </p:nvSpPr>
        <p:spPr/>
        <p:txBody>
          <a:bodyPr/>
          <a:lstStyle>
            <a:lvl1pPr>
              <a:defRPr/>
            </a:lvl1pPr>
          </a:lstStyle>
          <a:p>
            <a:pPr>
              <a:defRPr/>
            </a:pPr>
            <a:fld id="{6D79EF01-1EB2-417C-BA7C-C9EEA3FBEE61}"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4" name="Рисунок 9" descr="р1.png"/>
          <p:cNvPicPr>
            <a:picLocks noChangeAspect="1"/>
          </p:cNvPicPr>
          <p:nvPr/>
        </p:nvPicPr>
        <p:blipFill>
          <a:blip r:embed="rId2" cstate="print"/>
          <a:srcRect/>
          <a:stretch>
            <a:fillRect/>
          </a:stretch>
        </p:blipFill>
        <p:spPr bwMode="auto">
          <a:xfrm>
            <a:off x="285750" y="5857875"/>
            <a:ext cx="928688" cy="1000125"/>
          </a:xfrm>
          <a:prstGeom prst="rect">
            <a:avLst/>
          </a:prstGeom>
          <a:noFill/>
          <a:ln w="9525">
            <a:noFill/>
            <a:miter lim="800000"/>
            <a:headEnd/>
            <a:tailEnd/>
          </a:ln>
        </p:spPr>
      </p:pic>
      <p:pic>
        <p:nvPicPr>
          <p:cNvPr id="5" name="Рисунок 10" descr="р1.png"/>
          <p:cNvPicPr>
            <a:picLocks noChangeAspect="1"/>
          </p:cNvPicPr>
          <p:nvPr/>
        </p:nvPicPr>
        <p:blipFill>
          <a:blip r:embed="rId2" cstate="print"/>
          <a:srcRect/>
          <a:stretch>
            <a:fillRect/>
          </a:stretch>
        </p:blipFill>
        <p:spPr bwMode="auto">
          <a:xfrm>
            <a:off x="1500188" y="6165850"/>
            <a:ext cx="642937" cy="692150"/>
          </a:xfrm>
          <a:prstGeom prst="rect">
            <a:avLst/>
          </a:prstGeom>
          <a:noFill/>
          <a:ln w="9525">
            <a:noFill/>
            <a:miter lim="800000"/>
            <a:headEnd/>
            <a:tailEnd/>
          </a:ln>
        </p:spPr>
      </p:pic>
      <p:pic>
        <p:nvPicPr>
          <p:cNvPr id="6" name="Рисунок 11" descr="р1.png"/>
          <p:cNvPicPr>
            <a:picLocks noChangeAspect="1"/>
          </p:cNvPicPr>
          <p:nvPr/>
        </p:nvPicPr>
        <p:blipFill>
          <a:blip r:embed="rId3" cstate="print"/>
          <a:srcRect/>
          <a:stretch>
            <a:fillRect/>
          </a:stretch>
        </p:blipFill>
        <p:spPr bwMode="auto">
          <a:xfrm>
            <a:off x="142875" y="5143500"/>
            <a:ext cx="530225" cy="571500"/>
          </a:xfrm>
          <a:prstGeom prst="rect">
            <a:avLst/>
          </a:prstGeom>
          <a:noFill/>
          <a:ln w="9525">
            <a:noFill/>
            <a:miter lim="800000"/>
            <a:headEnd/>
            <a:tailEnd/>
          </a:ln>
        </p:spPr>
      </p:pic>
      <p:sp>
        <p:nvSpPr>
          <p:cNvPr id="2" name="Заголовок 1"/>
          <p:cNvSpPr>
            <a:spLocks noGrp="1"/>
          </p:cNvSpPr>
          <p:nvPr>
            <p:ph type="title"/>
          </p:nvPr>
        </p:nvSpPr>
        <p:spPr>
          <a:xfrm>
            <a:off x="457200" y="274638"/>
            <a:ext cx="8186766" cy="1143000"/>
          </a:xfrm>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DD5E8718-844D-4BAE-B203-BFADA0DB79E7}" type="datetimeFigureOut">
              <a:rPr lang="ru-RU" smtClean="0"/>
              <a:pPr>
                <a:defRPr/>
              </a:pPr>
              <a:t>26.10.2014</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7E05C4F5-43F3-4B5D-995B-59CB81E7574A}" type="slidenum">
              <a:rPr lang="ru-RU" smtClean="0"/>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pic>
        <p:nvPicPr>
          <p:cNvPr id="4" name="Рисунок 9" descr="ф.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5" name="Рисунок 10" descr="к.png"/>
          <p:cNvPicPr>
            <a:picLocks noChangeAspect="1"/>
          </p:cNvPicPr>
          <p:nvPr/>
        </p:nvPicPr>
        <p:blipFill>
          <a:blip r:embed="rId3" cstate="print"/>
          <a:srcRect/>
          <a:stretch>
            <a:fillRect/>
          </a:stretch>
        </p:blipFill>
        <p:spPr bwMode="auto">
          <a:xfrm>
            <a:off x="642938" y="4357688"/>
            <a:ext cx="8001000" cy="1428750"/>
          </a:xfrm>
          <a:prstGeom prst="rect">
            <a:avLst/>
          </a:prstGeom>
          <a:noFill/>
          <a:ln w="9525">
            <a:noFill/>
            <a:miter lim="800000"/>
            <a:headEnd/>
            <a:tailEnd/>
          </a:ln>
        </p:spPr>
      </p:pic>
      <p:pic>
        <p:nvPicPr>
          <p:cNvPr id="6" name="Рисунок 11" descr="ром.png"/>
          <p:cNvPicPr>
            <a:picLocks noChangeAspect="1"/>
          </p:cNvPicPr>
          <p:nvPr/>
        </p:nvPicPr>
        <p:blipFill>
          <a:blip r:embed="rId4" cstate="print"/>
          <a:srcRect/>
          <a:stretch>
            <a:fillRect/>
          </a:stretch>
        </p:blipFill>
        <p:spPr bwMode="auto">
          <a:xfrm>
            <a:off x="6500813" y="3929063"/>
            <a:ext cx="2524125" cy="2786062"/>
          </a:xfrm>
          <a:prstGeom prst="rect">
            <a:avLst/>
          </a:prstGeom>
          <a:noFill/>
          <a:ln w="9525">
            <a:noFill/>
            <a:miter lim="800000"/>
            <a:headEnd/>
            <a:tailEnd/>
          </a:ln>
        </p:spPr>
      </p:pic>
      <p:pic>
        <p:nvPicPr>
          <p:cNvPr id="7" name="Рисунок 12" descr="р1.png"/>
          <p:cNvPicPr>
            <a:picLocks noChangeAspect="1"/>
          </p:cNvPicPr>
          <p:nvPr/>
        </p:nvPicPr>
        <p:blipFill>
          <a:blip r:embed="rId5" cstate="print"/>
          <a:srcRect/>
          <a:stretch>
            <a:fillRect/>
          </a:stretch>
        </p:blipFill>
        <p:spPr bwMode="auto">
          <a:xfrm>
            <a:off x="214313" y="5572125"/>
            <a:ext cx="928687" cy="1000125"/>
          </a:xfrm>
          <a:prstGeom prst="rect">
            <a:avLst/>
          </a:prstGeom>
          <a:noFill/>
          <a:ln w="9525">
            <a:noFill/>
            <a:miter lim="800000"/>
            <a:headEnd/>
            <a:tailEnd/>
          </a:ln>
        </p:spPr>
      </p:pic>
      <p:pic>
        <p:nvPicPr>
          <p:cNvPr id="8" name="Рисунок 13" descr=",fбачки.png"/>
          <p:cNvPicPr>
            <a:picLocks noChangeAspect="1"/>
          </p:cNvPicPr>
          <p:nvPr/>
        </p:nvPicPr>
        <p:blipFill>
          <a:blip r:embed="rId6" cstate="print"/>
          <a:srcRect/>
          <a:stretch>
            <a:fillRect/>
          </a:stretch>
        </p:blipFill>
        <p:spPr bwMode="auto">
          <a:xfrm>
            <a:off x="7286625" y="4786313"/>
            <a:ext cx="1214438" cy="1214437"/>
          </a:xfrm>
          <a:prstGeom prst="rect">
            <a:avLst/>
          </a:prstGeom>
          <a:noFill/>
          <a:ln w="9525">
            <a:noFill/>
            <a:miter lim="800000"/>
            <a:headEnd/>
            <a:tailEnd/>
          </a:ln>
        </p:spPr>
      </p:pic>
      <p:pic>
        <p:nvPicPr>
          <p:cNvPr id="9" name="Рисунок 14" descr=",fбачки.png"/>
          <p:cNvPicPr>
            <a:picLocks noChangeAspect="1"/>
          </p:cNvPicPr>
          <p:nvPr/>
        </p:nvPicPr>
        <p:blipFill>
          <a:blip r:embed="rId7" cstate="print"/>
          <a:srcRect/>
          <a:stretch>
            <a:fillRect/>
          </a:stretch>
        </p:blipFill>
        <p:spPr bwMode="auto">
          <a:xfrm rot="1701431">
            <a:off x="1111250" y="660400"/>
            <a:ext cx="928688" cy="1000125"/>
          </a:xfrm>
          <a:prstGeom prst="rect">
            <a:avLst/>
          </a:prstGeom>
          <a:noFill/>
          <a:ln w="9525">
            <a:noFill/>
            <a:miter lim="800000"/>
            <a:headEnd/>
            <a:tailEnd/>
          </a:ln>
        </p:spPr>
      </p:pic>
      <p:pic>
        <p:nvPicPr>
          <p:cNvPr id="10" name="Рисунок 15" descr=",fбачки.png"/>
          <p:cNvPicPr>
            <a:picLocks noChangeAspect="1"/>
          </p:cNvPicPr>
          <p:nvPr/>
        </p:nvPicPr>
        <p:blipFill>
          <a:blip r:embed="rId8" cstate="print"/>
          <a:srcRect/>
          <a:stretch>
            <a:fillRect/>
          </a:stretch>
        </p:blipFill>
        <p:spPr bwMode="auto">
          <a:xfrm rot="20149034">
            <a:off x="7700963" y="2281238"/>
            <a:ext cx="1208087" cy="877887"/>
          </a:xfrm>
          <a:prstGeom prst="rect">
            <a:avLst/>
          </a:prstGeom>
          <a:noFill/>
          <a:ln w="9525">
            <a:noFill/>
            <a:miter lim="800000"/>
            <a:headEnd/>
            <a:tailEnd/>
          </a:ln>
        </p:spPr>
      </p:pic>
      <p:pic>
        <p:nvPicPr>
          <p:cNvPr id="11" name="Рисунок 16" descr=",fбачки.png"/>
          <p:cNvPicPr>
            <a:picLocks noChangeAspect="1"/>
          </p:cNvPicPr>
          <p:nvPr/>
        </p:nvPicPr>
        <p:blipFill>
          <a:blip r:embed="rId9" cstate="print"/>
          <a:srcRect/>
          <a:stretch>
            <a:fillRect/>
          </a:stretch>
        </p:blipFill>
        <p:spPr bwMode="auto">
          <a:xfrm>
            <a:off x="500063" y="4857750"/>
            <a:ext cx="1071562" cy="1428750"/>
          </a:xfrm>
          <a:prstGeom prst="rect">
            <a:avLst/>
          </a:prstGeom>
          <a:noFill/>
          <a:ln w="9525">
            <a:noFill/>
            <a:miter lim="800000"/>
            <a:headEnd/>
            <a:tailEnd/>
          </a:ln>
        </p:spPr>
      </p:pic>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dirty="0"/>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Дата 3"/>
          <p:cNvSpPr>
            <a:spLocks noGrp="1"/>
          </p:cNvSpPr>
          <p:nvPr>
            <p:ph type="dt" sz="half" idx="10"/>
          </p:nvPr>
        </p:nvSpPr>
        <p:spPr/>
        <p:txBody>
          <a:bodyPr/>
          <a:lstStyle>
            <a:lvl1pPr>
              <a:defRPr/>
            </a:lvl1pPr>
          </a:lstStyle>
          <a:p>
            <a:pPr>
              <a:defRPr/>
            </a:pPr>
            <a:fld id="{1EF0D99C-E04E-41F8-A17F-299232797636}" type="datetimeFigureOut">
              <a:rPr lang="ru-RU" smtClean="0"/>
              <a:pPr>
                <a:defRPr/>
              </a:pPr>
              <a:t>26.10.2014</a:t>
            </a:fld>
            <a:endParaRPr lang="ru-RU"/>
          </a:p>
        </p:txBody>
      </p:sp>
      <p:sp>
        <p:nvSpPr>
          <p:cNvPr id="13" name="Нижний колонтитул 4"/>
          <p:cNvSpPr>
            <a:spLocks noGrp="1"/>
          </p:cNvSpPr>
          <p:nvPr>
            <p:ph type="ftr" sz="quarter" idx="11"/>
          </p:nvPr>
        </p:nvSpPr>
        <p:spPr/>
        <p:txBody>
          <a:bodyPr/>
          <a:lstStyle>
            <a:lvl1pPr>
              <a:defRPr/>
            </a:lvl1pPr>
          </a:lstStyle>
          <a:p>
            <a:pPr>
              <a:defRPr/>
            </a:pPr>
            <a:endParaRPr lang="ru-RU"/>
          </a:p>
        </p:txBody>
      </p:sp>
      <p:sp>
        <p:nvSpPr>
          <p:cNvPr id="14" name="Номер слайда 5"/>
          <p:cNvSpPr>
            <a:spLocks noGrp="1"/>
          </p:cNvSpPr>
          <p:nvPr>
            <p:ph type="sldNum" sz="quarter" idx="12"/>
          </p:nvPr>
        </p:nvSpPr>
        <p:spPr/>
        <p:txBody>
          <a:bodyPr/>
          <a:lstStyle>
            <a:lvl1pPr>
              <a:defRPr/>
            </a:lvl1pPr>
          </a:lstStyle>
          <a:p>
            <a:pPr>
              <a:defRPr/>
            </a:pPr>
            <a:fld id="{B78C750B-5056-422E-9470-31F6845D2299}" type="slidenum">
              <a:rPr lang="ru-RU" smtClean="0"/>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5" name="Рисунок 9" descr="р1.png"/>
          <p:cNvPicPr>
            <a:picLocks noChangeAspect="1"/>
          </p:cNvPicPr>
          <p:nvPr/>
        </p:nvPicPr>
        <p:blipFill>
          <a:blip r:embed="rId2" cstate="print"/>
          <a:srcRect/>
          <a:stretch>
            <a:fillRect/>
          </a:stretch>
        </p:blipFill>
        <p:spPr bwMode="auto">
          <a:xfrm rot="18241295">
            <a:off x="4067969" y="5879306"/>
            <a:ext cx="928688" cy="1000125"/>
          </a:xfrm>
          <a:prstGeom prst="rect">
            <a:avLst/>
          </a:prstGeom>
          <a:noFill/>
          <a:ln w="9525">
            <a:noFill/>
            <a:miter lim="800000"/>
            <a:headEnd/>
            <a:tailEnd/>
          </a:ln>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4"/>
          <p:cNvSpPr>
            <a:spLocks noGrp="1"/>
          </p:cNvSpPr>
          <p:nvPr>
            <p:ph type="dt" sz="half" idx="10"/>
          </p:nvPr>
        </p:nvSpPr>
        <p:spPr/>
        <p:txBody>
          <a:bodyPr/>
          <a:lstStyle>
            <a:lvl1pPr>
              <a:defRPr/>
            </a:lvl1pPr>
          </a:lstStyle>
          <a:p>
            <a:pPr>
              <a:defRPr/>
            </a:pPr>
            <a:fld id="{02EF5DDD-53C1-4ECE-A9B2-D3B2E8065676}" type="datetimeFigureOut">
              <a:rPr lang="ru-RU" smtClean="0"/>
              <a:pPr>
                <a:defRPr/>
              </a:pPr>
              <a:t>26.10.2014</a:t>
            </a:fld>
            <a:endParaRPr lang="ru-RU"/>
          </a:p>
        </p:txBody>
      </p:sp>
      <p:sp>
        <p:nvSpPr>
          <p:cNvPr id="7" name="Нижний колонтитул 5"/>
          <p:cNvSpPr>
            <a:spLocks noGrp="1"/>
          </p:cNvSpPr>
          <p:nvPr>
            <p:ph type="ftr" sz="quarter" idx="11"/>
          </p:nvPr>
        </p:nvSpPr>
        <p:spPr/>
        <p:txBody>
          <a:bodyPr/>
          <a:lstStyle>
            <a:lvl1pPr>
              <a:defRPr/>
            </a:lvl1pPr>
          </a:lstStyle>
          <a:p>
            <a:pPr>
              <a:defRPr/>
            </a:pPr>
            <a:endParaRPr lang="ru-RU"/>
          </a:p>
        </p:txBody>
      </p:sp>
      <p:sp>
        <p:nvSpPr>
          <p:cNvPr id="8" name="Номер слайда 6"/>
          <p:cNvSpPr>
            <a:spLocks noGrp="1"/>
          </p:cNvSpPr>
          <p:nvPr>
            <p:ph type="sldNum" sz="quarter" idx="12"/>
          </p:nvPr>
        </p:nvSpPr>
        <p:spPr/>
        <p:txBody>
          <a:bodyPr/>
          <a:lstStyle>
            <a:lvl1pPr>
              <a:defRPr/>
            </a:lvl1pPr>
          </a:lstStyle>
          <a:p>
            <a:pPr>
              <a:defRPr/>
            </a:pPr>
            <a:fld id="{FD511925-3B32-439A-B8DA-1910D1E1A8A4}" type="slidenum">
              <a:rPr lang="ru-RU" smtClean="0"/>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7" name="Рисунок 9" descr="р1.png"/>
          <p:cNvPicPr>
            <a:picLocks noChangeAspect="1"/>
          </p:cNvPicPr>
          <p:nvPr/>
        </p:nvPicPr>
        <p:blipFill>
          <a:blip r:embed="rId2" cstate="print"/>
          <a:srcRect/>
          <a:stretch>
            <a:fillRect/>
          </a:stretch>
        </p:blipFill>
        <p:spPr bwMode="auto">
          <a:xfrm rot="18241295">
            <a:off x="4067969" y="5879306"/>
            <a:ext cx="928688" cy="1000125"/>
          </a:xfrm>
          <a:prstGeom prst="rect">
            <a:avLst/>
          </a:prstGeom>
          <a:noFill/>
          <a:ln w="9525">
            <a:noFill/>
            <a:miter lim="800000"/>
            <a:headEnd/>
            <a:tailEnd/>
          </a:ln>
        </p:spPr>
      </p:pic>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Дата 6"/>
          <p:cNvSpPr>
            <a:spLocks noGrp="1"/>
          </p:cNvSpPr>
          <p:nvPr>
            <p:ph type="dt" sz="half" idx="10"/>
          </p:nvPr>
        </p:nvSpPr>
        <p:spPr/>
        <p:txBody>
          <a:bodyPr/>
          <a:lstStyle>
            <a:lvl1pPr>
              <a:defRPr/>
            </a:lvl1pPr>
          </a:lstStyle>
          <a:p>
            <a:pPr>
              <a:defRPr/>
            </a:pPr>
            <a:fld id="{B5709AB1-BE08-477D-9401-2284C1737FD7}" type="datetimeFigureOut">
              <a:rPr lang="ru-RU" smtClean="0"/>
              <a:pPr>
                <a:defRPr/>
              </a:pPr>
              <a:t>26.10.2014</a:t>
            </a:fld>
            <a:endParaRPr lang="ru-RU"/>
          </a:p>
        </p:txBody>
      </p:sp>
      <p:sp>
        <p:nvSpPr>
          <p:cNvPr id="9" name="Нижний колонтитул 7"/>
          <p:cNvSpPr>
            <a:spLocks noGrp="1"/>
          </p:cNvSpPr>
          <p:nvPr>
            <p:ph type="ftr" sz="quarter" idx="11"/>
          </p:nvPr>
        </p:nvSpPr>
        <p:spPr/>
        <p:txBody>
          <a:bodyPr/>
          <a:lstStyle>
            <a:lvl1pPr>
              <a:defRPr/>
            </a:lvl1pPr>
          </a:lstStyle>
          <a:p>
            <a:pPr>
              <a:defRPr/>
            </a:pPr>
            <a:endParaRPr lang="ru-RU"/>
          </a:p>
        </p:txBody>
      </p:sp>
      <p:sp>
        <p:nvSpPr>
          <p:cNvPr id="10" name="Номер слайда 8"/>
          <p:cNvSpPr>
            <a:spLocks noGrp="1"/>
          </p:cNvSpPr>
          <p:nvPr>
            <p:ph type="sldNum" sz="quarter" idx="12"/>
          </p:nvPr>
        </p:nvSpPr>
        <p:spPr/>
        <p:txBody>
          <a:bodyPr/>
          <a:lstStyle>
            <a:lvl1pPr>
              <a:defRPr/>
            </a:lvl1pPr>
          </a:lstStyle>
          <a:p>
            <a:pPr>
              <a:defRPr/>
            </a:pPr>
            <a:fld id="{79ABAC4A-AB31-4A55-BAA6-44B0C74AB76A}" type="slidenum">
              <a:rPr lang="ru-RU" smtClean="0"/>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3" name="Рисунок 9" descr="р1.png"/>
          <p:cNvPicPr>
            <a:picLocks noChangeAspect="1"/>
          </p:cNvPicPr>
          <p:nvPr/>
        </p:nvPicPr>
        <p:blipFill>
          <a:blip r:embed="rId2" cstate="print"/>
          <a:srcRect/>
          <a:stretch>
            <a:fillRect/>
          </a:stretch>
        </p:blipFill>
        <p:spPr bwMode="auto">
          <a:xfrm rot="15733476">
            <a:off x="8050213" y="6326188"/>
            <a:ext cx="479425" cy="517525"/>
          </a:xfrm>
          <a:prstGeom prst="rect">
            <a:avLst/>
          </a:prstGeom>
          <a:noFill/>
          <a:ln w="9525">
            <a:noFill/>
            <a:miter lim="800000"/>
            <a:headEnd/>
            <a:tailEnd/>
          </a:ln>
        </p:spPr>
      </p:pic>
      <p:pic>
        <p:nvPicPr>
          <p:cNvPr id="4" name="Рисунок 10" descr="р1.png"/>
          <p:cNvPicPr>
            <a:picLocks noChangeAspect="1"/>
          </p:cNvPicPr>
          <p:nvPr/>
        </p:nvPicPr>
        <p:blipFill>
          <a:blip r:embed="rId3" cstate="print"/>
          <a:srcRect/>
          <a:stretch>
            <a:fillRect/>
          </a:stretch>
        </p:blipFill>
        <p:spPr bwMode="auto">
          <a:xfrm rot="15812067">
            <a:off x="8360569" y="4944269"/>
            <a:ext cx="803275" cy="865187"/>
          </a:xfrm>
          <a:prstGeom prst="rect">
            <a:avLst/>
          </a:prstGeom>
          <a:noFill/>
          <a:ln w="9525">
            <a:noFill/>
            <a:miter lim="800000"/>
            <a:headEnd/>
            <a:tailEnd/>
          </a:ln>
        </p:spPr>
      </p:pic>
      <p:pic>
        <p:nvPicPr>
          <p:cNvPr id="5" name="Рисунок 11" descr="р1.png"/>
          <p:cNvPicPr>
            <a:picLocks noChangeAspect="1"/>
          </p:cNvPicPr>
          <p:nvPr/>
        </p:nvPicPr>
        <p:blipFill>
          <a:blip r:embed="rId3" cstate="print"/>
          <a:srcRect/>
          <a:stretch>
            <a:fillRect/>
          </a:stretch>
        </p:blipFill>
        <p:spPr bwMode="auto">
          <a:xfrm rot="18241295">
            <a:off x="7369969" y="6122194"/>
            <a:ext cx="684212" cy="736600"/>
          </a:xfrm>
          <a:prstGeom prst="rect">
            <a:avLst/>
          </a:prstGeom>
          <a:noFill/>
          <a:ln w="9525">
            <a:noFill/>
            <a:miter lim="800000"/>
            <a:headEnd/>
            <a:tailEnd/>
          </a:ln>
        </p:spPr>
      </p:pic>
      <p:pic>
        <p:nvPicPr>
          <p:cNvPr id="6" name="Рисунок 12" descr="р.png"/>
          <p:cNvPicPr>
            <a:picLocks noChangeAspect="1"/>
          </p:cNvPicPr>
          <p:nvPr/>
        </p:nvPicPr>
        <p:blipFill>
          <a:blip r:embed="rId4" cstate="print"/>
          <a:srcRect/>
          <a:stretch>
            <a:fillRect/>
          </a:stretch>
        </p:blipFill>
        <p:spPr bwMode="auto">
          <a:xfrm rot="2555090">
            <a:off x="7537450" y="5178425"/>
            <a:ext cx="1531938" cy="1338263"/>
          </a:xfrm>
          <a:prstGeom prst="rect">
            <a:avLst/>
          </a:prstGeom>
          <a:noFill/>
          <a:ln w="9525">
            <a:noFill/>
            <a:miter lim="800000"/>
            <a:headEnd/>
            <a:tailEnd/>
          </a:ln>
        </p:spPr>
      </p:pic>
      <p:pic>
        <p:nvPicPr>
          <p:cNvPr id="7" name="Рисунок 13" descr=",fбачки.png"/>
          <p:cNvPicPr>
            <a:picLocks noChangeAspect="1"/>
          </p:cNvPicPr>
          <p:nvPr/>
        </p:nvPicPr>
        <p:blipFill>
          <a:blip r:embed="rId5" cstate="print"/>
          <a:srcRect/>
          <a:stretch>
            <a:fillRect/>
          </a:stretch>
        </p:blipFill>
        <p:spPr bwMode="auto">
          <a:xfrm>
            <a:off x="7215188" y="5500688"/>
            <a:ext cx="742950" cy="1143000"/>
          </a:xfrm>
          <a:prstGeom prst="rect">
            <a:avLst/>
          </a:prstGeom>
          <a:noFill/>
          <a:ln w="9525">
            <a:noFill/>
            <a:miter lim="800000"/>
            <a:headEnd/>
            <a:tailEnd/>
          </a:ln>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8" name="Дата 2"/>
          <p:cNvSpPr>
            <a:spLocks noGrp="1"/>
          </p:cNvSpPr>
          <p:nvPr>
            <p:ph type="dt" sz="half" idx="10"/>
          </p:nvPr>
        </p:nvSpPr>
        <p:spPr/>
        <p:txBody>
          <a:bodyPr/>
          <a:lstStyle>
            <a:lvl1pPr>
              <a:defRPr/>
            </a:lvl1pPr>
          </a:lstStyle>
          <a:p>
            <a:pPr>
              <a:defRPr/>
            </a:pPr>
            <a:fld id="{64D1BBCE-7599-441C-86B8-9E5940F3E40B}" type="datetimeFigureOut">
              <a:rPr lang="ru-RU" smtClean="0"/>
              <a:pPr>
                <a:defRPr/>
              </a:pPr>
              <a:t>26.10.2014</a:t>
            </a:fld>
            <a:endParaRPr lang="ru-RU"/>
          </a:p>
        </p:txBody>
      </p:sp>
      <p:sp>
        <p:nvSpPr>
          <p:cNvPr id="9" name="Нижний колонтитул 3"/>
          <p:cNvSpPr>
            <a:spLocks noGrp="1"/>
          </p:cNvSpPr>
          <p:nvPr>
            <p:ph type="ftr" sz="quarter" idx="11"/>
          </p:nvPr>
        </p:nvSpPr>
        <p:spPr/>
        <p:txBody>
          <a:bodyPr/>
          <a:lstStyle>
            <a:lvl1pPr>
              <a:defRPr/>
            </a:lvl1pPr>
          </a:lstStyle>
          <a:p>
            <a:pPr>
              <a:defRPr/>
            </a:pPr>
            <a:endParaRPr lang="ru-RU"/>
          </a:p>
        </p:txBody>
      </p:sp>
      <p:sp>
        <p:nvSpPr>
          <p:cNvPr id="10" name="Номер слайда 4"/>
          <p:cNvSpPr>
            <a:spLocks noGrp="1"/>
          </p:cNvSpPr>
          <p:nvPr>
            <p:ph type="sldNum" sz="quarter" idx="12"/>
          </p:nvPr>
        </p:nvSpPr>
        <p:spPr/>
        <p:txBody>
          <a:bodyPr/>
          <a:lstStyle>
            <a:lvl1pPr>
              <a:defRPr/>
            </a:lvl1pPr>
          </a:lstStyle>
          <a:p>
            <a:pPr>
              <a:defRPr/>
            </a:pPr>
            <a:fld id="{B0BEDD46-F679-4B60-9869-18E8C8D919E7}" type="slidenum">
              <a:rPr lang="ru-RU" smtClean="0"/>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pic>
        <p:nvPicPr>
          <p:cNvPr id="2" name="Рисунок 9" descr="ф.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 name="Рисунок 10" descr="ром.png"/>
          <p:cNvPicPr>
            <a:picLocks noChangeAspect="1"/>
          </p:cNvPicPr>
          <p:nvPr/>
        </p:nvPicPr>
        <p:blipFill>
          <a:blip r:embed="rId3" cstate="print"/>
          <a:srcRect/>
          <a:stretch>
            <a:fillRect/>
          </a:stretch>
        </p:blipFill>
        <p:spPr bwMode="auto">
          <a:xfrm rot="20690878">
            <a:off x="214313" y="4500563"/>
            <a:ext cx="1857375" cy="2076450"/>
          </a:xfrm>
          <a:prstGeom prst="rect">
            <a:avLst/>
          </a:prstGeom>
          <a:noFill/>
          <a:ln w="9525">
            <a:noFill/>
            <a:miter lim="800000"/>
            <a:headEnd/>
            <a:tailEnd/>
          </a:ln>
        </p:spPr>
      </p:pic>
      <p:pic>
        <p:nvPicPr>
          <p:cNvPr id="4" name="Рисунок 11" descr=",fбачки.png"/>
          <p:cNvPicPr>
            <a:picLocks noChangeAspect="1"/>
          </p:cNvPicPr>
          <p:nvPr/>
        </p:nvPicPr>
        <p:blipFill>
          <a:blip r:embed="rId4" cstate="print"/>
          <a:srcRect/>
          <a:stretch>
            <a:fillRect/>
          </a:stretch>
        </p:blipFill>
        <p:spPr bwMode="auto">
          <a:xfrm rot="18672082">
            <a:off x="7473157" y="367506"/>
            <a:ext cx="1428750" cy="995363"/>
          </a:xfrm>
          <a:prstGeom prst="rect">
            <a:avLst/>
          </a:prstGeom>
          <a:noFill/>
          <a:ln w="9525">
            <a:noFill/>
            <a:miter lim="800000"/>
            <a:headEnd/>
            <a:tailEnd/>
          </a:ln>
        </p:spPr>
      </p:pic>
      <p:pic>
        <p:nvPicPr>
          <p:cNvPr id="5" name="Рисунок 12" descr=",fбачки.png"/>
          <p:cNvPicPr>
            <a:picLocks noChangeAspect="1"/>
          </p:cNvPicPr>
          <p:nvPr/>
        </p:nvPicPr>
        <p:blipFill>
          <a:blip r:embed="rId5" cstate="print"/>
          <a:srcRect/>
          <a:stretch>
            <a:fillRect/>
          </a:stretch>
        </p:blipFill>
        <p:spPr bwMode="auto">
          <a:xfrm>
            <a:off x="214313" y="3500438"/>
            <a:ext cx="790575" cy="857250"/>
          </a:xfrm>
          <a:prstGeom prst="rect">
            <a:avLst/>
          </a:prstGeom>
          <a:noFill/>
          <a:ln w="9525">
            <a:noFill/>
            <a:miter lim="800000"/>
            <a:headEnd/>
            <a:tailEnd/>
          </a:ln>
        </p:spPr>
      </p:pic>
      <p:pic>
        <p:nvPicPr>
          <p:cNvPr id="6" name="Рисунок 13" descr=",fбачки.png"/>
          <p:cNvPicPr>
            <a:picLocks noChangeAspect="1"/>
          </p:cNvPicPr>
          <p:nvPr/>
        </p:nvPicPr>
        <p:blipFill>
          <a:blip r:embed="rId6" cstate="print"/>
          <a:srcRect/>
          <a:stretch>
            <a:fillRect/>
          </a:stretch>
        </p:blipFill>
        <p:spPr bwMode="auto">
          <a:xfrm>
            <a:off x="1714500" y="5214938"/>
            <a:ext cx="958850" cy="1214437"/>
          </a:xfrm>
          <a:prstGeom prst="rect">
            <a:avLst/>
          </a:prstGeom>
          <a:noFill/>
          <a:ln w="9525">
            <a:noFill/>
            <a:miter lim="800000"/>
            <a:headEnd/>
            <a:tailEnd/>
          </a:ln>
        </p:spPr>
      </p:pic>
      <p:sp>
        <p:nvSpPr>
          <p:cNvPr id="7" name="Дата 1"/>
          <p:cNvSpPr>
            <a:spLocks noGrp="1"/>
          </p:cNvSpPr>
          <p:nvPr>
            <p:ph type="dt" sz="half" idx="10"/>
          </p:nvPr>
        </p:nvSpPr>
        <p:spPr/>
        <p:txBody>
          <a:bodyPr/>
          <a:lstStyle>
            <a:lvl1pPr>
              <a:defRPr/>
            </a:lvl1pPr>
          </a:lstStyle>
          <a:p>
            <a:pPr>
              <a:defRPr/>
            </a:pPr>
            <a:fld id="{57333FD1-1BFE-4F58-BC3F-EE9ECA243AAB}" type="datetimeFigureOut">
              <a:rPr lang="ru-RU" smtClean="0"/>
              <a:pPr>
                <a:defRPr/>
              </a:pPr>
              <a:t>26.10.2014</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3"/>
          <p:cNvSpPr>
            <a:spLocks noGrp="1"/>
          </p:cNvSpPr>
          <p:nvPr>
            <p:ph type="sldNum" sz="quarter" idx="12"/>
          </p:nvPr>
        </p:nvSpPr>
        <p:spPr/>
        <p:txBody>
          <a:bodyPr/>
          <a:lstStyle>
            <a:lvl1pPr>
              <a:defRPr/>
            </a:lvl1pPr>
          </a:lstStyle>
          <a:p>
            <a:pPr>
              <a:defRPr/>
            </a:pPr>
            <a:fld id="{CBA58105-257F-49D8-9457-FB3232E26C01}"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pic>
        <p:nvPicPr>
          <p:cNvPr id="5" name="Рисунок 9" descr="ф.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6" name="Рисунок 10" descr="в.png"/>
          <p:cNvPicPr>
            <a:picLocks noChangeAspect="1"/>
          </p:cNvPicPr>
          <p:nvPr/>
        </p:nvPicPr>
        <p:blipFill>
          <a:blip r:embed="rId3" cstate="print"/>
          <a:srcRect l="5937" t="2499" r="4062" b="81250"/>
          <a:stretch>
            <a:fillRect/>
          </a:stretch>
        </p:blipFill>
        <p:spPr bwMode="auto">
          <a:xfrm>
            <a:off x="285750" y="214313"/>
            <a:ext cx="3214688" cy="1285875"/>
          </a:xfrm>
          <a:prstGeom prst="rect">
            <a:avLst/>
          </a:prstGeom>
          <a:noFill/>
          <a:ln w="9525">
            <a:noFill/>
            <a:miter lim="800000"/>
            <a:headEnd/>
            <a:tailEnd/>
          </a:ln>
        </p:spPr>
      </p:pic>
      <p:pic>
        <p:nvPicPr>
          <p:cNvPr id="7" name="Рисунок 11" descr="р.png"/>
          <p:cNvPicPr>
            <a:picLocks noChangeAspect="1"/>
          </p:cNvPicPr>
          <p:nvPr/>
        </p:nvPicPr>
        <p:blipFill>
          <a:blip r:embed="rId4" cstate="print"/>
          <a:srcRect/>
          <a:stretch>
            <a:fillRect/>
          </a:stretch>
        </p:blipFill>
        <p:spPr bwMode="auto">
          <a:xfrm rot="2555090">
            <a:off x="250825" y="5270500"/>
            <a:ext cx="1531938" cy="1338263"/>
          </a:xfrm>
          <a:prstGeom prst="rect">
            <a:avLst/>
          </a:prstGeom>
          <a:noFill/>
          <a:ln w="9525">
            <a:noFill/>
            <a:miter lim="800000"/>
            <a:headEnd/>
            <a:tailEnd/>
          </a:ln>
        </p:spPr>
      </p:pic>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Дата 4"/>
          <p:cNvSpPr>
            <a:spLocks noGrp="1"/>
          </p:cNvSpPr>
          <p:nvPr>
            <p:ph type="dt" sz="half" idx="10"/>
          </p:nvPr>
        </p:nvSpPr>
        <p:spPr/>
        <p:txBody>
          <a:bodyPr/>
          <a:lstStyle>
            <a:lvl1pPr>
              <a:defRPr/>
            </a:lvl1pPr>
          </a:lstStyle>
          <a:p>
            <a:pPr>
              <a:defRPr/>
            </a:pPr>
            <a:fld id="{BFD29D88-BCB3-4D84-BA45-E3E8933534CE}" type="datetimeFigureOut">
              <a:rPr lang="ru-RU" smtClean="0"/>
              <a:pPr>
                <a:defRPr/>
              </a:pPr>
              <a:t>26.10.2014</a:t>
            </a:fld>
            <a:endParaRPr lang="ru-RU"/>
          </a:p>
        </p:txBody>
      </p:sp>
      <p:sp>
        <p:nvSpPr>
          <p:cNvPr id="9" name="Нижний колонтитул 5"/>
          <p:cNvSpPr>
            <a:spLocks noGrp="1"/>
          </p:cNvSpPr>
          <p:nvPr>
            <p:ph type="ftr" sz="quarter" idx="11"/>
          </p:nvPr>
        </p:nvSpPr>
        <p:spPr/>
        <p:txBody>
          <a:bodyPr/>
          <a:lstStyle>
            <a:lvl1pPr>
              <a:defRPr/>
            </a:lvl1pPr>
          </a:lstStyle>
          <a:p>
            <a:pPr>
              <a:defRPr/>
            </a:pPr>
            <a:endParaRPr lang="ru-RU"/>
          </a:p>
        </p:txBody>
      </p:sp>
      <p:sp>
        <p:nvSpPr>
          <p:cNvPr id="10" name="Номер слайда 6"/>
          <p:cNvSpPr>
            <a:spLocks noGrp="1"/>
          </p:cNvSpPr>
          <p:nvPr>
            <p:ph type="sldNum" sz="quarter" idx="12"/>
          </p:nvPr>
        </p:nvSpPr>
        <p:spPr/>
        <p:txBody>
          <a:bodyPr/>
          <a:lstStyle>
            <a:lvl1pPr>
              <a:defRPr/>
            </a:lvl1pPr>
          </a:lstStyle>
          <a:p>
            <a:pPr>
              <a:defRPr/>
            </a:pPr>
            <a:fld id="{B54EA28A-04FD-4E83-8B42-3CD589CAEC65}" type="slidenum">
              <a:rPr lang="ru-RU" smtClean="0"/>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5" name="Рисунок 9" descr="ф.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6" name="Рисунок 10" descr="в.png"/>
          <p:cNvPicPr>
            <a:picLocks noChangeAspect="1"/>
          </p:cNvPicPr>
          <p:nvPr/>
        </p:nvPicPr>
        <p:blipFill>
          <a:blip r:embed="rId3" cstate="print"/>
          <a:srcRect l="5937" t="2499" r="4062" b="81250"/>
          <a:stretch>
            <a:fillRect/>
          </a:stretch>
        </p:blipFill>
        <p:spPr bwMode="auto">
          <a:xfrm>
            <a:off x="1714500" y="4786313"/>
            <a:ext cx="5715000" cy="642937"/>
          </a:xfrm>
          <a:prstGeom prst="rect">
            <a:avLst/>
          </a:prstGeom>
          <a:noFill/>
          <a:ln w="9525">
            <a:noFill/>
            <a:miter lim="800000"/>
            <a:headEnd/>
            <a:tailEnd/>
          </a:ln>
        </p:spPr>
      </p:pic>
      <p:pic>
        <p:nvPicPr>
          <p:cNvPr id="7" name="Рисунок 12" descr=",fбачки.png"/>
          <p:cNvPicPr>
            <a:picLocks noChangeAspect="1"/>
          </p:cNvPicPr>
          <p:nvPr/>
        </p:nvPicPr>
        <p:blipFill>
          <a:blip r:embed="rId4" cstate="print"/>
          <a:srcRect l="17188" t="45000" r="64999" b="32500"/>
          <a:stretch>
            <a:fillRect/>
          </a:stretch>
        </p:blipFill>
        <p:spPr bwMode="auto">
          <a:xfrm rot="20262315">
            <a:off x="6694488" y="-4763"/>
            <a:ext cx="1357312" cy="1285876"/>
          </a:xfrm>
          <a:prstGeom prst="rect">
            <a:avLst/>
          </a:prstGeom>
          <a:noFill/>
          <a:ln w="9525">
            <a:noFill/>
            <a:miter lim="800000"/>
            <a:headEnd/>
            <a:tailEnd/>
          </a:ln>
        </p:spPr>
      </p:pic>
      <p:pic>
        <p:nvPicPr>
          <p:cNvPr id="8" name="Рисунок 9" descr="р1.png"/>
          <p:cNvPicPr>
            <a:picLocks noChangeAspect="1"/>
          </p:cNvPicPr>
          <p:nvPr/>
        </p:nvPicPr>
        <p:blipFill>
          <a:blip r:embed="rId5" cstate="print"/>
          <a:srcRect/>
          <a:stretch>
            <a:fillRect/>
          </a:stretch>
        </p:blipFill>
        <p:spPr bwMode="auto">
          <a:xfrm rot="19517966">
            <a:off x="285750" y="5500688"/>
            <a:ext cx="1260475" cy="1357312"/>
          </a:xfrm>
          <a:prstGeom prst="rect">
            <a:avLst/>
          </a:prstGeom>
          <a:noFill/>
          <a:ln w="9525">
            <a:noFill/>
            <a:miter lim="800000"/>
            <a:headEnd/>
            <a:tailEnd/>
          </a:ln>
        </p:spPr>
      </p:pic>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dirty="0"/>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Дата 4"/>
          <p:cNvSpPr>
            <a:spLocks noGrp="1"/>
          </p:cNvSpPr>
          <p:nvPr>
            <p:ph type="dt" sz="half" idx="10"/>
          </p:nvPr>
        </p:nvSpPr>
        <p:spPr/>
        <p:txBody>
          <a:bodyPr/>
          <a:lstStyle>
            <a:lvl1pPr>
              <a:defRPr/>
            </a:lvl1pPr>
          </a:lstStyle>
          <a:p>
            <a:pPr>
              <a:defRPr/>
            </a:pPr>
            <a:fld id="{A8077E91-258B-49B6-BD31-BA8F293CA1F7}" type="datetimeFigureOut">
              <a:rPr lang="ru-RU" smtClean="0"/>
              <a:pPr>
                <a:defRPr/>
              </a:pPr>
              <a:t>26.10.2014</a:t>
            </a:fld>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p:txBody>
          <a:bodyPr/>
          <a:lstStyle>
            <a:lvl1pPr>
              <a:defRPr/>
            </a:lvl1pPr>
          </a:lstStyle>
          <a:p>
            <a:pPr>
              <a:defRPr/>
            </a:pPr>
            <a:fld id="{BDB52C63-29C9-465F-ADF9-E550ED8A01E4}" type="slidenum">
              <a:rPr lang="ru-RU" smtClean="0"/>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Рисунок 6" descr="ф.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pic>
        <p:nvPicPr>
          <p:cNvPr id="1027" name="Рисунок 7" descr="в.png"/>
          <p:cNvPicPr>
            <a:picLocks noChangeAspect="1"/>
          </p:cNvPicPr>
          <p:nvPr/>
        </p:nvPicPr>
        <p:blipFill>
          <a:blip r:embed="rId14" cstate="print"/>
          <a:srcRect l="5937" t="2499" r="4062" b="81250"/>
          <a:stretch>
            <a:fillRect/>
          </a:stretch>
        </p:blipFill>
        <p:spPr bwMode="auto">
          <a:xfrm>
            <a:off x="285750" y="214313"/>
            <a:ext cx="8643938" cy="1285875"/>
          </a:xfrm>
          <a:prstGeom prst="rect">
            <a:avLst/>
          </a:prstGeom>
          <a:noFill/>
          <a:ln w="9525">
            <a:noFill/>
            <a:miter lim="800000"/>
            <a:headEnd/>
            <a:tailEnd/>
          </a:ln>
        </p:spPr>
      </p:pic>
      <p:sp>
        <p:nvSpPr>
          <p:cNvPr id="1028"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9"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52C4D12B-1759-4A08-8A98-3158D8EE0895}" type="datetimeFigureOut">
              <a:rPr lang="ru-RU" smtClean="0"/>
              <a:pPr>
                <a:defRPr/>
              </a:pPr>
              <a:t>26.10.2014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8B83293F-BC2C-443D-ABE2-3DB01E9CA6C7}" type="slidenum">
              <a:rPr lang="ru-RU" smtClean="0"/>
              <a:pPr>
                <a:defRPr/>
              </a:pPr>
              <a:t>‹#›</a:t>
            </a:fld>
            <a:endParaRPr lang="ru-RU"/>
          </a:p>
        </p:txBody>
      </p:sp>
      <p:pic>
        <p:nvPicPr>
          <p:cNvPr id="1033" name="Рисунок 9" descr="р1.png"/>
          <p:cNvPicPr>
            <a:picLocks noChangeAspect="1"/>
          </p:cNvPicPr>
          <p:nvPr/>
        </p:nvPicPr>
        <p:blipFill>
          <a:blip r:embed="rId15" cstate="print"/>
          <a:srcRect/>
          <a:stretch>
            <a:fillRect/>
          </a:stretch>
        </p:blipFill>
        <p:spPr bwMode="auto">
          <a:xfrm>
            <a:off x="0" y="428625"/>
            <a:ext cx="1193800" cy="12858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ctr" rtl="0" eaLnBrk="1" fontAlgn="base" hangingPunct="1">
        <a:spcBef>
          <a:spcPct val="0"/>
        </a:spcBef>
        <a:spcAft>
          <a:spcPct val="0"/>
        </a:spcAft>
        <a:defRPr sz="4400" kern="1200">
          <a:solidFill>
            <a:schemeClr val="tx1"/>
          </a:solidFill>
          <a:latin typeface="Kursiv95" pitchFamily="66" charset="0"/>
          <a:ea typeface="+mj-ea"/>
          <a:cs typeface="+mj-cs"/>
        </a:defRPr>
      </a:lvl1pPr>
      <a:lvl2pPr algn="ctr" rtl="0" eaLnBrk="1" fontAlgn="base" hangingPunct="1">
        <a:spcBef>
          <a:spcPct val="0"/>
        </a:spcBef>
        <a:spcAft>
          <a:spcPct val="0"/>
        </a:spcAft>
        <a:defRPr sz="4400">
          <a:solidFill>
            <a:schemeClr val="tx1"/>
          </a:solidFill>
          <a:latin typeface="Kursiv95" pitchFamily="66" charset="0"/>
        </a:defRPr>
      </a:lvl2pPr>
      <a:lvl3pPr algn="ctr" rtl="0" eaLnBrk="1" fontAlgn="base" hangingPunct="1">
        <a:spcBef>
          <a:spcPct val="0"/>
        </a:spcBef>
        <a:spcAft>
          <a:spcPct val="0"/>
        </a:spcAft>
        <a:defRPr sz="4400">
          <a:solidFill>
            <a:schemeClr val="tx1"/>
          </a:solidFill>
          <a:latin typeface="Kursiv95" pitchFamily="66" charset="0"/>
        </a:defRPr>
      </a:lvl3pPr>
      <a:lvl4pPr algn="ctr" rtl="0" eaLnBrk="1" fontAlgn="base" hangingPunct="1">
        <a:spcBef>
          <a:spcPct val="0"/>
        </a:spcBef>
        <a:spcAft>
          <a:spcPct val="0"/>
        </a:spcAft>
        <a:defRPr sz="4400">
          <a:solidFill>
            <a:schemeClr val="tx1"/>
          </a:solidFill>
          <a:latin typeface="Kursiv95" pitchFamily="66" charset="0"/>
        </a:defRPr>
      </a:lvl4pPr>
      <a:lvl5pPr algn="ctr" rtl="0" eaLnBrk="1" fontAlgn="base" hangingPunct="1">
        <a:spcBef>
          <a:spcPct val="0"/>
        </a:spcBef>
        <a:spcAft>
          <a:spcPct val="0"/>
        </a:spcAft>
        <a:defRPr sz="4400">
          <a:solidFill>
            <a:schemeClr val="tx1"/>
          </a:solidFill>
          <a:latin typeface="Kursiv95" pitchFamily="66" charset="0"/>
        </a:defRPr>
      </a:lvl5pPr>
      <a:lvl6pPr marL="457200" algn="ctr" rtl="0" eaLnBrk="1" fontAlgn="base" hangingPunct="1">
        <a:spcBef>
          <a:spcPct val="0"/>
        </a:spcBef>
        <a:spcAft>
          <a:spcPct val="0"/>
        </a:spcAft>
        <a:defRPr sz="4400">
          <a:solidFill>
            <a:schemeClr val="tx1"/>
          </a:solidFill>
          <a:latin typeface="Kursiv95" pitchFamily="66" charset="0"/>
        </a:defRPr>
      </a:lvl6pPr>
      <a:lvl7pPr marL="914400" algn="ctr" rtl="0" eaLnBrk="1" fontAlgn="base" hangingPunct="1">
        <a:spcBef>
          <a:spcPct val="0"/>
        </a:spcBef>
        <a:spcAft>
          <a:spcPct val="0"/>
        </a:spcAft>
        <a:defRPr sz="4400">
          <a:solidFill>
            <a:schemeClr val="tx1"/>
          </a:solidFill>
          <a:latin typeface="Kursiv95" pitchFamily="66" charset="0"/>
        </a:defRPr>
      </a:lvl7pPr>
      <a:lvl8pPr marL="1371600" algn="ctr" rtl="0" eaLnBrk="1" fontAlgn="base" hangingPunct="1">
        <a:spcBef>
          <a:spcPct val="0"/>
        </a:spcBef>
        <a:spcAft>
          <a:spcPct val="0"/>
        </a:spcAft>
        <a:defRPr sz="4400">
          <a:solidFill>
            <a:schemeClr val="tx1"/>
          </a:solidFill>
          <a:latin typeface="Kursiv95" pitchFamily="66" charset="0"/>
        </a:defRPr>
      </a:lvl8pPr>
      <a:lvl9pPr marL="1828800" algn="ctr" rtl="0" eaLnBrk="1" fontAlgn="base" hangingPunct="1">
        <a:spcBef>
          <a:spcPct val="0"/>
        </a:spcBef>
        <a:spcAft>
          <a:spcPct val="0"/>
        </a:spcAft>
        <a:defRPr sz="4400">
          <a:solidFill>
            <a:schemeClr val="tx1"/>
          </a:solidFill>
          <a:latin typeface="Kursiv95" pitchFamily="66" charset="0"/>
        </a:defRPr>
      </a:lvl9pPr>
    </p:titleStyle>
    <p:bodyStyle>
      <a:lvl1pPr marL="342900" indent="-342900" algn="l" rtl="0" eaLnBrk="1" fontAlgn="base" hangingPunct="1">
        <a:spcBef>
          <a:spcPct val="20000"/>
        </a:spcBef>
        <a:spcAft>
          <a:spcPct val="0"/>
        </a:spcAft>
        <a:buFont typeface="Wingdings 2" pitchFamily="18" charset="2"/>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ctrTitle"/>
          </p:nvPr>
        </p:nvSpPr>
        <p:spPr/>
        <p:txBody>
          <a:bodyPr>
            <a:prstTxWarp prst="textDeflateInflate">
              <a:avLst/>
            </a:prstTxWarp>
          </a:bodyPr>
          <a:lstStyle/>
          <a:p>
            <a:r>
              <a:rPr lang="ru-RU" b="1" i="1" dirty="0" smtClean="0"/>
              <a:t>Значение игры в </a:t>
            </a:r>
            <a:r>
              <a:rPr lang="ru-RU" b="1" i="1" smtClean="0"/>
              <a:t>развитии </a:t>
            </a:r>
            <a:r>
              <a:rPr lang="ru-RU" b="1" i="1" smtClean="0"/>
              <a:t>ребенка    с  ОВЗ</a:t>
            </a:r>
            <a:endParaRPr lang="ru-RU" b="1" i="1" dirty="0" smtClean="0"/>
          </a:p>
        </p:txBody>
      </p:sp>
      <p:sp>
        <p:nvSpPr>
          <p:cNvPr id="3" name="Подзаголовок 2"/>
          <p:cNvSpPr>
            <a:spLocks noGrp="1"/>
          </p:cNvSpPr>
          <p:nvPr>
            <p:ph type="subTitle" idx="1"/>
          </p:nvPr>
        </p:nvSpPr>
        <p:spPr>
          <a:xfrm>
            <a:off x="1371600" y="5013176"/>
            <a:ext cx="6400800" cy="625624"/>
          </a:xfrm>
        </p:spPr>
        <p:style>
          <a:lnRef idx="1">
            <a:schemeClr val="accent3"/>
          </a:lnRef>
          <a:fillRef idx="2">
            <a:schemeClr val="accent3"/>
          </a:fillRef>
          <a:effectRef idx="1">
            <a:schemeClr val="accent3"/>
          </a:effectRef>
          <a:fontRef idx="minor">
            <a:schemeClr val="dk1"/>
          </a:fontRef>
        </p:style>
        <p:txBody>
          <a:bodyPr rtlCol="0">
            <a:normAutofit/>
          </a:bodyPr>
          <a:lstStyle/>
          <a:p>
            <a:pPr fontAlgn="auto">
              <a:spcAft>
                <a:spcPts val="0"/>
              </a:spcAft>
              <a:defRPr/>
            </a:pPr>
            <a:r>
              <a:rPr lang="ru-RU" sz="2800" b="1" i="1" dirty="0" smtClean="0">
                <a:effectLst>
                  <a:outerShdw blurRad="38100" dist="38100" dir="2700000" algn="tl">
                    <a:srgbClr val="000000">
                      <a:alpha val="43137"/>
                    </a:srgbClr>
                  </a:outerShdw>
                </a:effectLst>
                <a:latin typeface="Times New Roman" pitchFamily="18" charset="0"/>
                <a:cs typeface="Times New Roman" pitchFamily="18" charset="0"/>
              </a:rPr>
              <a:t>Педагог-психолог   О.А.Костюнина</a:t>
            </a:r>
          </a:p>
        </p:txBody>
      </p:sp>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332656"/>
            <a:ext cx="8229600" cy="5793507"/>
          </a:xfrm>
        </p:spPr>
        <p:txBody>
          <a:bodyPr/>
          <a:lstStyle/>
          <a:p>
            <a:r>
              <a:rPr lang="ru-RU" sz="3600" b="1" dirty="0" smtClean="0"/>
              <a:t>            2  группа  игр</a:t>
            </a:r>
          </a:p>
          <a:p>
            <a:endParaRPr lang="ru-RU" sz="2400" b="1" dirty="0" smtClean="0"/>
          </a:p>
          <a:p>
            <a:endParaRPr lang="ru-RU" sz="2400" b="1" dirty="0" smtClean="0"/>
          </a:p>
          <a:p>
            <a:r>
              <a:rPr lang="ru-RU" sz="2400" b="1" i="1" dirty="0" smtClean="0"/>
              <a:t>Воспитательное значение сюжетных игр заключается в том, что они служат средством познания действительности, создания детского коллектива, воспитывают любознательность и формирует волевые качества  личности. В таких играх дети  с интеллектуальной недостаточностью  не могут сами выбирать тему игры; развить сюжет; распределить роли; подобрать нужные атрибуты. Роль воспитателя заключается в программном руководстве игрой.  </a:t>
            </a:r>
          </a:p>
          <a:p>
            <a:r>
              <a:rPr lang="ru-RU" sz="2400" b="1" i="1" dirty="0" smtClean="0"/>
              <a:t> </a:t>
            </a:r>
          </a:p>
          <a:p>
            <a:endParaRPr lang="ru-RU" sz="2800" dirty="0"/>
          </a:p>
        </p:txBody>
      </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Классификация   игр</a:t>
            </a:r>
            <a:endParaRPr lang="ru-RU" b="1" i="1" dirty="0"/>
          </a:p>
        </p:txBody>
      </p:sp>
      <p:sp>
        <p:nvSpPr>
          <p:cNvPr id="3" name="Текст 2"/>
          <p:cNvSpPr>
            <a:spLocks noGrp="1"/>
          </p:cNvSpPr>
          <p:nvPr>
            <p:ph type="body" idx="1"/>
          </p:nvPr>
        </p:nvSpPr>
        <p:spPr/>
        <p:txBody>
          <a:bodyPr/>
          <a:lstStyle/>
          <a:p>
            <a:r>
              <a:rPr lang="ru-RU" dirty="0" smtClean="0"/>
              <a:t>3 группа игр</a:t>
            </a:r>
            <a:endParaRPr lang="ru-RU" dirty="0"/>
          </a:p>
        </p:txBody>
      </p:sp>
      <p:sp>
        <p:nvSpPr>
          <p:cNvPr id="4" name="Содержимое 3"/>
          <p:cNvSpPr>
            <a:spLocks noGrp="1"/>
          </p:cNvSpPr>
          <p:nvPr>
            <p:ph sz="half" idx="2"/>
          </p:nvPr>
        </p:nvSpPr>
        <p:spPr>
          <a:xfrm>
            <a:off x="0" y="2174874"/>
            <a:ext cx="4860032" cy="4683125"/>
          </a:xfrm>
        </p:spPr>
        <p:txBody>
          <a:bodyPr/>
          <a:lstStyle/>
          <a:p>
            <a:r>
              <a:rPr lang="ru-RU" sz="2000" b="1" i="1" dirty="0" smtClean="0"/>
              <a:t>  дидактические игры. Как правило, они требуют от школьника умения расшифровывать, распутывать, разгадывать, а главное – знать предмет. Чем искуснее составляется дидактическая игра, тем наиболее умело, скрыта дидактическая цель. Такие игры могут применяться  учителями  как средством для повышения учебной мотивации  учащихся ,для развития определенных компонентов познавательной деятельности.</a:t>
            </a:r>
          </a:p>
          <a:p>
            <a:endParaRPr lang="ru-RU" dirty="0"/>
          </a:p>
        </p:txBody>
      </p:sp>
      <p:sp>
        <p:nvSpPr>
          <p:cNvPr id="5" name="Текст 4"/>
          <p:cNvSpPr>
            <a:spLocks noGrp="1"/>
          </p:cNvSpPr>
          <p:nvPr>
            <p:ph type="body" sz="quarter" idx="3"/>
          </p:nvPr>
        </p:nvSpPr>
        <p:spPr/>
        <p:txBody>
          <a:bodyPr/>
          <a:lstStyle/>
          <a:p>
            <a:r>
              <a:rPr lang="ru-RU" dirty="0" smtClean="0"/>
              <a:t>4 группа игр</a:t>
            </a:r>
            <a:endParaRPr lang="ru-RU" dirty="0"/>
          </a:p>
        </p:txBody>
      </p:sp>
      <p:sp>
        <p:nvSpPr>
          <p:cNvPr id="6" name="Содержимое 5"/>
          <p:cNvSpPr>
            <a:spLocks noGrp="1"/>
          </p:cNvSpPr>
          <p:nvPr>
            <p:ph sz="quarter" idx="4"/>
          </p:nvPr>
        </p:nvSpPr>
        <p:spPr>
          <a:xfrm>
            <a:off x="4645025" y="2174874"/>
            <a:ext cx="4041775" cy="4683125"/>
          </a:xfrm>
        </p:spPr>
        <p:txBody>
          <a:bodyPr/>
          <a:lstStyle/>
          <a:p>
            <a:r>
              <a:rPr lang="ru-RU" sz="1800" b="1" i="1" dirty="0" smtClean="0"/>
              <a:t>Спортивные (подвижные) игры. Спортивные игры дают возможность детям широко проявлять свою инициативу, требуют от игроков </a:t>
            </a:r>
          </a:p>
          <a:p>
            <a:r>
              <a:rPr lang="ru-RU" sz="1800" b="1" i="1" dirty="0" smtClean="0"/>
              <a:t> сообразительности</a:t>
            </a:r>
          </a:p>
          <a:p>
            <a:r>
              <a:rPr lang="ru-RU" i="1" dirty="0" smtClean="0"/>
              <a:t> 5 группа игр</a:t>
            </a:r>
          </a:p>
          <a:p>
            <a:endParaRPr lang="ru-RU" i="1" dirty="0" smtClean="0"/>
          </a:p>
          <a:p>
            <a:r>
              <a:rPr lang="ru-RU" sz="2000" i="1" dirty="0" smtClean="0"/>
              <a:t>игры интеллектуальные – игры-упражнения, «Что? Где? Когда?» и настольные игры, например, шашки, шахматы и т. д. </a:t>
            </a:r>
          </a:p>
          <a:p>
            <a:endParaRPr lang="ru-RU" sz="2000" dirty="0"/>
          </a:p>
        </p:txBody>
      </p:sp>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Условия эффективности игры</a:t>
            </a:r>
            <a:endParaRPr lang="ru-RU" b="1" i="1" dirty="0"/>
          </a:p>
        </p:txBody>
      </p:sp>
      <p:sp>
        <p:nvSpPr>
          <p:cNvPr id="3" name="Содержимое 2"/>
          <p:cNvSpPr>
            <a:spLocks noGrp="1"/>
          </p:cNvSpPr>
          <p:nvPr>
            <p:ph idx="1"/>
          </p:nvPr>
        </p:nvSpPr>
        <p:spPr/>
        <p:txBody>
          <a:bodyPr/>
          <a:lstStyle/>
          <a:p>
            <a:r>
              <a:rPr lang="ru-RU" sz="2800" b="1" i="1" dirty="0" smtClean="0"/>
              <a:t> Игра будет эффективна только в том случае, если дети свободно и добровольно включаются в игру. </a:t>
            </a:r>
          </a:p>
          <a:p>
            <a:r>
              <a:rPr lang="ru-RU" sz="2800" b="1" i="1" dirty="0" smtClean="0"/>
              <a:t>Игра не должна грозить опасностью для жизни и здоровья. </a:t>
            </a:r>
          </a:p>
          <a:p>
            <a:r>
              <a:rPr lang="ru-RU" sz="2800" b="1" i="1" dirty="0" smtClean="0"/>
              <a:t>Игры должны служить преддверием для вещей серьёзных. </a:t>
            </a:r>
          </a:p>
          <a:p>
            <a:r>
              <a:rPr lang="ru-RU" sz="2800" b="1" i="1" dirty="0" smtClean="0"/>
              <a:t>Игра должна заканчиваться раньше, чем      надоест. </a:t>
            </a:r>
          </a:p>
          <a:p>
            <a:r>
              <a:rPr lang="ru-RU" sz="2800" b="1" i="1" dirty="0" smtClean="0"/>
              <a:t>Игры должны проходить под наблюдением        взрослого.</a:t>
            </a:r>
          </a:p>
          <a:p>
            <a:endParaRPr lang="ru-RU" dirty="0"/>
          </a:p>
        </p:txBody>
      </p:sp>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Обязательный набор для игры</a:t>
            </a:r>
            <a:endParaRPr lang="ru-RU" b="1" i="1" dirty="0"/>
          </a:p>
        </p:txBody>
      </p:sp>
      <p:sp>
        <p:nvSpPr>
          <p:cNvPr id="3" name="Содержимое 2"/>
          <p:cNvSpPr>
            <a:spLocks noGrp="1"/>
          </p:cNvSpPr>
          <p:nvPr>
            <p:ph idx="1"/>
          </p:nvPr>
        </p:nvSpPr>
        <p:spPr/>
        <p:txBody>
          <a:bodyPr/>
          <a:lstStyle/>
          <a:p>
            <a:endParaRPr lang="ru-RU" b="1" dirty="0" smtClean="0"/>
          </a:p>
          <a:p>
            <a:r>
              <a:rPr lang="ru-RU" b="1" i="1" dirty="0" smtClean="0"/>
              <a:t>Роль </a:t>
            </a:r>
          </a:p>
          <a:p>
            <a:r>
              <a:rPr lang="ru-RU" b="1" i="1" dirty="0" smtClean="0"/>
              <a:t> правила, </a:t>
            </a:r>
          </a:p>
          <a:p>
            <a:r>
              <a:rPr lang="ru-RU" b="1" i="1" dirty="0" smtClean="0"/>
              <a:t>игровые действия,</a:t>
            </a:r>
          </a:p>
          <a:p>
            <a:r>
              <a:rPr lang="ru-RU" b="1" i="1" dirty="0" smtClean="0"/>
              <a:t> игровой процесс,</a:t>
            </a:r>
          </a:p>
          <a:p>
            <a:r>
              <a:rPr lang="ru-RU" b="1" i="1" dirty="0" smtClean="0"/>
              <a:t> игровой итог.</a:t>
            </a:r>
            <a:endParaRPr lang="ru-RU" i="1" dirty="0" smtClean="0"/>
          </a:p>
          <a:p>
            <a:endParaRPr lang="ru-RU" dirty="0"/>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Функции педагога </a:t>
            </a:r>
            <a:r>
              <a:rPr lang="ru-RU" b="1" i="1" smtClean="0"/>
              <a:t>в игре </a:t>
            </a:r>
            <a:r>
              <a:rPr lang="ru-RU" b="1" i="1" dirty="0" smtClean="0"/>
              <a:t>:</a:t>
            </a:r>
            <a:endParaRPr lang="ru-RU" b="1" i="1" dirty="0"/>
          </a:p>
        </p:txBody>
      </p:sp>
      <p:sp>
        <p:nvSpPr>
          <p:cNvPr id="3" name="Содержимое 2"/>
          <p:cNvSpPr>
            <a:spLocks noGrp="1"/>
          </p:cNvSpPr>
          <p:nvPr>
            <p:ph idx="1"/>
          </p:nvPr>
        </p:nvSpPr>
        <p:spPr/>
        <p:txBody>
          <a:bodyPr/>
          <a:lstStyle/>
          <a:p>
            <a:pPr lvl="8"/>
            <a:r>
              <a:rPr lang="ru-RU" b="1" dirty="0" smtClean="0"/>
              <a:t> </a:t>
            </a:r>
            <a:endParaRPr lang="ru-RU" dirty="0" smtClean="0"/>
          </a:p>
          <a:p>
            <a:pPr lvl="0"/>
            <a:r>
              <a:rPr lang="ru-RU" sz="2400" b="1" i="1" dirty="0" smtClean="0"/>
              <a:t>Предлагает поиграть в конкретную игру  </a:t>
            </a:r>
            <a:endParaRPr lang="ru-RU" sz="2400" i="1" dirty="0" smtClean="0"/>
          </a:p>
          <a:p>
            <a:pPr lvl="0"/>
            <a:r>
              <a:rPr lang="ru-RU" sz="2400" b="1" i="1" dirty="0" smtClean="0"/>
              <a:t>Организует  процесс игры (а именно- задает сюжет, правила, распределяет роли.</a:t>
            </a:r>
            <a:endParaRPr lang="ru-RU" sz="2400" i="1" dirty="0" smtClean="0"/>
          </a:p>
          <a:p>
            <a:pPr lvl="0"/>
            <a:r>
              <a:rPr lang="ru-RU" sz="2400" b="1" i="1" dirty="0" smtClean="0"/>
              <a:t>Занимает в игре  определенную позицию-  контролёр правил, задаёт сюжет,  наблюдатель, арбитр, жюри, участник.</a:t>
            </a:r>
            <a:endParaRPr lang="ru-RU" sz="2400" i="1" dirty="0" smtClean="0"/>
          </a:p>
          <a:p>
            <a:pPr lvl="0"/>
            <a:r>
              <a:rPr lang="ru-RU" sz="2400" b="1" i="1" dirty="0" smtClean="0"/>
              <a:t>Поддерживает  эмоционально положительный климат во время игры.</a:t>
            </a:r>
            <a:endParaRPr lang="ru-RU" sz="2400" i="1" dirty="0" smtClean="0"/>
          </a:p>
          <a:p>
            <a:pPr lvl="0"/>
            <a:r>
              <a:rPr lang="ru-RU" sz="2400" b="1" i="1" dirty="0" smtClean="0"/>
              <a:t>Организует обсуждение игры</a:t>
            </a:r>
            <a:endParaRPr lang="ru-RU" sz="2400" i="1" dirty="0" smtClean="0"/>
          </a:p>
          <a:p>
            <a:endParaRPr lang="ru-RU" i="1" dirty="0"/>
          </a:p>
        </p:txBody>
      </p:sp>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712968" cy="1143000"/>
          </a:xfrm>
        </p:spPr>
        <p:txBody>
          <a:bodyPr/>
          <a:lstStyle/>
          <a:p>
            <a:r>
              <a:rPr lang="ru-RU" b="1" dirty="0" smtClean="0"/>
              <a:t> </a:t>
            </a:r>
            <a:r>
              <a:rPr lang="ru-RU" dirty="0" smtClean="0"/>
              <a:t/>
            </a:r>
            <a:br>
              <a:rPr lang="ru-RU" dirty="0" smtClean="0"/>
            </a:br>
            <a:r>
              <a:rPr lang="ru-RU" b="1" i="1" dirty="0" smtClean="0"/>
              <a:t>Большие  психологические  игры</a:t>
            </a:r>
            <a:endParaRPr lang="ru-RU" b="1" i="1" dirty="0"/>
          </a:p>
        </p:txBody>
      </p:sp>
      <p:sp>
        <p:nvSpPr>
          <p:cNvPr id="3" name="Содержимое 2"/>
          <p:cNvSpPr>
            <a:spLocks noGrp="1"/>
          </p:cNvSpPr>
          <p:nvPr>
            <p:ph idx="1"/>
          </p:nvPr>
        </p:nvSpPr>
        <p:spPr/>
        <p:txBody>
          <a:bodyPr/>
          <a:lstStyle/>
          <a:p>
            <a:endParaRPr lang="ru-RU" dirty="0" smtClean="0"/>
          </a:p>
          <a:p>
            <a:r>
              <a:rPr lang="ru-RU" i="1" dirty="0" smtClean="0"/>
              <a:t>Игровые оболочки</a:t>
            </a:r>
          </a:p>
          <a:p>
            <a:r>
              <a:rPr lang="ru-RU" i="1" dirty="0" smtClean="0"/>
              <a:t>Игры-проживания</a:t>
            </a:r>
          </a:p>
          <a:p>
            <a:r>
              <a:rPr lang="ru-RU" i="1" dirty="0" smtClean="0"/>
              <a:t>Игры-драмы </a:t>
            </a:r>
          </a:p>
          <a:p>
            <a:r>
              <a:rPr lang="ru-RU" i="1" dirty="0" smtClean="0"/>
              <a:t>Игры  проектные, деловые</a:t>
            </a:r>
            <a:endParaRPr lang="ru-RU" i="1" dirty="0"/>
          </a:p>
        </p:txBody>
      </p:sp>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b="1" i="1" dirty="0" smtClean="0"/>
              <a:t>Игра с песком.  Девочки играют  в сюжетно-ролевую игру «Новые территории», обживают  пространство.</a:t>
            </a:r>
            <a:endParaRPr lang="ru-RU" sz="2400" b="1" i="1" dirty="0"/>
          </a:p>
        </p:txBody>
      </p:sp>
      <p:pic>
        <p:nvPicPr>
          <p:cNvPr id="4" name="Содержимое 3" descr="033.jpg"/>
          <p:cNvPicPr>
            <a:picLocks noGrp="1" noChangeAspect="1"/>
          </p:cNvPicPr>
          <p:nvPr>
            <p:ph idx="1"/>
          </p:nvPr>
        </p:nvPicPr>
        <p:blipFill>
          <a:blip r:embed="rId2" cstate="print"/>
          <a:stretch>
            <a:fillRect/>
          </a:stretch>
        </p:blipFill>
        <p:spPr>
          <a:xfrm>
            <a:off x="251521" y="1600200"/>
            <a:ext cx="8712968" cy="5257800"/>
          </a:xfrm>
        </p:spPr>
      </p:pic>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i="1" dirty="0" smtClean="0"/>
              <a:t>Игра-перевоплощение</a:t>
            </a:r>
            <a:endParaRPr lang="ru-RU" sz="3200" b="1" i="1" dirty="0"/>
          </a:p>
        </p:txBody>
      </p:sp>
      <p:pic>
        <p:nvPicPr>
          <p:cNvPr id="4" name="Содержимое 3" descr="PC130170.jpg"/>
          <p:cNvPicPr>
            <a:picLocks noGrp="1" noChangeAspect="1"/>
          </p:cNvPicPr>
          <p:nvPr>
            <p:ph idx="1"/>
          </p:nvPr>
        </p:nvPicPr>
        <p:blipFill>
          <a:blip r:embed="rId2" cstate="print">
            <a:lum contrast="10000"/>
          </a:blip>
          <a:stretch>
            <a:fillRect/>
          </a:stretch>
        </p:blipFill>
        <p:spPr>
          <a:xfrm>
            <a:off x="971600" y="1600200"/>
            <a:ext cx="6192688" cy="485313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err="1" smtClean="0"/>
              <a:t>Л.С.Выготский</a:t>
            </a:r>
            <a:endParaRPr lang="ru-RU" b="1" i="1" dirty="0"/>
          </a:p>
        </p:txBody>
      </p:sp>
      <p:sp>
        <p:nvSpPr>
          <p:cNvPr id="3" name="Содержимое 2"/>
          <p:cNvSpPr>
            <a:spLocks noGrp="1"/>
          </p:cNvSpPr>
          <p:nvPr>
            <p:ph idx="1"/>
          </p:nvPr>
        </p:nvSpPr>
        <p:spPr/>
        <p:txBody>
          <a:bodyPr/>
          <a:lstStyle/>
          <a:p>
            <a:r>
              <a:rPr lang="ru-RU" dirty="0" smtClean="0"/>
              <a:t> </a:t>
            </a:r>
            <a:r>
              <a:rPr lang="ru-RU" i="1" dirty="0" smtClean="0"/>
              <a:t>В связи с переходом в школу игра не только не исчезает, но наоборот, она пропитывает собою всю деятельность ученика.   В школьном возрасте, – отмечал он;- игра не умирает, а проникает в отношении действительности. Она имеет свое внутреннее продолжение в школьном обучении и труде…".</a:t>
            </a:r>
            <a:endParaRPr lang="ru-RU" i="1" dirty="0"/>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err="1" smtClean="0"/>
              <a:t>К.Фребель</a:t>
            </a:r>
            <a:endParaRPr lang="ru-RU" b="1" i="1" dirty="0"/>
          </a:p>
        </p:txBody>
      </p:sp>
      <p:sp>
        <p:nvSpPr>
          <p:cNvPr id="3" name="Содержимое 2"/>
          <p:cNvSpPr>
            <a:spLocks noGrp="1"/>
          </p:cNvSpPr>
          <p:nvPr>
            <p:ph idx="1"/>
          </p:nvPr>
        </p:nvSpPr>
        <p:spPr/>
        <p:txBody>
          <a:bodyPr/>
          <a:lstStyle/>
          <a:p>
            <a:endParaRPr lang="ru-RU" dirty="0" smtClean="0"/>
          </a:p>
          <a:p>
            <a:endParaRPr lang="ru-RU" dirty="0" smtClean="0"/>
          </a:p>
          <a:p>
            <a:r>
              <a:rPr lang="ru-RU" dirty="0" smtClean="0"/>
              <a:t> </a:t>
            </a:r>
            <a:r>
              <a:rPr lang="ru-RU" i="1" dirty="0" smtClean="0"/>
              <a:t>Детская игра – "зеркало жизни" и "свободное проявление внутреннего мира. Игра – мостик от внутреннего мира к природе".</a:t>
            </a:r>
            <a:endParaRPr lang="ru-RU" i="1" dirty="0"/>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В.А.Сухомлинский</a:t>
            </a:r>
            <a:endParaRPr lang="ru-RU" dirty="0"/>
          </a:p>
        </p:txBody>
      </p:sp>
      <p:sp>
        <p:nvSpPr>
          <p:cNvPr id="3" name="Содержимое 2"/>
          <p:cNvSpPr>
            <a:spLocks noGrp="1"/>
          </p:cNvSpPr>
          <p:nvPr>
            <p:ph idx="1"/>
          </p:nvPr>
        </p:nvSpPr>
        <p:spPr/>
        <p:txBody>
          <a:bodyPr>
            <a:normAutofit fontScale="92500" lnSpcReduction="10000"/>
          </a:bodyPr>
          <a:lstStyle/>
          <a:p>
            <a:r>
              <a:rPr lang="ru-RU" dirty="0" smtClean="0"/>
              <a:t>"Без игры нет и не может быть полноценного умственного развития. Игра – это огромное светлое окно, через которое в духовный мир ребенка вливается живительный поток представлений, понятий. Игра – это искра, зажигающая огонек пытливости и любознательности." </a:t>
            </a:r>
          </a:p>
          <a:p>
            <a:endParaRPr lang="ru-RU" dirty="0" smtClean="0"/>
          </a:p>
          <a:p>
            <a:r>
              <a:rPr lang="ru-RU" dirty="0" smtClean="0"/>
              <a:t>  </a:t>
            </a:r>
            <a:endParaRPr lang="ru-RU" dirty="0"/>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Игра-коммуникатор</a:t>
            </a:r>
            <a:endParaRPr lang="ru-RU" b="1" i="1" dirty="0"/>
          </a:p>
        </p:txBody>
      </p:sp>
      <p:pic>
        <p:nvPicPr>
          <p:cNvPr id="4" name="Содержимое 3" descr="PC130162.JPG"/>
          <p:cNvPicPr>
            <a:picLocks noGrp="1" noChangeAspect="1"/>
          </p:cNvPicPr>
          <p:nvPr>
            <p:ph idx="1"/>
          </p:nvPr>
        </p:nvPicPr>
        <p:blipFill>
          <a:blip r:embed="rId2" cstate="print">
            <a:lum contrast="10000"/>
          </a:blip>
          <a:stretch>
            <a:fillRect/>
          </a:stretch>
        </p:blipFill>
        <p:spPr>
          <a:xfrm>
            <a:off x="467544" y="1340768"/>
            <a:ext cx="8136904" cy="521288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70186"/>
          </a:xfrm>
        </p:spPr>
        <p:txBody>
          <a:bodyPr/>
          <a:lstStyle/>
          <a:p>
            <a:r>
              <a:rPr lang="ru-RU" sz="2800" b="1" i="1" dirty="0" smtClean="0"/>
              <a:t>Основные причины, тормозящие самостоятельное последовательное становление игры:</a:t>
            </a:r>
            <a:r>
              <a:rPr lang="ru-RU" sz="2800" b="1" dirty="0" smtClean="0"/>
              <a:t/>
            </a:r>
            <a:br>
              <a:rPr lang="ru-RU" sz="2800" b="1" dirty="0" smtClean="0"/>
            </a:br>
            <a:endParaRPr lang="ru-RU" sz="2800" b="1" dirty="0"/>
          </a:p>
        </p:txBody>
      </p:sp>
      <p:sp>
        <p:nvSpPr>
          <p:cNvPr id="3" name="Прямоугольник 2"/>
          <p:cNvSpPr/>
          <p:nvPr/>
        </p:nvSpPr>
        <p:spPr>
          <a:xfrm>
            <a:off x="323528" y="2274838"/>
            <a:ext cx="8496944" cy="4031873"/>
          </a:xfrm>
          <a:prstGeom prst="rect">
            <a:avLst/>
          </a:prstGeom>
        </p:spPr>
        <p:txBody>
          <a:bodyPr wrap="square">
            <a:spAutoFit/>
          </a:bodyPr>
          <a:lstStyle/>
          <a:p>
            <a:pPr lvl="0">
              <a:buFont typeface="Arial" pitchFamily="34" charset="0"/>
              <a:buChar char="•"/>
            </a:pPr>
            <a:r>
              <a:rPr lang="ru-RU" sz="2800" b="1" i="1" dirty="0" smtClean="0"/>
              <a:t>низкий уровень познавательной активности</a:t>
            </a:r>
          </a:p>
          <a:p>
            <a:pPr>
              <a:buFont typeface="Arial" pitchFamily="34" charset="0"/>
              <a:buChar char="•"/>
            </a:pPr>
            <a:r>
              <a:rPr lang="ru-RU" sz="2800" b="1" i="1" dirty="0" smtClean="0"/>
              <a:t>  запаздывание в сроках овладения  двигатель-        </a:t>
            </a:r>
            <a:r>
              <a:rPr lang="ru-RU" sz="2800" b="1" i="1" dirty="0" err="1" smtClean="0"/>
              <a:t>ными</a:t>
            </a:r>
            <a:r>
              <a:rPr lang="ru-RU" sz="2800" b="1" i="1" dirty="0" smtClean="0"/>
              <a:t> функциями, предметными действиями,</a:t>
            </a:r>
          </a:p>
          <a:p>
            <a:pPr lvl="0">
              <a:buFont typeface="Arial" pitchFamily="34" charset="0"/>
              <a:buChar char="•"/>
            </a:pPr>
            <a:r>
              <a:rPr lang="ru-RU" sz="2800" b="1" i="1" dirty="0" smtClean="0"/>
              <a:t>речью,</a:t>
            </a:r>
          </a:p>
          <a:p>
            <a:pPr lvl="0">
              <a:buFont typeface="Arial" pitchFamily="34" charset="0"/>
              <a:buChar char="•"/>
            </a:pPr>
            <a:r>
              <a:rPr lang="ru-RU" sz="2800" b="1" i="1" dirty="0" smtClean="0"/>
              <a:t> эмоциональным и ситуативно-деловым общением со взрослыми </a:t>
            </a:r>
          </a:p>
          <a:p>
            <a:pPr lvl="0"/>
            <a:endParaRPr lang="ru-RU" sz="3200" dirty="0"/>
          </a:p>
        </p:txBody>
      </p:sp>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b="1" i="1" dirty="0" smtClean="0"/>
              <a:t>Игра-коммуникатор «Горячий стул»</a:t>
            </a:r>
            <a:endParaRPr lang="ru-RU" sz="4000" b="1" i="1" dirty="0"/>
          </a:p>
        </p:txBody>
      </p:sp>
      <p:pic>
        <p:nvPicPr>
          <p:cNvPr id="4" name="Содержимое 3" descr="PC130178.JPG"/>
          <p:cNvPicPr>
            <a:picLocks noGrp="1" noChangeAspect="1"/>
          </p:cNvPicPr>
          <p:nvPr>
            <p:ph idx="1"/>
          </p:nvPr>
        </p:nvPicPr>
        <p:blipFill>
          <a:blip r:embed="rId3" cstate="print">
            <a:lum contrast="20000"/>
          </a:blip>
          <a:stretch>
            <a:fillRect/>
          </a:stretch>
        </p:blipFill>
        <p:spPr>
          <a:xfrm>
            <a:off x="611561" y="1196752"/>
            <a:ext cx="7920880" cy="5472608"/>
          </a:xfrm>
          <a:prstGeom prst="rect">
            <a:avLst/>
          </a:prstGeom>
          <a:ln>
            <a:noFill/>
          </a:ln>
          <a:effectLst>
            <a:softEdge rad="112500"/>
          </a:effectLst>
        </p:spPr>
      </p:pic>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b="1" i="1" dirty="0" smtClean="0"/>
              <a:t>Игра-перевоплощение «Угадай животное»</a:t>
            </a:r>
            <a:endParaRPr lang="ru-RU" sz="3600" b="1" i="1" dirty="0"/>
          </a:p>
        </p:txBody>
      </p:sp>
      <p:pic>
        <p:nvPicPr>
          <p:cNvPr id="4" name="Содержимое 3" descr="PC130169.jpg"/>
          <p:cNvPicPr>
            <a:picLocks noGrp="1" noChangeAspect="1"/>
          </p:cNvPicPr>
          <p:nvPr>
            <p:ph idx="1"/>
          </p:nvPr>
        </p:nvPicPr>
        <p:blipFill>
          <a:blip r:embed="rId2" cstate="print">
            <a:lum contrast="10000"/>
          </a:blip>
          <a:stretch>
            <a:fillRect/>
          </a:stretch>
        </p:blipFill>
        <p:spPr>
          <a:xfrm>
            <a:off x="2483768" y="1600200"/>
            <a:ext cx="4176464" cy="5257800"/>
          </a:xfrm>
        </p:spPr>
      </p:pic>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Классификация игр</a:t>
            </a:r>
            <a:endParaRPr lang="ru-RU" b="1" i="1" dirty="0"/>
          </a:p>
        </p:txBody>
      </p:sp>
      <p:sp>
        <p:nvSpPr>
          <p:cNvPr id="3" name="Текст 2"/>
          <p:cNvSpPr>
            <a:spLocks noGrp="1"/>
          </p:cNvSpPr>
          <p:nvPr>
            <p:ph type="body" idx="1"/>
          </p:nvPr>
        </p:nvSpPr>
        <p:spPr/>
        <p:txBody>
          <a:bodyPr/>
          <a:lstStyle/>
          <a:p>
            <a:r>
              <a:rPr lang="ru-RU" dirty="0" smtClean="0"/>
              <a:t>1группа игр</a:t>
            </a:r>
            <a:endParaRPr lang="ru-RU" dirty="0"/>
          </a:p>
        </p:txBody>
      </p:sp>
      <p:sp>
        <p:nvSpPr>
          <p:cNvPr id="4" name="Содержимое 3"/>
          <p:cNvSpPr>
            <a:spLocks noGrp="1"/>
          </p:cNvSpPr>
          <p:nvPr>
            <p:ph sz="half" idx="2"/>
          </p:nvPr>
        </p:nvSpPr>
        <p:spPr>
          <a:xfrm>
            <a:off x="0" y="2174874"/>
            <a:ext cx="4497388" cy="4683125"/>
          </a:xfrm>
        </p:spPr>
        <p:txBody>
          <a:bodyPr/>
          <a:lstStyle/>
          <a:p>
            <a:r>
              <a:rPr lang="ru-RU" i="1" dirty="0" smtClean="0"/>
              <a:t>предметные игры, как манипуляции с игрушками и предметами. Через игрушки – предметы – дети познают форму, цвет, объем, материал, мир животных, мир людей и т.п. Учащиеся I—II классов любят игры с куклами и игрушками; в III классе дети уже реже увлекаются подобными играми. </a:t>
            </a:r>
          </a:p>
          <a:p>
            <a:endParaRPr lang="ru-RU" dirty="0"/>
          </a:p>
        </p:txBody>
      </p:sp>
      <p:sp>
        <p:nvSpPr>
          <p:cNvPr id="5" name="Текст 4"/>
          <p:cNvSpPr>
            <a:spLocks noGrp="1"/>
          </p:cNvSpPr>
          <p:nvPr>
            <p:ph type="body" sz="quarter" idx="3"/>
          </p:nvPr>
        </p:nvSpPr>
        <p:spPr/>
        <p:txBody>
          <a:bodyPr/>
          <a:lstStyle/>
          <a:p>
            <a:r>
              <a:rPr lang="ru-RU" dirty="0" smtClean="0"/>
              <a:t>2  Группа  игр</a:t>
            </a:r>
            <a:endParaRPr lang="ru-RU" dirty="0"/>
          </a:p>
        </p:txBody>
      </p:sp>
      <p:sp>
        <p:nvSpPr>
          <p:cNvPr id="6" name="Содержимое 5"/>
          <p:cNvSpPr>
            <a:spLocks noGrp="1"/>
          </p:cNvSpPr>
          <p:nvPr>
            <p:ph sz="quarter" idx="4"/>
          </p:nvPr>
        </p:nvSpPr>
        <p:spPr>
          <a:xfrm>
            <a:off x="4645025" y="2174874"/>
            <a:ext cx="4319463" cy="4683125"/>
          </a:xfrm>
        </p:spPr>
        <p:txBody>
          <a:bodyPr/>
          <a:lstStyle/>
          <a:p>
            <a:r>
              <a:rPr lang="ru-RU" b="1" i="1" dirty="0" smtClean="0"/>
              <a:t> </a:t>
            </a:r>
            <a:r>
              <a:rPr lang="ru-RU" i="1" dirty="0" smtClean="0"/>
              <a:t>игры творческие, сюжетно-ролевые, в которых сюжет – форма интеллектуальной деятельности. Например: младшие школьники часто играют в школу: они учат кукол, обучают друг друга.</a:t>
            </a:r>
            <a:endParaRPr lang="ru-RU" i="1" dirty="0"/>
          </a:p>
        </p:txBody>
      </p:sp>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Тема1">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298</TotalTime>
  <Words>574</Words>
  <Application>Microsoft Office PowerPoint</Application>
  <PresentationFormat>Экран (4:3)</PresentationFormat>
  <Paragraphs>68</Paragraphs>
  <Slides>17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Тема1</vt:lpstr>
      <vt:lpstr>Значение игры в развитии ребенка    с  ОВЗ</vt:lpstr>
      <vt:lpstr>Л.С.Выготский</vt:lpstr>
      <vt:lpstr>К.Фребель</vt:lpstr>
      <vt:lpstr>В.А.Сухомлинский</vt:lpstr>
      <vt:lpstr>Игра-коммуникатор</vt:lpstr>
      <vt:lpstr>Основные причины, тормозящие самостоятельное последовательное становление игры: </vt:lpstr>
      <vt:lpstr>Игра-коммуникатор «Горячий стул»</vt:lpstr>
      <vt:lpstr>Игра-перевоплощение «Угадай животное»</vt:lpstr>
      <vt:lpstr>Классификация игр</vt:lpstr>
      <vt:lpstr>Слайд 10</vt:lpstr>
      <vt:lpstr>Классификация   игр</vt:lpstr>
      <vt:lpstr>Условия эффективности игры</vt:lpstr>
      <vt:lpstr>Обязательный набор для игры</vt:lpstr>
      <vt:lpstr>Функции педагога в игре :</vt:lpstr>
      <vt:lpstr>  Большие  психологические  игры</vt:lpstr>
      <vt:lpstr>Игра с песком.  Девочки играют  в сюжетно-ролевую игру «Новые территории», обживают  пространство.</vt:lpstr>
      <vt:lpstr>Игра-перевоплощение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1</cp:lastModifiedBy>
  <cp:revision>66</cp:revision>
  <dcterms:created xsi:type="dcterms:W3CDTF">2013-12-06T06:55:20Z</dcterms:created>
  <dcterms:modified xsi:type="dcterms:W3CDTF">2014-10-26T17:11:36Z</dcterms:modified>
</cp:coreProperties>
</file>