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70" r:id="rId14"/>
    <p:sldId id="271" r:id="rId15"/>
    <p:sldId id="274" r:id="rId16"/>
    <p:sldId id="277" r:id="rId17"/>
    <p:sldId id="275" r:id="rId18"/>
    <p:sldId id="276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403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4B7796-7FBC-46FA-A71E-29130F9CAC20}" type="datetimeFigureOut">
              <a:rPr lang="ru-RU" smtClean="0"/>
              <a:pPr/>
              <a:t>03.07.2012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B245F-0A39-484C-8D3D-2E1DC14C18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B245F-0A39-484C-8D3D-2E1DC14C18C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7/3/2012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7/3/2012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7/3/2012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7/3/2012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7/3/2012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7/3/2012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7/3/2012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7/3/2012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7/3/2012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7/3/2012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7/3/2012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7/3/2012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87;&#1072;&#1074;&#1077;&#1083;\Downloads\I.Il'inskij%20Basnya%20Krylova%20-%20Slon%20i%20Mos'ka%20.mp3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8.xml"/><Relationship Id="rId3" Type="http://schemas.openxmlformats.org/officeDocument/2006/relationships/slide" Target="slide3.xml"/><Relationship Id="rId7" Type="http://schemas.openxmlformats.org/officeDocument/2006/relationships/slide" Target="slide9.xml"/><Relationship Id="rId12" Type="http://schemas.openxmlformats.org/officeDocument/2006/relationships/slide" Target="slide1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5.xml"/><Relationship Id="rId5" Type="http://schemas.openxmlformats.org/officeDocument/2006/relationships/slide" Target="slide6.xml"/><Relationship Id="rId10" Type="http://schemas.openxmlformats.org/officeDocument/2006/relationships/slide" Target="slide14.xml"/><Relationship Id="rId4" Type="http://schemas.openxmlformats.org/officeDocument/2006/relationships/slide" Target="slide5.xml"/><Relationship Id="rId9" Type="http://schemas.openxmlformats.org/officeDocument/2006/relationships/slide" Target="slide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304800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2400" b="1" cap="none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ГБОУ ВПО « Московский Городской Педагогический Университет»</a:t>
            </a:r>
            <a:br>
              <a:rPr lang="ru-RU" sz="2400" b="1" cap="none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cap="none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Педагогический Факультет</a:t>
            </a:r>
            <a:br>
              <a:rPr lang="ru-RU" sz="2400" b="1" cap="none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cap="none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Курс «Теория Литературы И Практика Читательской Деятельности»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286000"/>
            <a:ext cx="6400800" cy="1752600"/>
          </a:xfrm>
        </p:spPr>
        <p:txBody>
          <a:bodyPr>
            <a:normAutofit fontScale="77500" lnSpcReduction="20000"/>
          </a:bodyPr>
          <a:lstStyle/>
          <a:p>
            <a:r>
              <a:rPr lang="ru-RU" sz="4300" b="1" dirty="0" smtClean="0">
                <a:solidFill>
                  <a:srgbClr val="AD403D"/>
                </a:solidFill>
                <a:latin typeface="Arial" pitchFamily="34" charset="0"/>
                <a:cs typeface="Arial" pitchFamily="34" charset="0"/>
              </a:rPr>
              <a:t>И.А.Крылов «Слон и Моська»</a:t>
            </a:r>
          </a:p>
          <a:p>
            <a:endParaRPr lang="ru-RU" sz="3600" b="1" dirty="0" smtClean="0">
              <a:solidFill>
                <a:srgbClr val="AD403D"/>
              </a:solidFill>
            </a:endParaRPr>
          </a:p>
          <a:p>
            <a:pPr algn="r"/>
            <a:r>
              <a:rPr lang="ru-RU" sz="3600" b="1" dirty="0" smtClean="0">
                <a:solidFill>
                  <a:srgbClr val="AD403D"/>
                </a:solidFill>
              </a:rPr>
              <a:t>                </a:t>
            </a:r>
            <a:endParaRPr lang="ru-RU" sz="3600" b="1" dirty="0">
              <a:solidFill>
                <a:srgbClr val="AD403D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93898" y="3505200"/>
            <a:ext cx="435010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Подготовила: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Дернова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Ю. С </a:t>
            </a: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4 курс Педагогика и методика </a:t>
            </a: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начального образования </a:t>
            </a:r>
          </a:p>
          <a:p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очно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- заочной формы обучения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40157" y="5181600"/>
            <a:ext cx="42038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Преподаватель (руководитель)</a:t>
            </a: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доцент 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Боровская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Е.Р.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38600" y="6396335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2012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павел\Desktop\0_5f171_c74a7dbe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429000"/>
            <a:ext cx="2771098" cy="3267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none" dirty="0" smtClean="0">
                <a:solidFill>
                  <a:srgbClr val="AD403D"/>
                </a:solidFill>
                <a:latin typeface="Arial" pitchFamily="34" charset="0"/>
                <a:cs typeface="Arial" pitchFamily="34" charset="0"/>
              </a:rPr>
              <a:t>Ответьте на вопросы</a:t>
            </a:r>
            <a:endParaRPr lang="ru-RU" b="1" cap="none" dirty="0">
              <a:solidFill>
                <a:srgbClr val="AD403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686800" cy="525780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-Как взялись за дело герои басни? </a:t>
            </a:r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-Как шла у них работа? </a:t>
            </a:r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-Чем закончилось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дело?</a:t>
            </a:r>
            <a:endParaRPr lang="ru-RU" sz="2800" b="1" dirty="0" smtClean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-Почему Лебедь, Щука и Рак не сумели сдвинуть воз с места?  </a:t>
            </a:r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-Какие недостатки высмеивает автор в этой басне? </a:t>
            </a:r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-Для чего автор рассказал людям историю про Лебедя, Рака и Щуку? 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none" dirty="0" smtClean="0">
                <a:solidFill>
                  <a:srgbClr val="AD403D"/>
                </a:solidFill>
              </a:rPr>
              <a:t>« Слон и Моська »</a:t>
            </a:r>
            <a:endParaRPr lang="ru-RU" b="1" cap="none" dirty="0">
              <a:solidFill>
                <a:srgbClr val="AD403D"/>
              </a:solidFill>
            </a:endParaRPr>
          </a:p>
        </p:txBody>
      </p:sp>
      <p:pic>
        <p:nvPicPr>
          <p:cNvPr id="1026" name="Picture 2" descr="C:\Users\павел\Desktop\www_artru_inf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278197"/>
            <a:ext cx="5410200" cy="55798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http://img-fotki.yandex.ru/get/54/boss-konsulat.73/0_14af1_41bb322_XL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838200"/>
            <a:ext cx="5410200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http://static.diary.ru/userdir/1/7/7/1/177110/342653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838200"/>
            <a:ext cx="2592387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.Il'inskij Basnya Krylova - Slon i Mos'ka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839200" y="6400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34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none" dirty="0" smtClean="0">
                <a:solidFill>
                  <a:srgbClr val="AD403D"/>
                </a:solidFill>
              </a:rPr>
              <a:t>Работа с незнакомыми словами</a:t>
            </a:r>
            <a:r>
              <a:rPr lang="ru-RU" b="1" cap="none" dirty="0" smtClean="0">
                <a:solidFill>
                  <a:srgbClr val="AD403D"/>
                </a:solidFill>
              </a:rPr>
              <a:t>:</a:t>
            </a:r>
            <a:endParaRPr lang="ru-RU" b="1" cap="none" dirty="0">
              <a:solidFill>
                <a:srgbClr val="AD403D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47800"/>
            <a:ext cx="2057400" cy="609599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Зевака-</a:t>
            </a:r>
            <a:r>
              <a:rPr lang="ru-RU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Font typeface="Wingdings" pitchFamily="2" charset="2"/>
              <a:buChar char="§"/>
            </a:pP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66138" y="1524000"/>
            <a:ext cx="7177862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тот, кто слоняется по улицам без дела;</a:t>
            </a:r>
          </a:p>
          <a:p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2286000"/>
            <a:ext cx="20260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Напоказ-</a:t>
            </a:r>
            <a:endParaRPr lang="ru-RU" sz="2800" b="1" u="sng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7400" y="2286000"/>
            <a:ext cx="555318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обратить внимание для вида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0" y="3048000"/>
            <a:ext cx="19255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Забияка-</a:t>
            </a:r>
            <a:endParaRPr lang="ru-RU" sz="2800" b="1" u="sng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05000" y="3048000"/>
            <a:ext cx="7631769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человек, который любит затевать ссоры;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0" y="3810000"/>
            <a:ext cx="19888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Отколе -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81200" y="3810000"/>
            <a:ext cx="14909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откуда;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4572000"/>
            <a:ext cx="17443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u="sng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Шавка</a:t>
            </a:r>
            <a:r>
              <a:rPr lang="ru-RU" u="sng" dirty="0" smtClean="0">
                <a:solidFill>
                  <a:schemeClr val="accent2">
                    <a:lumMod val="75000"/>
                  </a:schemeClr>
                </a:solidFill>
              </a:rPr>
              <a:t>- </a:t>
            </a:r>
            <a:endParaRPr lang="ru-RU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52600" y="4572000"/>
            <a:ext cx="41489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непородистая собака;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5334000"/>
            <a:ext cx="26774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Диковинка - </a:t>
            </a:r>
            <a:endParaRPr lang="ru-RU" sz="2800" b="1" u="sng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90100"/>
            <a:ext cx="2231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14600" y="5334000"/>
            <a:ext cx="5698163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странная, удивительная вещь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 build="allAtOnce"/>
      <p:bldP spid="5" grpId="0" build="allAtOnce"/>
      <p:bldP spid="6" grpId="0" build="allAtOnce"/>
      <p:bldP spid="7" grpId="0" build="allAtOnce"/>
      <p:bldP spid="8" grpId="0" build="allAtOnce"/>
      <p:bldP spid="9" grpId="0" build="allAtOnce"/>
      <p:bldP spid="10" grpId="0" build="allAtOnce"/>
      <p:bldP spid="11" grpId="0" build="allAtOnce"/>
      <p:bldP spid="12" grpId="0" build="allAtOnce"/>
      <p:bldP spid="13" grpId="0" build="allAtOnce"/>
      <p:bldP spid="18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33400"/>
            <a:ext cx="10515600" cy="55165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     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    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 улицам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Слона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водили,</a:t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Как видно,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/ </a:t>
            </a: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напоказ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//</a:t>
            </a: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Известно,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что Слоны </a:t>
            </a: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диковинку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у нас,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Так за Слоном </a:t>
            </a: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толпы зевак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ходили.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//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Отколе ни возьмись,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навстречу </a:t>
            </a: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Моська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им.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//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Увидевши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Слона,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ну на него </a:t>
            </a: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метаться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И </a:t>
            </a: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лаять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визжать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и </a:t>
            </a: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рваться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;</a:t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Ну так и </a:t>
            </a: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лезет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в драку с ним.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//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"</a:t>
            </a: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Соседка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перестань </a:t>
            </a: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срамиться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-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Ей 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Шавка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говорит,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- тебе ль </a:t>
            </a: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Слоном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возиться?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ru-RU" sz="2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      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Выгнутая вверх стрелка 31"/>
          <p:cNvSpPr/>
          <p:nvPr/>
        </p:nvSpPr>
        <p:spPr>
          <a:xfrm>
            <a:off x="4724400" y="609600"/>
            <a:ext cx="381000" cy="3810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3" name="Выгнутая вверх стрелка 32"/>
          <p:cNvSpPr/>
          <p:nvPr/>
        </p:nvSpPr>
        <p:spPr>
          <a:xfrm>
            <a:off x="4038600" y="1295400"/>
            <a:ext cx="381000" cy="2286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4" name="Выгнутая вверх стрелка 33"/>
          <p:cNvSpPr/>
          <p:nvPr/>
        </p:nvSpPr>
        <p:spPr>
          <a:xfrm>
            <a:off x="6629400" y="2133600"/>
            <a:ext cx="381000" cy="2286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5" name="Выгнутая вверх стрелка 34"/>
          <p:cNvSpPr/>
          <p:nvPr/>
        </p:nvSpPr>
        <p:spPr>
          <a:xfrm>
            <a:off x="8001000" y="2438400"/>
            <a:ext cx="381000" cy="3048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6" name="Выгнутая вверх стрелка 35"/>
          <p:cNvSpPr/>
          <p:nvPr/>
        </p:nvSpPr>
        <p:spPr>
          <a:xfrm>
            <a:off x="5715000" y="3886200"/>
            <a:ext cx="381000" cy="2286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7" name="Выгнутая вверх стрелка 36"/>
          <p:cNvSpPr/>
          <p:nvPr/>
        </p:nvSpPr>
        <p:spPr>
          <a:xfrm>
            <a:off x="8458200" y="4419600"/>
            <a:ext cx="457200" cy="3048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Смотри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уж ты </a:t>
            </a: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хрипишь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а он себе идет</a:t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Вперед</a:t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 лаю твоего совсем </a:t>
            </a: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не примечает.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//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"</a:t>
            </a: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Эх, эх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!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- ей Моська отвечает, -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Вот то-то мне </a:t>
            </a: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 духу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придает,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Что </a:t>
            </a: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я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совсем </a:t>
            </a: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без драки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Могу попасть в </a:t>
            </a: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большие забияки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//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Пускай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же говорят собаки:</a:t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"</a:t>
            </a: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Ай, Моська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! 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знать, она </a:t>
            </a: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сильна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Что лает </a:t>
            </a: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 Слона!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“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//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Выгнутая вниз стрелка 4"/>
          <p:cNvSpPr/>
          <p:nvPr/>
        </p:nvSpPr>
        <p:spPr>
          <a:xfrm>
            <a:off x="1371600" y="2590800"/>
            <a:ext cx="304800" cy="15240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Выгнутая вверх стрелка 6"/>
          <p:cNvSpPr/>
          <p:nvPr/>
        </p:nvSpPr>
        <p:spPr>
          <a:xfrm>
            <a:off x="6477000" y="3429000"/>
            <a:ext cx="609600" cy="4572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Выгнутая вверх стрелка 7"/>
          <p:cNvSpPr/>
          <p:nvPr/>
        </p:nvSpPr>
        <p:spPr>
          <a:xfrm>
            <a:off x="6934200" y="1905000"/>
            <a:ext cx="609600" cy="3048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Выгнутая вверх стрелка 8"/>
          <p:cNvSpPr/>
          <p:nvPr/>
        </p:nvSpPr>
        <p:spPr>
          <a:xfrm>
            <a:off x="4495800" y="5029200"/>
            <a:ext cx="381000" cy="3048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b="1" cap="none" dirty="0" smtClean="0">
                <a:solidFill>
                  <a:srgbClr val="AD403D"/>
                </a:solidFill>
              </a:rPr>
              <a:t>Подведение итогов</a:t>
            </a:r>
            <a:r>
              <a:rPr lang="ru-RU" b="1" cap="none" dirty="0" smtClean="0">
                <a:solidFill>
                  <a:srgbClr val="AD403D"/>
                </a:solidFill>
              </a:rPr>
              <a:t>:</a:t>
            </a:r>
            <a:endParaRPr lang="ru-RU" b="1" cap="none" dirty="0">
              <a:solidFill>
                <a:srgbClr val="AD403D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447800"/>
            <a:ext cx="8305800" cy="73183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Какой жанр мы сегодня рассматривали?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2209800"/>
            <a:ext cx="55197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Какие басни мы вспомнили?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2819400"/>
            <a:ext cx="7347204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 какой новой басней познакомились?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3505200"/>
            <a:ext cx="57151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Чье поведение вам понятно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? 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4114800"/>
            <a:ext cx="61994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Что высмеивает автор в басне? 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4724400"/>
            <a:ext cx="96686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какой ситуации мы можем выглядеть как 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моська?</a:t>
            </a:r>
            <a:endParaRPr lang="ru-RU" sz="2800" b="1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 build="allAtOnce"/>
      <p:bldP spid="5" grpId="0" build="allAtOnce"/>
      <p:bldP spid="6" grpId="0" build="allAtOnce"/>
      <p:bldP spid="7" grpId="0" build="allAtOnce"/>
      <p:bldP spid="8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cap="none" dirty="0" smtClean="0">
                <a:solidFill>
                  <a:srgbClr val="AD403D"/>
                </a:solidFill>
              </a:rPr>
              <a:t>Домашнее задание:</a:t>
            </a:r>
            <a:endParaRPr lang="ru-RU" b="1" cap="none" dirty="0">
              <a:solidFill>
                <a:srgbClr val="AD403D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Выучить басню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наизусть и прочитать выразительно.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cap="none" dirty="0" smtClean="0">
                <a:solidFill>
                  <a:srgbClr val="AD403D"/>
                </a:solidFill>
                <a:latin typeface="Arial" pitchFamily="34" charset="0"/>
                <a:cs typeface="Arial" pitchFamily="34" charset="0"/>
              </a:rPr>
              <a:t>Методический комментарий:</a:t>
            </a:r>
            <a:endParaRPr lang="ru-RU" sz="3200" b="1" cap="none" dirty="0">
              <a:solidFill>
                <a:srgbClr val="AD403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Литературное чтение</a:t>
            </a:r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Для 2 класса</a:t>
            </a:r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Особенности работы с презентацией или оборудованием: использовать аудиоаппаратуру. </a:t>
            </a:r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Программа « Школа России», учебник «Литературное чтение» 2 класс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-  Совершенствовать навыки выразительного чтения</a:t>
            </a:r>
            <a:endParaRPr lang="ru-RU" sz="2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800" dirty="0" smtClean="0"/>
              <a:t>   </a:t>
            </a:r>
            <a:r>
              <a:rPr lang="ru-RU" b="1" dirty="0" smtClean="0">
                <a:solidFill>
                  <a:srgbClr val="AD403D"/>
                </a:solidFill>
                <a:latin typeface="Arial" pitchFamily="34" charset="0"/>
                <a:cs typeface="Arial" pitchFamily="34" charset="0"/>
              </a:rPr>
              <a:t>Задачи:</a:t>
            </a:r>
            <a:endParaRPr lang="ru-RU" dirty="0" smtClean="0">
              <a:solidFill>
                <a:srgbClr val="AD403D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800" dirty="0" smtClean="0"/>
              <a:t> 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-  </a:t>
            </a: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Образовательные: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расширить круг читаемых басен;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-  </a:t>
            </a: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Воспитательные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 воспитывать интерес к чтению басен;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-  </a:t>
            </a: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Развивающие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 умение рассуждать, выразительно читать.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457200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AD403D"/>
                </a:solidFill>
                <a:latin typeface="Arial" pitchFamily="34" charset="0"/>
                <a:cs typeface="Arial" pitchFamily="34" charset="0"/>
              </a:rPr>
              <a:t>Цель</a:t>
            </a:r>
            <a:r>
              <a:rPr lang="ru-RU" sz="3200" b="1" dirty="0" smtClean="0">
                <a:solidFill>
                  <a:srgbClr val="AD403D"/>
                </a:solidFill>
              </a:rPr>
              <a:t>:</a:t>
            </a:r>
            <a:endParaRPr lang="ru-RU" sz="3200" b="1" dirty="0">
              <a:solidFill>
                <a:srgbClr val="AD403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none" dirty="0" smtClean="0">
                <a:solidFill>
                  <a:srgbClr val="AD403D"/>
                </a:solidFill>
              </a:rPr>
              <a:t>Содержание:</a:t>
            </a:r>
            <a:endParaRPr lang="ru-RU" b="1" cap="none" dirty="0">
              <a:solidFill>
                <a:srgbClr val="AD403D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AutoNum type="arabicPeriod"/>
            </a:pPr>
            <a:r>
              <a:rPr lang="ru-RU" sz="3100" b="1" dirty="0" smtClean="0">
                <a:solidFill>
                  <a:srgbClr val="AD403D"/>
                </a:solidFill>
                <a:latin typeface="Arial" pitchFamily="34" charset="0"/>
                <a:cs typeface="Arial" pitchFamily="34" charset="0"/>
                <a:hlinkClick r:id="rId2" action="ppaction://hlinksldjump"/>
              </a:rPr>
              <a:t>Методический комментарий</a:t>
            </a:r>
            <a:endParaRPr lang="ru-RU" sz="3100" b="1" dirty="0" smtClean="0">
              <a:solidFill>
                <a:srgbClr val="AD403D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AutoNum type="arabicPeriod" startAt="2"/>
            </a:pPr>
            <a:r>
              <a:rPr lang="ru-RU" sz="3100" b="1" dirty="0" smtClean="0">
                <a:solidFill>
                  <a:srgbClr val="AD403D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Цель и задачи урока</a:t>
            </a:r>
            <a:endParaRPr lang="ru-RU" sz="3100" b="1" dirty="0" smtClean="0">
              <a:solidFill>
                <a:srgbClr val="AD403D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AutoNum type="arabicPeriod" startAt="2"/>
            </a:pPr>
            <a:r>
              <a:rPr lang="ru-RU" sz="3100" b="1" dirty="0" smtClean="0">
                <a:solidFill>
                  <a:srgbClr val="AD403D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Биография И. А. Крылова</a:t>
            </a:r>
            <a:endParaRPr lang="ru-RU" sz="3100" b="1" dirty="0" smtClean="0">
              <a:solidFill>
                <a:srgbClr val="AD403D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AutoNum type="arabicPeriod" startAt="2"/>
            </a:pPr>
            <a:r>
              <a:rPr lang="ru-RU" sz="3100" b="1" dirty="0" smtClean="0">
                <a:solidFill>
                  <a:srgbClr val="AD403D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Стихи И.А.Крылову</a:t>
            </a:r>
            <a:endParaRPr lang="ru-RU" sz="3100" b="1" dirty="0" smtClean="0">
              <a:solidFill>
                <a:srgbClr val="AD403D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AutoNum type="arabicPeriod" startAt="2"/>
            </a:pPr>
            <a:r>
              <a:rPr lang="ru-RU" sz="3100" b="1" dirty="0" smtClean="0">
                <a:solidFill>
                  <a:srgbClr val="AD403D"/>
                </a:solidFill>
                <a:latin typeface="Arial" pitchFamily="34" charset="0"/>
                <a:cs typeface="Arial" pitchFamily="34" charset="0"/>
                <a:hlinkClick r:id="rId6" action="ppaction://hlinksldjump"/>
              </a:rPr>
              <a:t>Басня</a:t>
            </a:r>
            <a:endParaRPr lang="ru-RU" sz="3100" b="1" dirty="0" smtClean="0">
              <a:solidFill>
                <a:srgbClr val="AD403D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AutoNum type="arabicPeriod" startAt="2"/>
            </a:pPr>
            <a:r>
              <a:rPr lang="ru-RU" sz="3100" b="1" dirty="0" smtClean="0">
                <a:solidFill>
                  <a:srgbClr val="AD403D"/>
                </a:solidFill>
                <a:latin typeface="Arial" pitchFamily="34" charset="0"/>
                <a:cs typeface="Arial" pitchFamily="34" charset="0"/>
                <a:hlinkClick r:id="rId7" action="ppaction://hlinksldjump"/>
              </a:rPr>
              <a:t>Повторение пройденного</a:t>
            </a:r>
            <a:endParaRPr lang="ru-RU" sz="3100" b="1" dirty="0" smtClean="0">
              <a:solidFill>
                <a:srgbClr val="AD403D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AutoNum type="arabicPeriod" startAt="2"/>
            </a:pPr>
            <a:r>
              <a:rPr lang="ru-RU" sz="3100" b="1" dirty="0" smtClean="0">
                <a:solidFill>
                  <a:srgbClr val="AD403D"/>
                </a:solidFill>
                <a:latin typeface="Arial" pitchFamily="34" charset="0"/>
                <a:cs typeface="Arial" pitchFamily="34" charset="0"/>
                <a:hlinkClick r:id="rId8" action="ppaction://hlinksldjump"/>
              </a:rPr>
              <a:t>Ответьте на вопросы</a:t>
            </a:r>
            <a:endParaRPr lang="ru-RU" sz="3100" b="1" dirty="0" smtClean="0">
              <a:solidFill>
                <a:srgbClr val="AD403D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AutoNum type="arabicPeriod" startAt="2"/>
            </a:pPr>
            <a:r>
              <a:rPr lang="ru-RU" sz="3100" b="1" dirty="0" smtClean="0">
                <a:solidFill>
                  <a:srgbClr val="AD403D"/>
                </a:solidFill>
                <a:latin typeface="Arial" pitchFamily="34" charset="0"/>
                <a:cs typeface="Arial" pitchFamily="34" charset="0"/>
                <a:hlinkClick r:id="rId9" action="ppaction://hlinksldjump"/>
              </a:rPr>
              <a:t>«Слон и Моська</a:t>
            </a:r>
            <a:r>
              <a:rPr lang="ru-RU" sz="3100" b="1" dirty="0" smtClean="0">
                <a:solidFill>
                  <a:srgbClr val="AD403D"/>
                </a:solidFill>
                <a:latin typeface="Arial" pitchFamily="34" charset="0"/>
                <a:cs typeface="Arial" pitchFamily="34" charset="0"/>
                <a:hlinkClick r:id="rId9" action="ppaction://hlinksldjump"/>
              </a:rPr>
              <a:t>»</a:t>
            </a:r>
            <a:endParaRPr lang="ru-RU" sz="3100" b="1" dirty="0" smtClean="0">
              <a:solidFill>
                <a:srgbClr val="AD403D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Wingdings 2"/>
              <a:buAutoNum type="arabicPeriod" startAt="2"/>
            </a:pPr>
            <a:r>
              <a:rPr lang="ru-RU" sz="3100" b="1" dirty="0" smtClean="0">
                <a:solidFill>
                  <a:srgbClr val="AD403D"/>
                </a:solidFill>
                <a:latin typeface="Arial" pitchFamily="34" charset="0"/>
                <a:cs typeface="Arial" pitchFamily="34" charset="0"/>
                <a:hlinkClick r:id="rId10" action="ppaction://hlinksldjump"/>
              </a:rPr>
              <a:t>Словарная </a:t>
            </a:r>
            <a:r>
              <a:rPr lang="ru-RU" sz="3100" b="1" dirty="0" smtClean="0">
                <a:solidFill>
                  <a:srgbClr val="AD403D"/>
                </a:solidFill>
                <a:latin typeface="Arial" pitchFamily="34" charset="0"/>
                <a:cs typeface="Arial" pitchFamily="34" charset="0"/>
                <a:hlinkClick r:id="rId10" action="ppaction://hlinksldjump"/>
              </a:rPr>
              <a:t>работа</a:t>
            </a:r>
            <a:endParaRPr lang="ru-RU" sz="3100" b="1" dirty="0" smtClean="0">
              <a:solidFill>
                <a:srgbClr val="AD403D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AutoNum type="arabicPeriod" startAt="2"/>
            </a:pPr>
            <a:r>
              <a:rPr lang="ru-RU" sz="3100" b="1" dirty="0" smtClean="0">
                <a:solidFill>
                  <a:srgbClr val="AD403D"/>
                </a:solidFill>
                <a:latin typeface="Arial" pitchFamily="34" charset="0"/>
                <a:cs typeface="Arial" pitchFamily="34" charset="0"/>
                <a:hlinkClick r:id="rId11" action="ppaction://hlinksldjump"/>
              </a:rPr>
              <a:t>Расстановка логических ударений и пауз</a:t>
            </a:r>
            <a:endParaRPr lang="ru-RU" sz="3100" b="1" dirty="0" smtClean="0">
              <a:solidFill>
                <a:srgbClr val="AD403D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AutoNum type="arabicPeriod" startAt="2"/>
            </a:pPr>
            <a:r>
              <a:rPr lang="ru-RU" sz="3100" b="1" dirty="0" smtClean="0">
                <a:solidFill>
                  <a:srgbClr val="AD403D"/>
                </a:solidFill>
                <a:latin typeface="Arial" pitchFamily="34" charset="0"/>
                <a:cs typeface="Arial" pitchFamily="34" charset="0"/>
                <a:hlinkClick r:id="rId12" action="ppaction://hlinksldjump"/>
              </a:rPr>
              <a:t>Итог </a:t>
            </a:r>
            <a:r>
              <a:rPr lang="ru-RU" sz="3100" b="1" dirty="0" smtClean="0">
                <a:solidFill>
                  <a:srgbClr val="AD403D"/>
                </a:solidFill>
                <a:latin typeface="Arial" pitchFamily="34" charset="0"/>
                <a:cs typeface="Arial" pitchFamily="34" charset="0"/>
                <a:hlinkClick r:id="rId12" action="ppaction://hlinksldjump"/>
              </a:rPr>
              <a:t>урока</a:t>
            </a:r>
            <a:endParaRPr lang="ru-RU" sz="3100" b="1" dirty="0" smtClean="0">
              <a:solidFill>
                <a:srgbClr val="AD403D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AutoNum type="arabicPeriod" startAt="2"/>
            </a:pPr>
            <a:r>
              <a:rPr lang="ru-RU" sz="3100" b="1" dirty="0" smtClean="0">
                <a:solidFill>
                  <a:srgbClr val="AD403D"/>
                </a:solidFill>
                <a:latin typeface="Arial" pitchFamily="34" charset="0"/>
                <a:cs typeface="Arial" pitchFamily="34" charset="0"/>
                <a:hlinkClick r:id="rId13" action="ppaction://hlinksldjump"/>
              </a:rPr>
              <a:t>Домашнее задание</a:t>
            </a:r>
            <a:endParaRPr lang="ru-RU" sz="3100" b="1" dirty="0" smtClean="0">
              <a:solidFill>
                <a:srgbClr val="AD403D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AutoNum type="arabicPeriod" startAt="2"/>
            </a:pPr>
            <a:endParaRPr lang="ru-RU" dirty="0" smtClean="0"/>
          </a:p>
          <a:p>
            <a:pPr marL="514350" indent="-514350">
              <a:buAutoNum type="arabicPeriod" startAt="2"/>
            </a:pPr>
            <a:endParaRPr lang="ru-RU" dirty="0" smtClean="0"/>
          </a:p>
          <a:p>
            <a:pPr marL="514350" indent="-514350">
              <a:buAutoNum type="arabicPeriod" startAt="2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1600" y="1219200"/>
            <a:ext cx="3810000" cy="121920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b="1" cap="none" dirty="0" smtClean="0">
                <a:solidFill>
                  <a:schemeClr val="accent2">
                    <a:lumMod val="75000"/>
                  </a:schemeClr>
                </a:solidFill>
              </a:rPr>
              <a:t>Иван  Андреевич Крылов</a:t>
            </a:r>
            <a:r>
              <a:rPr lang="ru-RU" b="1" cap="none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b="1" cap="none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b="1" cap="none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b="1" cap="none" dirty="0" smtClean="0">
                <a:solidFill>
                  <a:schemeClr val="accent4">
                    <a:lumMod val="75000"/>
                  </a:schemeClr>
                </a:solidFill>
              </a:rPr>
            </a:b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1krilo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228600"/>
            <a:ext cx="4572000" cy="6182005"/>
          </a:xfrm>
        </p:spPr>
      </p:pic>
      <p:sp>
        <p:nvSpPr>
          <p:cNvPr id="7" name="TextBox 6"/>
          <p:cNvSpPr txBox="1"/>
          <p:nvPr/>
        </p:nvSpPr>
        <p:spPr>
          <a:xfrm>
            <a:off x="5791200" y="3276600"/>
            <a:ext cx="27537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(1769-1844г.)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1447800"/>
            <a:ext cx="7772400" cy="4419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 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Кто не слыхал его живого слова,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  Кто в жизни с ним не встретился своей?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  Бессмертные творения Крылова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  Мы с каждым годом любим все сильней.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  Со школьной парты с ними мы сживались,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   В те дни букварь постигшие едва,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   И в памяти навеки оставались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   Крылатые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крыловские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слова.</a:t>
            </a:r>
          </a:p>
          <a:p>
            <a:pPr algn="r"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                  М.Исаковский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Users\кал\Pictures\работа\литература\писатели\русские\крылов\крылов и.а..JPG"/>
          <p:cNvPicPr>
            <a:picLocks noChangeAspect="1" noChangeArrowheads="1"/>
          </p:cNvPicPr>
          <p:nvPr/>
        </p:nvPicPr>
        <p:blipFill>
          <a:blip r:embed="rId2" cstate="print"/>
          <a:srcRect b="10909"/>
          <a:stretch>
            <a:fillRect/>
          </a:stretch>
        </p:blipFill>
        <p:spPr bwMode="auto">
          <a:xfrm>
            <a:off x="0" y="1676400"/>
            <a:ext cx="2288339" cy="2481213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1752600" cy="762000"/>
          </a:xfrm>
        </p:spPr>
        <p:txBody>
          <a:bodyPr>
            <a:normAutofit/>
          </a:bodyPr>
          <a:lstStyle/>
          <a:p>
            <a:pPr algn="l"/>
            <a:r>
              <a:rPr lang="ru-RU" b="1" cap="none" dirty="0" smtClean="0">
                <a:solidFill>
                  <a:srgbClr val="AD403D"/>
                </a:solidFill>
              </a:rPr>
              <a:t>Басня-</a:t>
            </a:r>
            <a:endParaRPr lang="ru-RU" b="1" cap="none" dirty="0">
              <a:solidFill>
                <a:srgbClr val="AD403D"/>
              </a:solidFill>
            </a:endParaRPr>
          </a:p>
        </p:txBody>
      </p:sp>
      <p:pic>
        <p:nvPicPr>
          <p:cNvPr id="4" name="Picture 2" descr="C:\Users\кал\Pictures\работа\литература\писатели\русские\крылов\174196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4598"/>
          <a:stretch>
            <a:fillRect/>
          </a:stretch>
        </p:blipFill>
        <p:spPr bwMode="auto">
          <a:xfrm>
            <a:off x="228600" y="2057400"/>
            <a:ext cx="3333750" cy="436177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5" name="TextBox 4"/>
          <p:cNvSpPr txBox="1"/>
          <p:nvPr/>
        </p:nvSpPr>
        <p:spPr>
          <a:xfrm>
            <a:off x="2133600" y="533400"/>
            <a:ext cx="82680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это краткий нравоучительный рассказ или стихотворение, в котором высмеиваются </a:t>
            </a: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пороки и недостатки людей -хитрость, ложь, </a:t>
            </a: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лесть, жадность, глупость и др.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7" name="Picture 4" descr="180px-Diego_Velasquez%2C_Aeso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057400"/>
            <a:ext cx="2548498" cy="3996392"/>
          </a:xfrm>
          <a:prstGeom prst="ellipse">
            <a:avLst/>
          </a:prstGeom>
          <a:ln w="5715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TextBox 7"/>
          <p:cNvSpPr txBox="1"/>
          <p:nvPr/>
        </p:nvSpPr>
        <p:spPr>
          <a:xfrm>
            <a:off x="3429000" y="5943600"/>
            <a:ext cx="60307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Эзоп – древнегреческий баснописец,</a:t>
            </a: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живший в VI веке до н. э.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allAtOnce"/>
      <p:bldP spid="8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cap="none" dirty="0" smtClean="0">
                <a:solidFill>
                  <a:srgbClr val="AD403D"/>
                </a:solidFill>
                <a:latin typeface="Arial" pitchFamily="34" charset="0"/>
                <a:cs typeface="Arial" pitchFamily="34" charset="0"/>
              </a:rPr>
              <a:t>Из какой басни эти строки? </a:t>
            </a:r>
            <a:endParaRPr lang="ru-RU" sz="4000" b="1" cap="none" dirty="0">
              <a:solidFill>
                <a:srgbClr val="AD403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«Из кожи лезут вон, а возу все нет ходу »?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Группа 6"/>
          <p:cNvGrpSpPr/>
          <p:nvPr/>
        </p:nvGrpSpPr>
        <p:grpSpPr>
          <a:xfrm>
            <a:off x="838200" y="2286000"/>
            <a:ext cx="7315200" cy="4191000"/>
            <a:chOff x="357158" y="1142984"/>
            <a:chExt cx="7772645" cy="5286412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pic>
          <p:nvPicPr>
            <p:cNvPr id="5" name="Picture 2" descr="C:\Users\кал\Pictures\работа\литература\писатели\русские\крылов\Scan10003 (10)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7158" y="1142984"/>
              <a:ext cx="4338977" cy="5286412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</p:pic>
        <p:pic>
          <p:nvPicPr>
            <p:cNvPr id="6" name="Picture 3" descr="C:\Users\кал\Pictures\работа\литература\писатели\русские\крылов\Scan10003 (11)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643306" y="1142984"/>
              <a:ext cx="4486497" cy="5286412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969</TotalTime>
  <Words>462</Words>
  <Application>Microsoft Office PowerPoint</Application>
  <PresentationFormat>Экран (4:3)</PresentationFormat>
  <Paragraphs>94</Paragraphs>
  <Slides>18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ГБОУ ВПО « Московский Городской Педагогический Университет» Педагогический Факультет Курс «Теория Литературы И Практика Читательской Деятельности»</vt:lpstr>
      <vt:lpstr>Методический комментарий:</vt:lpstr>
      <vt:lpstr>Слайд 3</vt:lpstr>
      <vt:lpstr>Содержание:</vt:lpstr>
      <vt:lpstr>  Иван  Андреевич Крылов  </vt:lpstr>
      <vt:lpstr>Слайд 6</vt:lpstr>
      <vt:lpstr>Басня-</vt:lpstr>
      <vt:lpstr>Слайд 8</vt:lpstr>
      <vt:lpstr>Из какой басни эти строки? </vt:lpstr>
      <vt:lpstr>Слайд 10</vt:lpstr>
      <vt:lpstr>Ответьте на вопросы</vt:lpstr>
      <vt:lpstr>« Слон и Моська »</vt:lpstr>
      <vt:lpstr>Слайд 13</vt:lpstr>
      <vt:lpstr>Работа с незнакомыми словами:</vt:lpstr>
      <vt:lpstr>Слайд 15</vt:lpstr>
      <vt:lpstr>Слайд 16</vt:lpstr>
      <vt:lpstr>Подведение итогов:</vt:lpstr>
      <vt:lpstr>Домашнее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ГБОУ ВПО «Московский городской педагогический университет» Педагогический факультет Курс «Теория литературы и практика читательской деятельности»</dc:title>
  <dc:creator>Юлия</dc:creator>
  <cp:lastModifiedBy>Юлия</cp:lastModifiedBy>
  <cp:revision>66</cp:revision>
  <dcterms:created xsi:type="dcterms:W3CDTF">2012-06-11T22:10:41Z</dcterms:created>
  <dcterms:modified xsi:type="dcterms:W3CDTF">2012-07-03T08:47:53Z</dcterms:modified>
</cp:coreProperties>
</file>