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73" r:id="rId8"/>
    <p:sldId id="261" r:id="rId9"/>
    <p:sldId id="266" r:id="rId10"/>
    <p:sldId id="260" r:id="rId11"/>
    <p:sldId id="274" r:id="rId12"/>
    <p:sldId id="262" r:id="rId13"/>
    <p:sldId id="263" r:id="rId14"/>
    <p:sldId id="267" r:id="rId15"/>
    <p:sldId id="268" r:id="rId16"/>
    <p:sldId id="269" r:id="rId17"/>
    <p:sldId id="275" r:id="rId18"/>
    <p:sldId id="276" r:id="rId19"/>
    <p:sldId id="277" r:id="rId20"/>
    <p:sldId id="271" r:id="rId21"/>
    <p:sldId id="278" r:id="rId22"/>
    <p:sldId id="272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C5A8A-F5FC-416B-B74B-D7556B64D70D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C0DED-6F10-49CD-88C9-922B32B87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E7F88-8CBE-429E-B0B4-06ED0F03226C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4753-1E50-4A91-9831-B1584A3FF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14AB0-117F-4B3B-8F3E-F3F80AD83FA9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EA658-16AE-4A45-B2ED-172A80616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B0AB-30D4-4BD7-899A-8B7B122FF809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2DCC3-04D4-4894-93EB-869592AD0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E1FB4-24E3-484D-ABA6-AE49C4A97496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D19F2-3ED5-43A2-8B33-D2E12A663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77D4D-775F-4990-B2AF-595C80057556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0D93E-594E-4C32-B374-192C42ADF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BABCF-8F82-453E-920A-F5BB1B3C9835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7A2AB-913C-4990-B3F2-77F2F7942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6FD05-A965-4668-AF42-A85B69C0DA11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4CB01-660F-4095-873B-10DD9ED7A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09B7C-0702-4E7E-9744-197C0D423EA2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4971D-B758-489E-A947-EEDFD4740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32A9-1676-41F1-8F16-86747F2B86D0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50EE9-2898-43A1-A00F-B09FB29A1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54449-3C9F-43A0-9A6C-851CF91ACAFF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3D5C-2841-4FBE-88C8-937B15EF0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4E6630-D4CE-45F4-838B-406EDDBB2B11}" type="datetimeFigureOut">
              <a:rPr lang="ru-RU"/>
              <a:pPr>
                <a:defRPr/>
              </a:pPr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BD04F8-F343-458C-AD4E-DC955A712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7772400" cy="749945"/>
          </a:xfrm>
        </p:spPr>
        <p:txBody>
          <a:bodyPr/>
          <a:lstStyle/>
          <a:p>
            <a:r>
              <a:rPr lang="ru-RU" dirty="0" smtClean="0"/>
              <a:t>Исследовательский проект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92896"/>
            <a:ext cx="6400800" cy="316835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/>
              <a:t>«Здоровье - богатство»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Выполнила Владимирова Лена воспитанница детского сада «Бригантина» г. Новоульяновск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с. Криуши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60648"/>
            <a:ext cx="5652120" cy="436910"/>
          </a:xfrm>
        </p:spPr>
        <p:txBody>
          <a:bodyPr/>
          <a:lstStyle/>
          <a:p>
            <a:r>
              <a:rPr lang="ru-RU" dirty="0" smtClean="0"/>
              <a:t>Описание проекта</a:t>
            </a:r>
            <a:endParaRPr lang="ru-RU" dirty="0"/>
          </a:p>
        </p:txBody>
      </p:sp>
      <p:pic>
        <p:nvPicPr>
          <p:cNvPr id="1026" name="Picture 2" descr="C:\Users\Admin\Desktop\ПРОЕКТ\Фото03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556792"/>
            <a:ext cx="3936437" cy="29523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Admin\Desktop\ПРОЕКТ\IMG_48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132856"/>
            <a:ext cx="4204048" cy="31531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323528" y="5157192"/>
            <a:ext cx="8229600" cy="15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Здоровье – состояние нашего организма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без болезни.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Опрос </a:t>
            </a:r>
            <a:r>
              <a:rPr lang="ru-RU" dirty="0" err="1" smtClean="0"/>
              <a:t>одногруппников</a:t>
            </a:r>
            <a:r>
              <a:rPr lang="ru-RU" dirty="0" smtClean="0"/>
              <a:t>  и                  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…………………</a:t>
            </a:r>
            <a:r>
              <a:rPr lang="ru-RU" dirty="0" smtClean="0"/>
              <a:t>родителей</a:t>
            </a:r>
            <a:endParaRPr lang="ru-RU" dirty="0"/>
          </a:p>
        </p:txBody>
      </p:sp>
      <p:pic>
        <p:nvPicPr>
          <p:cNvPr id="4" name="Picture 3" descr="D:\124CANON\IMG_45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980728"/>
            <a:ext cx="3264363" cy="2448272"/>
          </a:xfrm>
          <a:prstGeom prst="rect">
            <a:avLst/>
          </a:prstGeom>
          <a:noFill/>
        </p:spPr>
      </p:pic>
      <p:pic>
        <p:nvPicPr>
          <p:cNvPr id="5" name="Picture 2" descr="D:\124CANON\IMG_45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3789040"/>
            <a:ext cx="3707904" cy="2781016"/>
          </a:xfrm>
          <a:prstGeom prst="rect">
            <a:avLst/>
          </a:prstGeom>
          <a:noFill/>
        </p:spPr>
      </p:pic>
      <p:pic>
        <p:nvPicPr>
          <p:cNvPr id="2050" name="Picture 2" descr="D:\124CANON\IMG_45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573016"/>
            <a:ext cx="3528392" cy="2646378"/>
          </a:xfrm>
          <a:prstGeom prst="rect">
            <a:avLst/>
          </a:prstGeom>
          <a:noFill/>
        </p:spPr>
      </p:pic>
      <p:pic>
        <p:nvPicPr>
          <p:cNvPr id="2051" name="Picture 3" descr="D:\124CANON\IMG_457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1412776"/>
            <a:ext cx="2952328" cy="22143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9264" y="188640"/>
            <a:ext cx="6624736" cy="710952"/>
          </a:xfrm>
        </p:spPr>
        <p:txBody>
          <a:bodyPr/>
          <a:lstStyle/>
          <a:p>
            <a:r>
              <a:rPr lang="ru-RU" dirty="0" smtClean="0"/>
              <a:t>Опрос </a:t>
            </a:r>
            <a:r>
              <a:rPr lang="ru-RU" dirty="0" err="1" smtClean="0"/>
              <a:t>одногруппников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497363"/>
          </a:xfrm>
        </p:spPr>
        <p:txBody>
          <a:bodyPr/>
          <a:lstStyle/>
          <a:p>
            <a:pPr lvl="0"/>
            <a:r>
              <a:rPr lang="ru-RU" dirty="0" smtClean="0"/>
              <a:t>Знаете ли вы что такое здоровье?</a:t>
            </a:r>
          </a:p>
          <a:p>
            <a:pPr lvl="0"/>
            <a:r>
              <a:rPr lang="ru-RU" dirty="0" smtClean="0"/>
              <a:t>Часто ли вы болеете?</a:t>
            </a:r>
          </a:p>
          <a:p>
            <a:pPr lvl="0"/>
            <a:r>
              <a:rPr lang="ru-RU" dirty="0" smtClean="0"/>
              <a:t>Что вы делаете, для того чтобы не болеть?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dirty="0" smtClean="0"/>
              <a:t>Много родителей знают, что такое здоровье и как его беречь, но забывают пользоваться своими знаниями.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Picture 4" descr="D:\124CANON\IMG_45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4059058"/>
            <a:ext cx="3384376" cy="2538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229600" cy="652934"/>
          </a:xfrm>
        </p:spPr>
        <p:txBody>
          <a:bodyPr/>
          <a:lstStyle/>
          <a:p>
            <a:r>
              <a:rPr lang="ru-RU" dirty="0" smtClean="0"/>
              <a:t>Опрос </a:t>
            </a:r>
            <a:r>
              <a:rPr lang="ru-RU" dirty="0" err="1" smtClean="0"/>
              <a:t>одногруппников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2204864"/>
          <a:ext cx="8496944" cy="3749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09178"/>
                <a:gridCol w="4387766"/>
              </a:tblGrid>
              <a:tr h="3268960">
                <a:tc>
                  <a:txBody>
                    <a:bodyPr/>
                    <a:lstStyle/>
                    <a:p>
                      <a:pPr algn="ctr"/>
                      <a:r>
                        <a:rPr lang="ru-RU" sz="3600" b="1" i="0" u="sng" dirty="0" smtClean="0"/>
                        <a:t>Часто ли вы болеете?</a:t>
                      </a:r>
                    </a:p>
                    <a:p>
                      <a:pPr algn="ctr"/>
                      <a:endParaRPr lang="ru-RU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30% детей</a:t>
                      </a:r>
                      <a:r>
                        <a:rPr lang="ru-RU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часто</a:t>
                      </a:r>
                      <a:r>
                        <a:rPr lang="ru-RU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болеют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23 % детей не болеют</a:t>
                      </a:r>
                    </a:p>
                    <a:p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47% болеют, но редко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u="sng" dirty="0" smtClean="0"/>
                        <a:t>Что вы делаете,</a:t>
                      </a:r>
                    </a:p>
                    <a:p>
                      <a:pPr algn="ctr"/>
                      <a:r>
                        <a:rPr lang="ru-RU" sz="3600" u="sng" dirty="0" smtClean="0"/>
                        <a:t>что бы не болеть?</a:t>
                      </a:r>
                    </a:p>
                    <a:p>
                      <a:pPr algn="ctr"/>
                      <a:endParaRPr lang="ru-RU" sz="2800" dirty="0" smtClean="0"/>
                    </a:p>
                    <a:p>
                      <a:pPr algn="l"/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15% - регулярно ходят к</a:t>
                      </a:r>
                      <a:r>
                        <a:rPr lang="ru-RU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r"/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врачу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80% - пьют витамины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лишь 5% -закаливаются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864096"/>
          </a:xfrm>
        </p:spPr>
        <p:txBody>
          <a:bodyPr/>
          <a:lstStyle/>
          <a:p>
            <a:r>
              <a:rPr lang="ru-RU" dirty="0" smtClean="0"/>
              <a:t>Детский врач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460851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Посоветовала нам 5 шагов здоровья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Укреплять иммунитет - летом закаливаться солнцем, воздухом и водой.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Соблюдать режим дня и питания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24580" name="Picture 4" descr="D:\картинки\анимация\Море\c07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92280" y="2852936"/>
            <a:ext cx="1209734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7" name="Группа 26"/>
          <p:cNvGrpSpPr/>
          <p:nvPr/>
        </p:nvGrpSpPr>
        <p:grpSpPr>
          <a:xfrm>
            <a:off x="2987824" y="3861048"/>
            <a:ext cx="1512168" cy="360040"/>
            <a:chOff x="2627784" y="3861048"/>
            <a:chExt cx="1512168" cy="360040"/>
          </a:xfrm>
        </p:grpSpPr>
        <p:sp>
          <p:nvSpPr>
            <p:cNvPr id="9" name="Овал 8"/>
            <p:cNvSpPr/>
            <p:nvPr/>
          </p:nvSpPr>
          <p:spPr>
            <a:xfrm>
              <a:off x="2627784" y="3861048"/>
              <a:ext cx="1512168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Заголовок 1"/>
            <p:cNvSpPr txBox="1">
              <a:spLocks/>
            </p:cNvSpPr>
            <p:nvPr/>
          </p:nvSpPr>
          <p:spPr bwMode="auto">
            <a:xfrm>
              <a:off x="3059832" y="3933056"/>
              <a:ext cx="648072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i="1" dirty="0" smtClean="0">
                  <a:latin typeface="+mj-lt"/>
                  <a:ea typeface="+mj-ea"/>
                  <a:cs typeface="+mj-cs"/>
                </a:rPr>
                <a:t>С</a:t>
              </a:r>
              <a:r>
                <a:rPr kumimoji="0" lang="ru-RU" b="0" i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он</a:t>
              </a:r>
              <a:endPara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2699792" y="4797152"/>
            <a:ext cx="1512168" cy="360040"/>
            <a:chOff x="2699792" y="4797152"/>
            <a:chExt cx="1512168" cy="360040"/>
          </a:xfrm>
        </p:grpSpPr>
        <p:sp>
          <p:nvSpPr>
            <p:cNvPr id="12" name="Овал 11"/>
            <p:cNvSpPr/>
            <p:nvPr/>
          </p:nvSpPr>
          <p:spPr>
            <a:xfrm>
              <a:off x="2699792" y="4797152"/>
              <a:ext cx="1512168" cy="36004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Заголовок 1"/>
            <p:cNvSpPr txBox="1">
              <a:spLocks/>
            </p:cNvSpPr>
            <p:nvPr/>
          </p:nvSpPr>
          <p:spPr bwMode="auto">
            <a:xfrm>
              <a:off x="2843808" y="4869160"/>
              <a:ext cx="1296144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i="1" dirty="0" smtClean="0">
                  <a:latin typeface="+mj-lt"/>
                  <a:ea typeface="+mj-ea"/>
                  <a:cs typeface="+mj-cs"/>
                </a:rPr>
                <a:t>Прогулки</a:t>
              </a:r>
              <a:endPara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004048" y="6021288"/>
            <a:ext cx="1872208" cy="360040"/>
            <a:chOff x="5004048" y="6021288"/>
            <a:chExt cx="1872208" cy="360040"/>
          </a:xfrm>
        </p:grpSpPr>
        <p:sp>
          <p:nvSpPr>
            <p:cNvPr id="14" name="Овал 13"/>
            <p:cNvSpPr/>
            <p:nvPr/>
          </p:nvSpPr>
          <p:spPr>
            <a:xfrm>
              <a:off x="5076056" y="6021288"/>
              <a:ext cx="1800200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Заголовок 1"/>
            <p:cNvSpPr txBox="1">
              <a:spLocks/>
            </p:cNvSpPr>
            <p:nvPr/>
          </p:nvSpPr>
          <p:spPr bwMode="auto">
            <a:xfrm>
              <a:off x="5004048" y="6093296"/>
              <a:ext cx="1800200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i="1" dirty="0" smtClean="0">
                  <a:latin typeface="+mj-lt"/>
                  <a:ea typeface="+mj-ea"/>
                  <a:cs typeface="+mj-cs"/>
                </a:rPr>
                <a:t>Овощи, фрукты</a:t>
              </a:r>
              <a:endPara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4860032" y="5445224"/>
            <a:ext cx="1512168" cy="360040"/>
            <a:chOff x="5364088" y="5373216"/>
            <a:chExt cx="1512168" cy="360040"/>
          </a:xfrm>
        </p:grpSpPr>
        <p:sp>
          <p:nvSpPr>
            <p:cNvPr id="15" name="Овал 14"/>
            <p:cNvSpPr/>
            <p:nvPr/>
          </p:nvSpPr>
          <p:spPr>
            <a:xfrm>
              <a:off x="5364088" y="5373216"/>
              <a:ext cx="1512168" cy="36004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Заголовок 1"/>
            <p:cNvSpPr txBox="1">
              <a:spLocks/>
            </p:cNvSpPr>
            <p:nvPr/>
          </p:nvSpPr>
          <p:spPr bwMode="auto">
            <a:xfrm>
              <a:off x="5436096" y="5445224"/>
              <a:ext cx="1296144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i="1" dirty="0" smtClean="0">
                  <a:latin typeface="+mj-lt"/>
                  <a:ea typeface="+mj-ea"/>
                  <a:cs typeface="+mj-cs"/>
                </a:rPr>
                <a:t>Витамины </a:t>
              </a:r>
              <a:endPara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51520" y="4077072"/>
            <a:ext cx="1512168" cy="360040"/>
            <a:chOff x="827584" y="4221088"/>
            <a:chExt cx="1512168" cy="360040"/>
          </a:xfrm>
        </p:grpSpPr>
        <p:sp>
          <p:nvSpPr>
            <p:cNvPr id="18" name="Овал 17"/>
            <p:cNvSpPr/>
            <p:nvPr/>
          </p:nvSpPr>
          <p:spPr>
            <a:xfrm>
              <a:off x="827584" y="4221088"/>
              <a:ext cx="1512168" cy="360040"/>
            </a:xfrm>
            <a:prstGeom prst="ellipse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Заголовок 1"/>
            <p:cNvSpPr txBox="1">
              <a:spLocks/>
            </p:cNvSpPr>
            <p:nvPr/>
          </p:nvSpPr>
          <p:spPr bwMode="auto">
            <a:xfrm>
              <a:off x="899592" y="4293096"/>
              <a:ext cx="1296144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i="1" dirty="0" smtClean="0">
                  <a:latin typeface="+mj-lt"/>
                  <a:ea typeface="+mj-ea"/>
                  <a:cs typeface="+mj-cs"/>
                </a:rPr>
                <a:t>Режим дня</a:t>
              </a:r>
              <a:endPara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259632" y="5301208"/>
            <a:ext cx="1944216" cy="360040"/>
            <a:chOff x="1475656" y="5157192"/>
            <a:chExt cx="1944216" cy="360040"/>
          </a:xfrm>
        </p:grpSpPr>
        <p:sp>
          <p:nvSpPr>
            <p:cNvPr id="20" name="Овал 19"/>
            <p:cNvSpPr/>
            <p:nvPr/>
          </p:nvSpPr>
          <p:spPr>
            <a:xfrm>
              <a:off x="1475656" y="5157192"/>
              <a:ext cx="1944216" cy="36004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Заголовок 1"/>
            <p:cNvSpPr txBox="1">
              <a:spLocks/>
            </p:cNvSpPr>
            <p:nvPr/>
          </p:nvSpPr>
          <p:spPr bwMode="auto">
            <a:xfrm>
              <a:off x="1547664" y="5229200"/>
              <a:ext cx="1872208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i="1" dirty="0" smtClean="0">
                  <a:latin typeface="+mj-lt"/>
                  <a:ea typeface="+mj-ea"/>
                  <a:cs typeface="+mj-cs"/>
                </a:rPr>
                <a:t>Личная гигиена</a:t>
              </a:r>
              <a:endPara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2051720" y="5805264"/>
            <a:ext cx="2520280" cy="360040"/>
            <a:chOff x="539552" y="5805264"/>
            <a:chExt cx="2520280" cy="360040"/>
          </a:xfrm>
        </p:grpSpPr>
        <p:sp>
          <p:nvSpPr>
            <p:cNvPr id="22" name="Овал 21"/>
            <p:cNvSpPr/>
            <p:nvPr/>
          </p:nvSpPr>
          <p:spPr>
            <a:xfrm>
              <a:off x="539552" y="5805264"/>
              <a:ext cx="2520280" cy="36004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Заголовок 1"/>
            <p:cNvSpPr txBox="1">
              <a:spLocks/>
            </p:cNvSpPr>
            <p:nvPr/>
          </p:nvSpPr>
          <p:spPr bwMode="auto">
            <a:xfrm>
              <a:off x="611560" y="5877272"/>
              <a:ext cx="2304256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i="1" dirty="0" smtClean="0">
                  <a:latin typeface="+mj-lt"/>
                  <a:ea typeface="+mj-ea"/>
                  <a:cs typeface="+mj-cs"/>
                </a:rPr>
                <a:t>Правильное питание</a:t>
              </a:r>
              <a:endPara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491880" y="4293096"/>
            <a:ext cx="2160240" cy="432048"/>
            <a:chOff x="2555776" y="4293096"/>
            <a:chExt cx="2160240" cy="432048"/>
          </a:xfrm>
        </p:grpSpPr>
        <p:sp>
          <p:nvSpPr>
            <p:cNvPr id="25" name="Овал 24"/>
            <p:cNvSpPr/>
            <p:nvPr/>
          </p:nvSpPr>
          <p:spPr>
            <a:xfrm>
              <a:off x="2555776" y="4293096"/>
              <a:ext cx="2088232" cy="432048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Заголовок 1"/>
            <p:cNvSpPr txBox="1">
              <a:spLocks/>
            </p:cNvSpPr>
            <p:nvPr/>
          </p:nvSpPr>
          <p:spPr bwMode="auto">
            <a:xfrm>
              <a:off x="2555776" y="4365104"/>
              <a:ext cx="2160240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i="1" dirty="0" smtClean="0">
                  <a:latin typeface="+mj-lt"/>
                  <a:ea typeface="+mj-ea"/>
                  <a:cs typeface="+mj-cs"/>
                </a:rPr>
                <a:t>Утренняя зарядка</a:t>
              </a:r>
              <a:endParaRPr kumimoji="0" lang="ru-RU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2050" name="Picture 2" descr="https://encrypted-tbn1.gstatic.com/images?q=tbn:ANd9GcQJbCn4_xl8vcnEwE_2a7AZGh-cs_ti1gnemEDpTKqERZsgzBHFr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7" y="4139481"/>
            <a:ext cx="864096" cy="63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2" name="AutoShape 4" descr="data:image/jpeg;base64,/9j/4AAQSkZJRgABAQAAAQABAAD/2wCEAAkGBxMTEhQUExIVFRQVFxcXFBgYFxQVFRgZFxUYFxcXFxgYHCggGBolHBQUITEhJSkrLi4uFx8zODMsNygtLisBCgoKDg0OGhAQGywfHB8sLCwsLCwsLCwsLCwsLCwsLCwsLCwsLCwsLCwsLCwsLCwsLCwsLCwsLCwsLCssLCwsLP/AABEIALABHgMBIgACEQEDEQH/xAAbAAACAwEBAQAAAAAAAAAAAAADBQIEBgEAB//EADwQAAEDAgMFBgUDAwMEAwAAAAEAAhEDIQQxQQUSUWFxBiKBkaGxEzLB0fAUQuEjUvEHFXJigpKyJDND/8QAGQEAAwEBAQAAAAAAAAAAAAAAAAECAwQF/8QAJBEAAgICAgICAgMAAAAAAAAAAAECEQMhEjETQQRRImEyQlL/2gAMAwEAAhEDEQA/AGq6FFdWRsTC6FAFSCAJtTPAzlNukhUKNOU2wVI5+32VImTG2GZN2/wrtMB2kHhwVeg20jx4R91cbxGf5ZUQUcVshlSTG67iNUix2yH075jiPqtfE3Gak5si+WqVDTPn7WEqzSwFR2TStaMC0TDQJzRW0wlRXIyzNjP5KR2M7iFqfhrxpooXJmOrbOe3MWQfhFbGrSCoOwrQcrIodmZc2F4BaOvs9rlRds1zTa4SofIWNYVYp0NCmtPCTmIKsDDAjJOhOQrpYMg3XsTgzNk6p0YXTRTonkJKGH4o7tngpmaAzQa2NpszcJ4C59E9INvorUcEPJEq4MFUa+2z+xscz9kvq13v+ZxI4ZDyWbyRRqsUmO6mLptsXA8hdVxtFv7WW5n7JIHyYGQz6q7QYs3lfo1WBexmzGNPzN8roL6VMmx9CosCmAhZWDwxGOFwAcLOHheOqt08GBm76lKKJg2T7DNHzzNvyAtYzswnDiCbgwc8tFIYQDWFacZ/Lr0K7MwD6BGRUDTVvdXPhosD5fur0J2MDxCn/t44KeJfIRhqLSpSm3+3IbqIFkUHIhTEWTTB2G9plPDqqdJg/OuavURGvdmJGscVRBfo5Wty+yt0m8PFVaTdRlrw8FZa7wKALDSpoIcuiogAyg5igaq58QoAlvcVE1FAklS+HxQBwlVMQrnwhaVENH5wSGitSkiCiQpkZRquNMpgzgavQpws/t3a8E06Zv8Aud9AlKVKxxi5OkMsVtFjLZngPqllbaVR2R3Ry+6U0qitNeueWVs6o4UuzlbedmSepVV4VpzrKoTdZ2zVIkGWUMRXDGk8ET4iRdosRDCkVRe2e+U5oFZfZWIyWjwdSUCYwYEUNXqTUaEyQYCabOdI6eaXEI+Cq7ruRsrg9mc1aG7KmepRA4fhQmMDtLXHgp06cbo5RJzjmulM5GEY4LsLzWDhpCkgQhfQUSwBHe5Ac7UqgK2LrbotnolZM9dPsUfEPLnIQEnn7pDC0QJgz9R0V6iDacuSq0hPhrr0VmnPI+iBFylE5wrIda48VTa7iEenfVAFhrvFeLr8FwfkL08EAdLtVOm2c16kziuvrtBgmEAkTyQauIAzdEpNtbbjKZLWP3n6NAkpBifj4ifiv3G6BndMc3Z+ULKeRI6MeBy2zSYjbTQXNJDTpcKvT24wgGeVlnDsOnmRJ4kk+6i/Y7IiCIy3SWx5LHys6fBE1dPaYORnRWmV4Iki2mZWXwuFYxou4kakyUTD465DSABnKuOQzlh1aNLtrG/Coudrk3qVg6b5MzKv9r9phwosBmG7zupsPY+aobEo7zwDlB68oSyPlKh4YcYcmMMLg6r/AJW24kwNY9QrZ2PiIs0THFtuWeqZnHNptzhoEchw8EAdoacfMOIi88uWWqXjj7YeSb6QrrYeq2A6m64mwkcMwqdSrum9lp6XaGmbTE3va35KBtfCU8S2WEb4FiCL8jxU8PplLI/aMzUxQWc7QYmWkLm0xXpPLHUnyORI8Fn9oY5xF2v/APF32SSNWtDTYe0N5reOR6jNfQdlMsF8q7G96u8XgAGI1mF9b2aLBNoljakEaFCmiSijMiQhfuaJjvD0kkI7ks2hiwypQBE79TdH/g8/RNCZqsLlHT1R3Dh06KvSzkZCLeGinUxbG3LgIzkge66UcbWyy1dhUf8Ac6It8Vg/7grjKgNweiaaYmmjPVal1VrvJXXPuh1rJiK9SFxrdfbMKUieSiXEZ5f3DTqgCxTbJmfojtpuixvoHZeJCFDX8DbQkGUVtPd/cRlncef8oAPTJ1bzkKywtyJvnwQGFx/tN4sYKMK0zII4z9EAGB4GbxxRadOF6iyAICjiqsDvO3RqUMaVk6zy0EggAXM5D7LJ4/b1WoS2hu7mXxSJ67k+6qYvaJxLt1rnfB1m2+eY4DgjOAAACwlO+jrx4a2wGGwzWmc3G5JzKvAqlRfNQjkPqrGIqQsGjo/RJz14CVXpuVumFJpREsVPFYexgCfzNMYQawsmnQnGzHYujULiSLiw4EDgrmx8SA69j7FX8Q4A3yVHEME5XzB5J3ux0nHiPq+0mRO7JIvkfT86pBtCjTfMUt3hlryFvwIRxG70+3FefWBHRKWVsiOJIq4bZ9JpmCTzJjyy9ExouA+UR0ACqNabRe0+HHpmrAYRcjnfhOd/HyWTs1VBHkm51S7aWADgSIlPKdMEfnoquJokgnSPzJCk0DSZlezlENrOtcgD3X0fZ2QWH2Jhv/kOOgAHiblbvDWC6E7OeWhlRcjkqpRKsgqjM5UfAWS7QYgVHUoNqby4nXIi3O61lQSF8+7RtNCrnDXOlpMRJMuGYyPDipla6NIJPsdVO074DWu3QTc65ZX87JVUxjnOMkunW86eazQqTMndaTrnI4CbDPyR6bYuH2cDnc6XBKyk2+zSMUukaAVQMsvK/wDkq9s/tBUoDuvgHj3h4cEnwldsacyIOd9QitxDB8tx4W8IspTaei3FNUzZ4erJPqu1T5aJfhn970V2pdeimeQ0DjwvmiF27d3mLt8eCFSpybZ6c+RCnTxDct7cM5EWnl+aqhB20GnIC/8AaYlGotO9DXmeDkGnRaT3m7oy3mnjxhFZviQHNeOecfX0QAX4rxd1OebSDAGsWPuruFaMrm3voq2BcXE7zN0gXGhzy4/yr1NsAGDMR/CACB5AnIC11k+0WP8Aif0mOJv/AFD6ho5cU37Q7Q+E0A957vkGnV3ILMUKcDiTcnUniVhknWjq+Pj/ALMJh2buS7UrQVJuSXbSJFwskddB6OJHxD/xHuVzGYrecB+fmaRtqHfnkPcq7h2k3Q+h1sb4ZyaUhZI6NWEyw+IlQhyLjghVApCqIQn1J6JMXIUbUbZJhUJEGbZJrteqIShtYD8hSUWsFhjUcGgHvdbWib6WW32NsClRExvOOrgCfC1ljsRtP9JhviS01Kn/ANbZ8vKSSjdke3FV720sSWQ6zXxuX0DtL+C6McEtvs5Ms5S0uj6Q2naIsVyrh2uBDmhw4EArramSIQtjmE2K7OUngln9N0WAs0nSQsptOgaRc12YX0Gm7P0/OsrJ/wCoNJoo/FyI7pNwTOQ91hlxJq0dOHK7piDYOFF3/wBxnwyHon7bJXs90NEcExw5lJaNZbLlNFDlX3rjmpkqiKDF6z/arZvxqJ7sub3mjWRoOt09LxEpQ3ajXVC2cjCCop+j5TXxeYJz0iPPVQo4t0bsyCZbeDz65HVfQe03ZWliGl9MCnWzDgIDjweNZtfNfNKuzMQx0GkQRoS3MeKhoqy3+rMy0t42iJBmRfPlCLgsTUed0P7wBJO6IiRHVLWbOxF7BuhMyYPRGwNIUwQ494539uSKQrZ9ha3PqrVN0idRmhGkQeRXadiupHnsnTF5Anj9+qOys0kNkSf2utNtOKHEX01jPqFMPa/u910ZgiCqJCMo7pBBLfHeb/HopOc8kyGPAsC0w4DXxUKVItncfuRobjwnJeq1HA95l7d5sQZ4oAYYEHda+DLuOg4K6x0WBknKVBlLdaGgkA681HF19xjiT8oJceiBpWZnbFX4lWLQy08zn7AKq8wg4ara+ZzRnvXJJ2z0oriqJUzKlUw8hAZUCOMQEkNiurg2yIER/lWHNa1oE3OQQ6tbvI+HobxB4JNlIBicOWt3pRMLXsg44PNZ5eYpCm1rBzl28fZVqLSNU0XxtDPaGJ3WdSB639FI4myR7axUOpt4XPl/K5jsXDm7pkQm0Hj/ABPbUr94BLQ4khoBJc4ZEAm4t4qeJqb7vBUa+I3C1w/aQ4+Bm3PNRWyHpDzttsqtVFL4VJzw2R3RvETEZdFLs/8A6fVqu67ED4bBBje/qZ6AfKeZ8lrdk4md1zTIdBHCDcZeCfYbEW4Xvouqkzg5NaOHZsObu1qgDRG7LXNPCd4T5EIhfVYQHt+I05vZA3f+TC7L/jPRSD/MLvxbGTI80yTlLGMdBa4OBEgg6cR6LL/6hYgHCuZmXlrRqLnTyTrD4EUy9zIAJkNkw0G5icpJNhZfPu0u1BUxYo6U5cSPlJLWkR0BzSl0aY43IsbEqksE5ix6ixT2k/dEnJI9ggd7mSn2MgUX8N0+yxOyQShW3xIy0VfG4mHtZOdyubHeNwJR2gxG5iqJ0fvM9N4f+vqn6JS3RpbFua+Y9ocW+liHbjXndMOI45i2ojVfRcMZbKzO36Y+IbG8X0mI+nopk6RcFTA9mO0wqiCbixBz8kx27h5bvNuVk62D3HioyZaDb+7keH8LR4XbdN1MtIdvWtBta88NCptNGqQnrUpB9RebLNY+WunwOXpZa2qRmk20MMHZhRFkTR9ffTjPp9vdVX0b20TLEssVWoXEnTNd55AGmiFgdmAfQrzfdSc3RwlAEabSBAIjg6beKlSEua0sImxg9214iVEA8QRwd9+C9TnfaILSYMgy2xTAeOkgNmOBzy4pX2krRRcBrDT4poKhMN1CVdpRNI8iPOVMumXj/kjItMIzHquCub0LmPTLVRLsVioVt77JHtNhOSAJDHXlOsFtC1ljaZIJB8Pr7o+A2luVN1xgHInLok0NbHm1NpAksB7wgu5A5eKG0kixQNqFj2tFON7eLnuHAxAJ8PRDw5cNUI0TAbYqA1WDUC/kFX2hVLS2LiLn2UNpmKzTxB85CKQXgiCScgLmyoqc6iVsJXku6x6Lm0WFzYBnz9gmtbs+6gwPkmfmEZW9+KoVW8fzkokqZzKSkh52K201zfgOgPZ8oggFo66hbnD4o8JtBXxqvQIIe3uuBBGh6jhotjsXtGHBrKrt2pYTENdeBfIE8Oa1jM5smM3rcRGcxlZDdju9ut3pi8jnxCUNqk3LiAeH5aULE7TbTA726OM7pJg2nXIrSzLiNcfj2sae+eZIMRzOpXyvE42cW55Pzb1znmN30HonO1tsmpLWju5F2p+wt75LKY1wa9jnftInpN1lKdukdOOHHbNRsfGi97hxB9/qnWM2i34L7/tPssLs7FD4tQBwMgHPqPsu7b2gG0n3vBhB0Ojb7NxI3R/KRdtcbDqBA+Wo2c8sjnyJVnZuIG43oPZIe1tbeLQNLoJa9m+2fUlngk+16nfvB/wUXZlYtZB4AjnKW7TxYBMgzl1Jj8uon0aVQGrnBtzOX5dRpVBndVf1YP7eV9LIzDk7Q+It/lZUKw1ZvCZ8VQrO4q5UfxB9FTqNB4oQmz7ZUpygVKMNgBXi1eNOQvRPHE4pZHTVEcyyttowSNCo1KdkhixzAMl6m8yOuh52siYgLP7T2qKRgz5SPuk3RcYOWkblpmAIB15qnt2jvUXjUAehk+yDsvHfEpMqAgl2o6wmNe43XcNOaOxL8WfN1FzkbH0jSqOYdPbRU6tVc1bPU7Wi2y4QK1HX8/Ml2hWshYyvATAW4nCdwvGYcSPA/aVOjs5lT5hZW8NDqPUe6hgKkBKTHAY0dnMa2GiAo/oRKmzEKfxVNl8CrithsdDtRl4ruxsGwVTvAd2N2Yz1zvPTij1MVCzuO2oadVtRjd8ixaBJLTmB5A+CcXsznB0bzGhr2QsDtLZ5pudwJkZ21WmobVa4Sd5s8QQVHHClUbm0/n+FpJWjmjcWYwkDObTx4Lu5IOvW8/llYx9HdPL2VT4kDO2l4z0GsLFqjdNMPSJaZaXROTXEQTY2BjgJ5BT3Lib/APUTJtlc6IVI6iJ/iPsitE2nxz1tb81Q7CkSeba389BcePqke0xMjP38inQqE2IM5XyPGJPikm0Kbp3QbkwJzv66eicUKUhVhqhZke9w4IlZxf8AMfBaLD7DAHhne6r47YL4ljZI8FXJE06Guy8SAxoOe6PZINs4gOqGBkLcDOf0TSngsRTptDqYJFgWuGUWkGCIy1VWthCD32xlxjpOohFo0k7RzZ/aPEABu61xAgE5jqF6phqziSSJcZOef4FDDYYB2oBB8cx9wrTqhANhGcxJOuU5qWxW32V24V4uHX15+BVqgaokW1MxeZ18vVQbjCIJGecSb8RbiVb+KSJF+MR9EmCSIbz9HAcv8LhdIE39FJ1b8svNd7JFH3mF0BeldBXoHjgixDrNsrK49iAFNanMLIdpMDvO6j2n+FvalJZzblCDMKJrR0YJ8ZGY7F7VFCo+hUfuhwmnvHu70iwnImfRfQMJiy7h9+iweK2HTrkb8xyME+KsYosogNDnDdFrumBwvdZqVHVLBzlaNVtzZjK7CP8A9IlrhEggZcxyXz3aOArUp3m2GZGXUa/mq1GA2k+BItbOd7+VdrTVmwIIykKmlIyTlj16PnNPGwrP6jeb6eab4nsqHOJBc0yen5ndX8F2bIA71xY/tMWgxkTblmp4GvmVGdwzoYBMQPb/AAVN1PuB7cpIPIgT7FaChsPec4ObA0MDOb5eHqjbI2S1rXMuQTN7jhklwBZPZjW468CSeUn2V6iys7JsDnb0zWjqbPawkAAdFwUVm1R0rLaEw2aT8zielh90WngGtyCbCmpfCQS5MVfpuSDUwE6J2KQUxTQTZkcT2fDpkJJW7M1KZJpOI9QfBfSnUgV6rRbCYj5lRNQO3TTuQ4GD/wBJjNFMuMNBG7GeWU5/dbhmzw588kJnZz+o4lx3SIAMERxAnPPPNaQgmjDLkpmf2Vs1zwd42I/wea5W2bu1t43yH0lbLD7BawSD+c0o25hS1wP5onOFR0Z48ly2L6NpPmjGqPPRLy8iYtbjAUmNJztYdVxtHYmXKT5dByQK7Qd5pyPou03xrr+XKCKgm9pUl+jPBxks3YIvaxkajhxR6NQNM6aa3Np9V7aDZe/WwIBuPGF7ZOzRUO8RbhM9ZsI6LZrVmSe6LTA0j5eVreS63CnekNI5ggeafUsKAMuFkb9LyWdl6M67Cu4e30XP0pGn0Wj/AEQXnYUJWM+owpNC80KYC9M8Y5ur0KUL0JgCc1Lsfhw4QRZM3BQc1A06MgzAlriM+HRT/RjOPzmtBiMEDfIqBwaycDrj8jQhfhYNgrOEw195oI42HimQwg4IrMMmokzzWiDaE5hFZhoRm00Vq0o5+TK1TDDOFRbhd0k8U63UGpTSaGpsS47DyN7zS2pThaZ1NJ8dhjvLGcPZ1YsnopMozdQLITLAjQ5hXKmCa4JKFot5qdMz7kPfTSvs4jK4QmbP3r5KeDL8kaspCrKP8AkJlhsG1oyurbaK0jj+zGef6FmDwcXOZVv9OrrKSkWrVKjllJtlQ04CRdosLLCRmAtKWKrjMNvNIQ9oUXTPluIYb59Msxr5qvuX72YjLMRp5ey0u09llhnSbJdT2e8vtJJ0iRH0XFKDTo9CM01ZA7oab5jNV3usMiD4jqr+PwNRkDdN5uBInncKxs/Yz3xvNhozKjxu6NPLFKxU3ZDnb1QxukADnaCfVX9n7ONg1pOlvqnmPohoptH7iB4f4T7ZtBtMQ0QDdbyx3S+jmjkrf2UMD2fJHfMHgESt2cdo7pKe03Qjb0mU/FEnzSsxdfY1Zv7Z6Kg9xaYcI65r6NM6Knj9mMqQXNE8dVm/j/RrH5P+kMGhEBUAFJdp5x1dUV5AElFzV2V1AASFyEUtUCgYMtXAwokKQQFnmtUtxSCkExEAFF7UUoUoAGWoNWlKskKMJFJlL9KM4uisZARyF2EqG5Fd1NCNJXIXi1FByKzKSK5qmApBqBNgw1QIVgsUS1MQDdQ3qy4ITmoAWYvBhwXsHgWsvqr7gohqVDtghhmmS699dF19IAGAiwh1nWToVid7Aa3eFgAG2yJzKv0pGqW44kPa4ZXBvx19FYGKAAvn6LN9my6GNOtP3Vtr0np4rmptxDhHokMbfGC66slwxGqVbW7QspQPmM5AiR1TsVN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data:image/jpeg;base64,/9j/4AAQSkZJRgABAQAAAQABAAD/2wCEAAkGBxMTEhQUExIVFRQVFxcXFBgYFxQVFRgZFxUYFxcXFxgYHCggGBolHBQUITEhJSkrLi4uFx8zODMsNygtLisBCgoKDg0OGhAQGywfHB8sLCwsLCwsLCwsLCwsLCwsLCwsLCwsLCwsLCwsLCwsLCwsLCwsLCwsLCwsLCssLCwsLP/AABEIALABHgMBIgACEQEDEQH/xAAbAAACAwEBAQAAAAAAAAAAAAADBQIEBgEAB//EADwQAAEDAgMFBgUDAwMEAwAAAAEAAhEDIQQxQQUSUWFxBiKBkaGxEzLB0fAUQuEjUvEHFXJigpKyJDND/8QAGQEAAwEBAQAAAAAAAAAAAAAAAAECAwQF/8QAJBEAAgICAgICAgMAAAAAAAAAAAECEQMhEjETQQRRImEyQlL/2gAMAwEAAhEDEQA/AGq6FFdWRsTC6FAFSCAJtTPAzlNukhUKNOU2wVI5+32VImTG2GZN2/wrtMB2kHhwVeg20jx4R91cbxGf5ZUQUcVshlSTG67iNUix2yH075jiPqtfE3Gak5si+WqVDTPn7WEqzSwFR2TStaMC0TDQJzRW0wlRXIyzNjP5KR2M7iFqfhrxpooXJmOrbOe3MWQfhFbGrSCoOwrQcrIodmZc2F4BaOvs9rlRds1zTa4SofIWNYVYp0NCmtPCTmIKsDDAjJOhOQrpYMg3XsTgzNk6p0YXTRTonkJKGH4o7tngpmaAzQa2NpszcJ4C59E9INvorUcEPJEq4MFUa+2z+xscz9kvq13v+ZxI4ZDyWbyRRqsUmO6mLptsXA8hdVxtFv7WW5n7JIHyYGQz6q7QYs3lfo1WBexmzGNPzN8roL6VMmx9CosCmAhZWDwxGOFwAcLOHheOqt08GBm76lKKJg2T7DNHzzNvyAtYzswnDiCbgwc8tFIYQDWFacZ/Lr0K7MwD6BGRUDTVvdXPhosD5fur0J2MDxCn/t44KeJfIRhqLSpSm3+3IbqIFkUHIhTEWTTB2G9plPDqqdJg/OuavURGvdmJGscVRBfo5Wty+yt0m8PFVaTdRlrw8FZa7wKALDSpoIcuiogAyg5igaq58QoAlvcVE1FAklS+HxQBwlVMQrnwhaVENH5wSGitSkiCiQpkZRquNMpgzgavQpws/t3a8E06Zv8Aud9AlKVKxxi5OkMsVtFjLZngPqllbaVR2R3Ry+6U0qitNeueWVs6o4UuzlbedmSepVV4VpzrKoTdZ2zVIkGWUMRXDGk8ET4iRdosRDCkVRe2e+U5oFZfZWIyWjwdSUCYwYEUNXqTUaEyQYCabOdI6eaXEI+Cq7ruRsrg9mc1aG7KmepRA4fhQmMDtLXHgp06cbo5RJzjmulM5GEY4LsLzWDhpCkgQhfQUSwBHe5Ac7UqgK2LrbotnolZM9dPsUfEPLnIQEnn7pDC0QJgz9R0V6iDacuSq0hPhrr0VmnPI+iBFylE5wrIda48VTa7iEenfVAFhrvFeLr8FwfkL08EAdLtVOm2c16kziuvrtBgmEAkTyQauIAzdEpNtbbjKZLWP3n6NAkpBifj4ifiv3G6BndMc3Z+ULKeRI6MeBy2zSYjbTQXNJDTpcKvT24wgGeVlnDsOnmRJ4kk+6i/Y7IiCIy3SWx5LHys6fBE1dPaYORnRWmV4Iki2mZWXwuFYxou4kakyUTD465DSABnKuOQzlh1aNLtrG/Coudrk3qVg6b5MzKv9r9phwosBmG7zupsPY+aobEo7zwDlB68oSyPlKh4YcYcmMMLg6r/AJW24kwNY9QrZ2PiIs0THFtuWeqZnHNptzhoEchw8EAdoacfMOIi88uWWqXjj7YeSb6QrrYeq2A6m64mwkcMwqdSrum9lp6XaGmbTE3va35KBtfCU8S2WEb4FiCL8jxU8PplLI/aMzUxQWc7QYmWkLm0xXpPLHUnyORI8Fn9oY5xF2v/APF32SSNWtDTYe0N5reOR6jNfQdlMsF8q7G96u8XgAGI1mF9b2aLBNoljakEaFCmiSijMiQhfuaJjvD0kkI7ks2hiwypQBE79TdH/g8/RNCZqsLlHT1R3Dh06KvSzkZCLeGinUxbG3LgIzkge66UcbWyy1dhUf8Ac6It8Vg/7grjKgNweiaaYmmjPVal1VrvJXXPuh1rJiK9SFxrdfbMKUieSiXEZ5f3DTqgCxTbJmfojtpuixvoHZeJCFDX8DbQkGUVtPd/cRlncef8oAPTJ1bzkKywtyJvnwQGFx/tN4sYKMK0zII4z9EAGB4GbxxRadOF6iyAICjiqsDvO3RqUMaVk6zy0EggAXM5D7LJ4/b1WoS2hu7mXxSJ67k+6qYvaJxLt1rnfB1m2+eY4DgjOAAACwlO+jrx4a2wGGwzWmc3G5JzKvAqlRfNQjkPqrGIqQsGjo/RJz14CVXpuVumFJpREsVPFYexgCfzNMYQawsmnQnGzHYujULiSLiw4EDgrmx8SA69j7FX8Q4A3yVHEME5XzB5J3ux0nHiPq+0mRO7JIvkfT86pBtCjTfMUt3hlryFvwIRxG70+3FefWBHRKWVsiOJIq4bZ9JpmCTzJjyy9ExouA+UR0ACqNabRe0+HHpmrAYRcjnfhOd/HyWTs1VBHkm51S7aWADgSIlPKdMEfnoquJokgnSPzJCk0DSZlezlENrOtcgD3X0fZ2QWH2Jhv/kOOgAHiblbvDWC6E7OeWhlRcjkqpRKsgqjM5UfAWS7QYgVHUoNqby4nXIi3O61lQSF8+7RtNCrnDXOlpMRJMuGYyPDipla6NIJPsdVO074DWu3QTc65ZX87JVUxjnOMkunW86eazQqTMndaTrnI4CbDPyR6bYuH2cDnc6XBKyk2+zSMUukaAVQMsvK/wDkq9s/tBUoDuvgHj3h4cEnwldsacyIOd9QitxDB8tx4W8IspTaei3FNUzZ4erJPqu1T5aJfhn970V2pdeimeQ0DjwvmiF27d3mLt8eCFSpybZ6c+RCnTxDct7cM5EWnl+aqhB20GnIC/8AaYlGotO9DXmeDkGnRaT3m7oy3mnjxhFZviQHNeOecfX0QAX4rxd1OebSDAGsWPuruFaMrm3voq2BcXE7zN0gXGhzy4/yr1NsAGDMR/CACB5AnIC11k+0WP8Aif0mOJv/AFD6ho5cU37Q7Q+E0A957vkGnV3ILMUKcDiTcnUniVhknWjq+Pj/ALMJh2buS7UrQVJuSXbSJFwskddB6OJHxD/xHuVzGYrecB+fmaRtqHfnkPcq7h2k3Q+h1sb4ZyaUhZI6NWEyw+IlQhyLjghVApCqIQn1J6JMXIUbUbZJhUJEGbZJrteqIShtYD8hSUWsFhjUcGgHvdbWib6WW32NsClRExvOOrgCfC1ljsRtP9JhviS01Kn/ANbZ8vKSSjdke3FV720sSWQ6zXxuX0DtL+C6McEtvs5Ms5S0uj6Q2naIsVyrh2uBDmhw4EArramSIQtjmE2K7OUngln9N0WAs0nSQsptOgaRc12YX0Gm7P0/OsrJ/wCoNJoo/FyI7pNwTOQ91hlxJq0dOHK7piDYOFF3/wBxnwyHon7bJXs90NEcExw5lJaNZbLlNFDlX3rjmpkqiKDF6z/arZvxqJ7sub3mjWRoOt09LxEpQ3ajXVC2cjCCop+j5TXxeYJz0iPPVQo4t0bsyCZbeDz65HVfQe03ZWliGl9MCnWzDgIDjweNZtfNfNKuzMQx0GkQRoS3MeKhoqy3+rMy0t42iJBmRfPlCLgsTUed0P7wBJO6IiRHVLWbOxF7BuhMyYPRGwNIUwQ494539uSKQrZ9ha3PqrVN0idRmhGkQeRXadiupHnsnTF5Anj9+qOys0kNkSf2utNtOKHEX01jPqFMPa/u910ZgiCqJCMo7pBBLfHeb/HopOc8kyGPAsC0w4DXxUKVItncfuRobjwnJeq1HA95l7d5sQZ4oAYYEHda+DLuOg4K6x0WBknKVBlLdaGgkA681HF19xjiT8oJceiBpWZnbFX4lWLQy08zn7AKq8wg4ara+ZzRnvXJJ2z0oriqJUzKlUw8hAZUCOMQEkNiurg2yIER/lWHNa1oE3OQQ6tbvI+HobxB4JNlIBicOWt3pRMLXsg44PNZ5eYpCm1rBzl28fZVqLSNU0XxtDPaGJ3WdSB639FI4myR7axUOpt4XPl/K5jsXDm7pkQm0Hj/ABPbUr94BLQ4khoBJc4ZEAm4t4qeJqb7vBUa+I3C1w/aQ4+Bm3PNRWyHpDzttsqtVFL4VJzw2R3RvETEZdFLs/8A6fVqu67ED4bBBje/qZ6AfKeZ8lrdk4md1zTIdBHCDcZeCfYbEW4Xvouqkzg5NaOHZsObu1qgDRG7LXNPCd4T5EIhfVYQHt+I05vZA3f+TC7L/jPRSD/MLvxbGTI80yTlLGMdBa4OBEgg6cR6LL/6hYgHCuZmXlrRqLnTyTrD4EUy9zIAJkNkw0G5icpJNhZfPu0u1BUxYo6U5cSPlJLWkR0BzSl0aY43IsbEqksE5ix6ixT2k/dEnJI9ggd7mSn2MgUX8N0+yxOyQShW3xIy0VfG4mHtZOdyubHeNwJR2gxG5iqJ0fvM9N4f+vqn6JS3RpbFua+Y9ocW+liHbjXndMOI45i2ojVfRcMZbKzO36Y+IbG8X0mI+nopk6RcFTA9mO0wqiCbixBz8kx27h5bvNuVk62D3HioyZaDb+7keH8LR4XbdN1MtIdvWtBta88NCptNGqQnrUpB9RebLNY+WunwOXpZa2qRmk20MMHZhRFkTR9ffTjPp9vdVX0b20TLEssVWoXEnTNd55AGmiFgdmAfQrzfdSc3RwlAEabSBAIjg6beKlSEua0sImxg9214iVEA8QRwd9+C9TnfaILSYMgy2xTAeOkgNmOBzy4pX2krRRcBrDT4poKhMN1CVdpRNI8iPOVMumXj/kjItMIzHquCub0LmPTLVRLsVioVt77JHtNhOSAJDHXlOsFtC1ljaZIJB8Pr7o+A2luVN1xgHInLok0NbHm1NpAksB7wgu5A5eKG0kixQNqFj2tFON7eLnuHAxAJ8PRDw5cNUI0TAbYqA1WDUC/kFX2hVLS2LiLn2UNpmKzTxB85CKQXgiCScgLmyoqc6iVsJXku6x6Lm0WFzYBnz9gmtbs+6gwPkmfmEZW9+KoVW8fzkokqZzKSkh52K201zfgOgPZ8oggFo66hbnD4o8JtBXxqvQIIe3uuBBGh6jhotjsXtGHBrKrt2pYTENdeBfIE8Oa1jM5smM3rcRGcxlZDdju9ut3pi8jnxCUNqk3LiAeH5aULE7TbTA726OM7pJg2nXIrSzLiNcfj2sae+eZIMRzOpXyvE42cW55Pzb1znmN30HonO1tsmpLWju5F2p+wt75LKY1wa9jnftInpN1lKdukdOOHHbNRsfGi97hxB9/qnWM2i34L7/tPssLs7FD4tQBwMgHPqPsu7b2gG0n3vBhB0Ojb7NxI3R/KRdtcbDqBA+Wo2c8sjnyJVnZuIG43oPZIe1tbeLQNLoJa9m+2fUlngk+16nfvB/wUXZlYtZB4AjnKW7TxYBMgzl1Jj8uon0aVQGrnBtzOX5dRpVBndVf1YP7eV9LIzDk7Q+It/lZUKw1ZvCZ8VQrO4q5UfxB9FTqNB4oQmz7ZUpygVKMNgBXi1eNOQvRPHE4pZHTVEcyyttowSNCo1KdkhixzAMl6m8yOuh52siYgLP7T2qKRgz5SPuk3RcYOWkblpmAIB15qnt2jvUXjUAehk+yDsvHfEpMqAgl2o6wmNe43XcNOaOxL8WfN1FzkbH0jSqOYdPbRU6tVc1bPU7Wi2y4QK1HX8/Ml2hWshYyvATAW4nCdwvGYcSPA/aVOjs5lT5hZW8NDqPUe6hgKkBKTHAY0dnMa2GiAo/oRKmzEKfxVNl8CrithsdDtRl4ruxsGwVTvAd2N2Yz1zvPTij1MVCzuO2oadVtRjd8ixaBJLTmB5A+CcXsznB0bzGhr2QsDtLZ5pudwJkZ21WmobVa4Sd5s8QQVHHClUbm0/n+FpJWjmjcWYwkDObTx4Lu5IOvW8/llYx9HdPL2VT4kDO2l4z0GsLFqjdNMPSJaZaXROTXEQTY2BjgJ5BT3Lib/APUTJtlc6IVI6iJ/iPsitE2nxz1tb81Q7CkSeba389BcePqke0xMjP38inQqE2IM5XyPGJPikm0Kbp3QbkwJzv66eicUKUhVhqhZke9w4IlZxf8AMfBaLD7DAHhne6r47YL4ljZI8FXJE06Guy8SAxoOe6PZINs4gOqGBkLcDOf0TSngsRTptDqYJFgWuGUWkGCIy1VWthCD32xlxjpOohFo0k7RzZ/aPEABu61xAgE5jqF6phqziSSJcZOef4FDDYYB2oBB8cx9wrTqhANhGcxJOuU5qWxW32V24V4uHX15+BVqgaokW1MxeZ18vVQbjCIJGecSb8RbiVb+KSJF+MR9EmCSIbz9HAcv8LhdIE39FJ1b8svNd7JFH3mF0BeldBXoHjgixDrNsrK49iAFNanMLIdpMDvO6j2n+FvalJZzblCDMKJrR0YJ8ZGY7F7VFCo+hUfuhwmnvHu70iwnImfRfQMJiy7h9+iweK2HTrkb8xyME+KsYosogNDnDdFrumBwvdZqVHVLBzlaNVtzZjK7CP8A9IlrhEggZcxyXz3aOArUp3m2GZGXUa/mq1GA2k+BItbOd7+VdrTVmwIIykKmlIyTlj16PnNPGwrP6jeb6eab4nsqHOJBc0yen5ndX8F2bIA71xY/tMWgxkTblmp4GvmVGdwzoYBMQPb/AAVN1PuB7cpIPIgT7FaChsPec4ObA0MDOb5eHqjbI2S1rXMuQTN7jhklwBZPZjW468CSeUn2V6iys7JsDnb0zWjqbPawkAAdFwUVm1R0rLaEw2aT8zielh90WngGtyCbCmpfCQS5MVfpuSDUwE6J2KQUxTQTZkcT2fDpkJJW7M1KZJpOI9QfBfSnUgV6rRbCYj5lRNQO3TTuQ4GD/wBJjNFMuMNBG7GeWU5/dbhmzw588kJnZz+o4lx3SIAMERxAnPPPNaQgmjDLkpmf2Vs1zwd42I/wea5W2bu1t43yH0lbLD7BawSD+c0o25hS1wP5onOFR0Z48ly2L6NpPmjGqPPRLy8iYtbjAUmNJztYdVxtHYmXKT5dByQK7Qd5pyPou03xrr+XKCKgm9pUl+jPBxks3YIvaxkajhxR6NQNM6aa3Np9V7aDZe/WwIBuPGF7ZOzRUO8RbhM9ZsI6LZrVmSe6LTA0j5eVreS63CnekNI5ggeafUsKAMuFkb9LyWdl6M67Cu4e30XP0pGn0Wj/AEQXnYUJWM+owpNC80KYC9M8Y5ur0KUL0JgCc1Lsfhw4QRZM3BQc1A06MgzAlriM+HRT/RjOPzmtBiMEDfIqBwaycDrj8jQhfhYNgrOEw195oI42HimQwg4IrMMmokzzWiDaE5hFZhoRm00Vq0o5+TK1TDDOFRbhd0k8U63UGpTSaGpsS47DyN7zS2pThaZ1NJ8dhjvLGcPZ1YsnopMozdQLITLAjQ5hXKmCa4JKFot5qdMz7kPfTSvs4jK4QmbP3r5KeDL8kaspCrKP8AkJlhsG1oyurbaK0jj+zGef6FmDwcXOZVv9OrrKSkWrVKjllJtlQ04CRdosLLCRmAtKWKrjMNvNIQ9oUXTPluIYb59Msxr5qvuX72YjLMRp5ey0u09llhnSbJdT2e8vtJJ0iRH0XFKDTo9CM01ZA7oab5jNV3usMiD4jqr+PwNRkDdN5uBInncKxs/Yz3xvNhozKjxu6NPLFKxU3ZDnb1QxukADnaCfVX9n7ONg1pOlvqnmPohoptH7iB4f4T7ZtBtMQ0QDdbyx3S+jmjkrf2UMD2fJHfMHgESt2cdo7pKe03Qjb0mU/FEnzSsxdfY1Zv7Z6Kg9xaYcI65r6NM6Knj9mMqQXNE8dVm/j/RrH5P+kMGhEBUAFJdp5x1dUV5AElFzV2V1AASFyEUtUCgYMtXAwokKQQFnmtUtxSCkExEAFF7UUoUoAGWoNWlKskKMJFJlL9KM4uisZARyF2EqG5Fd1NCNJXIXi1FByKzKSK5qmApBqBNgw1QIVgsUS1MQDdQ3qy4ITmoAWYvBhwXsHgWsvqr7gohqVDtghhmmS699dF19IAGAiwh1nWToVid7Aa3eFgAG2yJzKv0pGqW44kPa4ZXBvx19FYGKAAvn6LN9my6GNOtP3Vtr0np4rmptxDhHokMbfGC66slwxGqVbW7QspQPmM5AiR1TsVN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secretworlds.ru/_nw/29/241326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3717032"/>
            <a:ext cx="1008112" cy="623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8" name="AutoShape 10" descr="data:image/jpeg;base64,/9j/4AAQSkZJRgABAQAAAQABAAD/2wCEAAkGBhMSERUUExQWFBQWFBQXFxcYFxgXFxgWFBgYGBUXFxcYHCYeFxkkGRcWHy8gJCcpLS0sFR4xNTAqNSYrLCkBCQoKDgwOGg8PGioiHyUpLCosLCwsLCwqLDA0LCkpLCwvLCwuKSkpLCwsLCwsLCwsLSwtLCksLCwsLCkpLCwsNP/AABEIALgBEgMBIgACEQEDEQH/xAAcAAAABwEBAAAAAAAAAAAAAAAAAQIEBQYHAwj/xABDEAACAQIEAwYEBAMGBAYDAAABAhEAAwQSITEFQVEGEyJhcYEHMpGhQlKxwRQj8GJygpLR4RWisvEkM0NTg7MWNHP/xAAaAQACAwEBAAAAAAAAAAAAAAAABAEDBQIG/8QAMREAAgIBAwEECgIDAQEAAAAAAQIAAxEEITESE0FRcQUiMmGBkaGx0fAUwULh8VIV/9oADAMBAAIRAxEAPwC8haV3ZpwEpRIUEkgAaknQD1J2q+RG/dmh3Zqq9qfibYsKVw5W/d6gnu18yfxHyH1rPMT2+x76jEOOcLlUfRRtTKad3GZS1yqcTcBaNdFBFYhc+JHEHABv5fNERSfUgTT3hnxRxllWDFb5Oqm4DK+QykSPI13/ABLMZnP8hM4mx0uRWY8J+NisQMRh46tbb75G3/zVfMH2mwl213yX7eTYlmCFT0YNBBpZkZdzLgwPEkCJOlUjtl8TbWEm3ZAvXRodfAp8yPmPkPrUJ2h+I1y4Ws2YSZDMDJyzAyHSCw5kSBNUPHcNLny3J6mlntA2EYSomTNj4wY3OS3dsp/DlygehXX6zUpb+LryM9plEDVXP6cx5VRP+G69P63NcsbhCDprPlBPnFcdpnvnRrZRNu7E/EEYtjbdlDAeHkTy578vrV4K15m7L3xbxdouWVRcUkruIIPPcSK9M2oZQQZBAIPrVqtmUsMRGU0YWlwRRH1rucwM0UQk0BSgIohCDGj700WtJNEJ0FylB64hqXmqIRYNFSZFKAHWiEBFEi0qKUjRUyJzJIos1dmNIdaIQA0CtICmla0QgmlAikEUIohOvvRZ65hKPaiEXmoUU0KISqdsO16YFAAM99/kSdhtnfos/X6msh452gxGIY97cZ9dtlHkEGgFc+I8VuYm9cxDnxMdOig/Ko8goimAkVr0acA5P6Zn22ljgQAeVERFKBoDfyrQwIvEW+Z/rTekEZ+oB2jQn/akHXfRQST56mB6U7wdwtsJ8yQPudvpSGo1S1rg7nw/e6O0UdbbnA/frGtm0Buse2nqSdK6Ya8lthAljzPIeU7etcMVi8z5STA2AG599h50V4Qy6CTHUnTbesB7Xf2psdNanFY+PfJTDECW5k89yx3PsNPeneLxgAj6+flUZcxIUafhE+/L76+1HgrTGHO50UdJ2P8AXSqEqe04US1nWvmOQ250kb6AgfXnR4cZpcyqDTNG58z18qe4fheUCSNJkRvPM6613xd4ZAjE5R8qgwRv0iAdav8A4T42Iiw9IV9fSQT5SLwXDs91SikgtC6SWbyG5rfOCWGt4e0jbqgB/wBP2rPuzHG8MuItvcTuslt7Y/EqlisNpqJAYSRzrS7V0MoZSGUiQQZBHkRRTWy+1zOtQcnbiLzUNKSaLLV8Vhmld7SCtF3ZohFk0mgLJpXcmiEQTRF6aYjithID3raySBLqNRvz8x9a7WbyvORlaN8pBg+cbVAIklSN4qlK9KVKV3NTIiM3nR96etDJSu4qYRIvmugxNcilH3dEidhiKH8UK55aT3VEJ278UpXFNihou6NEI8zihIpqLZowpohHOlFXHI1CiE842h/LPqKQIPOl2G3BGhH3FcyAdOn1r0NeFYr+8THPOTCei5Gi7kjY+x1++4pKsZ1EfcfWuyfGdAeEI4YvAHXX03rvf4f4g0nKIkk6iDvA0OnKumA+Yg9NPP8A3p+tmd9ulYmtALnaXV3MpG+0g8DgmuEtsCTJ5k9B5+dN7yQ7EfKpgTrVjFsIqgbTH6/vUdjcEJEcyZ9I0NZdnq4E1NMxuZm8OJG27ZYKORbX2H/erPZXMw6KPafLypnwnAKbaZ9JZiNdTofto1Sd6+LYhR6D9z5Cn9EcoceMq1rMpCruTBi8Vl0Hzfp5nzrjatcyZJ3PMa/c/pQs2yPE05tDO8A/1typNy4Scq+vULPP18qvdv8AFfiY1o9KlCdrZ/397h38nuguXjsN4k9B5samOxfbg4fELZktZdwHLaBZ0LosSI+4qR7NdmA1t3ZdQDAY8+rH82/pUbwrswbmKUKRBvKCw1UEeJgCOig/asp9WpboQfHxjNiWXDrc4H/n8+/3d02RboIBGoIBHodqVnNEtuBQApmZ0UDRqTRZaa8X4iMPh7l5tkQmOp2Ue7ED3qDsMmdKpYgDvlW7edq3st/Do3d5kDPcXW4AxjKgkQ0ayevKs6ucTv20ZVa8iXYBJdiGAgn315cm513w5bG4te9aXuk5mgaNHhMflEbdKbYhQIZpa9qWEaIIlfXTXoIpbWIa2XB5GfKaugCuGXG4OPOcBbEEsSgIELuxIg67ZQZHLltTrDcVu2nBtMbbCYyaHzzcyJEkHrypqCXYlm3PidpIEhp1EzI20nTSlWULaJKj5SZ1c+mnlpy5nnSC/v7+maljIoxz9f8AvlLzwP4luCLeIXvDMF7YEgdSBo/tHvWgYXErcQOjBlYSCNjWLWk7tu6tp3t7MIVYuJoJ1gRcOvoINXLstwXG4a9aa7dCpdZg9otm2U5dvCGmIjodeVM06kk4O48ZlajRhV6yQp7h4y95aEGumWirQmTOeWhlpRFCKJEEUQpQSh3dEmFNBXo8lGFokQjcog9LNugFohC7w0dKihUwnmdZijxLhhJGo3gT76UkE/0aa4i2xaZjaRJ1/St24k4Kg5H6ZlIu+5i++I5z5Glm/IpndsxOpX3P71Odh+ydziF97avlVLTtnjTNEWwZ5FyJ8gapfUmvYiXCoNxGuAYFteWu2/pUiMYJjKZppg8PdRriXVIdHKMvQrvXS8s6GR56x7xyrOvs7RsyplwcGOL15SpDaSOcD051GDiCCO8MlZAgjbofSk46ygWAgmRruT786hcVbytH7zrSjqGGDHNIShyDLJhcQbrrl+YsMo230j6GpXD4BziLlrLmurcZAuhJy77dBJqD7G2WOIFwiUtA3W2OibAAnxGcojnVkw47q33lwZXzsWJJTVmMHUQJEc660y2K5RTtiOX6mpALHGTxt3/6jXE2XDZApDglSIPhI+Yt6dKluAcCDEFiF1zBSQWI08bAGQ0nnt6mudriivMtkPUrnH+bN96g+OY5rMvbugu2mZdCBGvppp70xqqD2OAcf3KK/Sj33gvXsOPzxjMvvG+2+FwVooP5t06d2OUDdydhWe4T4jYq0xNoWkBcuBkBgnzJnbSq2tgs3U/vUxwns21w66Dn16/oDWSESobzTLW2nC7AzSOzvxkFwhcVaCf27cwPModY9CfStIw+KV0V0YMrCQwMgjqCKxXE9gLtt8qKXEfPoAARzPPUfpVj+GJvYfEPhbhm29s3FEzkZSAfSQffKKurvDHGZVZQyjM0vNVd7dcHvYnDhLMEhwShMZtdDmJjTXQ9fIVZMtHlphl6hiU12Gtw45EzHsr8Pr3e95fmyUKMmUqxJDNIIkxoF9mqq8cwyJib6qwyLceCNZkkqonWBEexrXe2fFP4fB3GVsrtCIecsdY8wuY+1YzlncT9+fSuLs2gAniX0ansXJAxnu/E6YXBtdnSEUM+STAAGrEnbQb7nkKdWrjXH7jCgsWABaAD4TJyxORAQDMyeck01xzuyKojKJJEakmNSfxbCOkVbPhpYVUuXd3L5fRVAP3J+wrIsVgcNx+/Ob1TJ2RuByftJ3s/wdMBaPhHesCpc7mSJAH4V8vrXG/xB7ly0iSxV1OmsdZ8gCaluK2u9tsJgkHmR9xTfszYtr3a21GYIQxjULzYtG5IHrXVY6nAzELTlWc8yzZjRSaMLRxW1MWJLmjDGgwpK0Qi81HnPWhFEBRCGGNGCaFGKIRJuGjz0CtEKmRF5jQo6KiE81xXC85HOPbWu8UxxL16O1ulZkVjJnBbPePEk9T5Vu3wt4H/AA+E7wiGvEN6IuifWWb/ABCsm7JcDOIvW7Yn+Ywk9EGrH/KDXoa3bCgBRAAAA6AaAfSse/1QB3nc/wBR+r1jnuG0zf4ocORLyXFGVrqnPGklIAPrED2FUcsRtmb0gD/MdKvXxTYm/ZHIW5HqXM+uw0qlNhwZnUdOX05+9Ikxe7HWZA47EXGaJVR0BJj3jU1HXNSumg59dZJqb4mgVZAGkBh5cj6ifvTThOFW9dRNYLDNG4UHxH1j70HPdG6ArKSTgCW3hdk27VpPlF096xESUQxaUEawW8Uc4B5U54hhGvoU2BaRrJ++xqWuqrOWZcoAVVQfhRRlRfKFAo0cAwojnvOn9frWpTWQp6+TuZ53WasWWg18KMD8/GRljg7BQjZoCgArAYACBJWGPuT6VV+1OCFp1WWaVmWJJmdN/T71fb2MCgmZjcSJ1qpdo8ObuV4GgIgamNx5SCaW1bIE6e+avorSaqx+1wen7+QkHauogzT4uQ8xp/vVs7A4B7wa+YYI2UL5xufITUP2Q7O2cW7pcaHXUKDGYco6CdzrGmlX3g+C/gx3a6IzGAeRO/ijxetef1Fgx0jmeqorb2pLWb125eykOLcGXYKoJ6BfmjzNMeD4ZsNiXuZyxUMchiGtuR4hpJ2Gs7gcqlcXxEwgFtnOYSFIBbQ6SSKrWMvlb4dlNtCrlxEH5TGZj4mHWYpdCQcrGujqBDcTUUuhgCNQQCD5ESKg+1Pa63g1iA91h4UmIH5nPIfc/eqb2X+Mdo5LV6yURFC96rZvlhVJQjTTeCaqfaziAvYy/cVsytcbKeWUaLE67Ctm2wogbxmTpNL/ACbezBwByfCde0PaC9iTnuvJ/Co0VddlH779TUbaxewIII2Ipvmoiazzc2ciejT0TT2fRZ62+c8EfLykn/Eaa6jkR/Whp5wbjfcPI2YeIbTGx9RJ16VBJdK0LlyeQH1q3tUdcPM5/R2pofNPrD4A/EcGX5+0gujKrCT+/OpvsRi8l65ausc7qpskgqHtrIcJHhMEAkDXXyrHgzzEAecyD/hO1SnD+LX1AttdIVWzWzuLb7gqfmTzI95rmpOg9S7iWWIbE7Nx0n9+P0x756BNugdKheyPaD+Mwy3DHeL4bgH5hz9CNfr0qaK6VoqQwyJg2I1bFW5EICkhtaWEou7E6V1OIZilAjpSCKNaIQ81HmpIoyaJEVBrnlNKU0eaiEKaFCKFTInmlqZm3maKd3bhI0GtPOAcGe9dS0mr3GAnkANWJ8gJNb1xB54HMy0yPOaR8KeA5bbYlhq38u3/AHVPjPuQB/hNaDXDAYVbNtLaABUUKPQCNfM7+9Vntt26GE/lWgGxDCf7NsHYsOZ6D6+eMxa6zbvmiAKk3jD4pXLUWfGBeBMJ+LI2snoJHPqaoGfcf1tTLF4l7rtcuMXdjLMTJJpOcmNTuNfSmLNCwXK7mZ72B2zH1vgj4g5LaM7kfKok+p6etPuCdlWwrMHH82SDBHhA/DI0B6xWndkrdvDcJ76wA1xrZZmGpzTBn+5O3lPOqel3NMnffzqrSpk9Riuvc11hB38xtZxWVoAA+p+pFDFYu2oz3LiW1kiTJk7wqgS2m/LbWnb2ht06c52ms84/ijcvt+VSVUeQ0n3OtX6lmVfVODFNBQt1nrDYSfxXGcGSxF+4xOsd1CmD/e9ahLvaMfKEOugJIkE8451GBaQ9wpqN9fuCP3rNRWTfqJ88fie0GssKdnnAxjb5RwOJlbgKA5gdGAgz1B396lW4/iWAliSNszEhRz96Y4W0AoPUfrS7+xrcOmWxSbMH4CYg1DI2EJHxMs2A7Z3EUT/MI20j9658e7V3sTbZO57susEiWJU7xoI0/WuHBUhFJXdjBjeCJg84/epW6J8uhFeVus09V7KtfB8f6xNbUXaimmti+esHu4+MpGIB2+USJAHQg/sKdd2wgkRmGYf3TsalsdgFa4skIp+Zv7uug6kaAdaZ8Qx4u3WP4RCoOiIAqj0gU3qrK9QE6BuR8u7HzjnoJnTrc+z9z/qNYroi6+f6etEmjQekilSQPM/aqtNpsHqeb+q1WR0pOV5zmPT7UJ+vT/ejZIGb5jy8z0HSuLF5nSPL7im7aVf2hM+vUPScg/CHdux9d/aaNs3zNKyNvLlPnz964JhvECdhsPPqa73UJB1160jZcK8IndGa9O9/VbYOeB3+Y/qTHZ7tHfwZc2SBnEEESNDIIHUa/U0+vdvMc/8A67L5KFUfYVW7GggmTFdDdA3NJtY5OxmiumpChmUcd+5ln4X8QcbZaWuG8k6rc1n0bdT6fStbwGNW9bS6hlXUMPfkfMHT2rE+F9n8RiBNmy7r+aIT/O0L961/stwlsLhbdpzLAEmNgWJaAeYExTelL5w3EwvSqacAGsjqzwP9SWC0Pajy0AIp2YUFHQiaCr70QhxQAoSRRgmpkRQoUVCiRPOfDOC38Q+SxbNw842XzZjoo9a17sP2JGBQs5D33EMw2VfyL5TuecDpVhwWEt2kCW0W2o2VQAB7daq/xF7WNhbS27Ji9ck5vyW9iZOxJ0HvTF2oazynFVAX3mO+2Pbm3gQEAFy82oSYCj8zn9t/SsexeMa9de7cMu7Fj6np0HL2pj/EtcYszEkkySZM8ySd6BuQdyen9CrdHaqMeqGpoZ0DLHLMBXB8R0pKkuYUEnoBJ+g1qz9mPh5iMUQzg2bP5mHib+4p39Tp61oW6lVHMzkpJMZ9leP461dCYTNczNrZjMjjY5l5CN209auXGuA3bEOUhGAPhOYITqULRy2nYxV24HwKzhLeSymX8zHVm82bcn7VI95NZJvPX1CNWaRbE6WmTnHqBqw/7eUVROMWoutBlTqD5dPUVvXaKzbuWLiZrSs0asVGzAnXrAqoLw3CspB7sqsS2YbnaXB5+tKa3WlACV2lvo/0YqMSH+Ezbh/Ar94Frdp3UTJCmPrXW12Nxd5ZW3A/tEJPoDvW0cDw6Jbi2AE5QZG+pnntXK+m3LQVh2elLM4AE200dfeTMnXsljLagG07aCQIf6ZTpTHGYG6qnNauKdtVYftWyZaUFp1PT9oXpKj6/wC4u3oqsnIY/vyla7B20uYK4twAhbrHxaRKrrPLUb1H4trascjZkkQYI35ecddqub4ZTuoM7yAabXOEWW3tr7CP0rGe4NqHu3HUc4ll+iNlK1g+z3yh8TTMh8hP01qsvdUEAmJ/rpWz/wD4Th7luTmHhOgPrzM1SO1Hw8CvZ/hg7szMCCR+CCDMCBBO9a+nuqsr7Fva5X+/tKtEt2icsCCuwPMqyCuysCJNcmWb3c281xueVSfM5RuwjWdJpKvpqCPXendIzKSrfCbmqsqs9aog45nbPJ9NB68z+31rvcGlcbTfYH9qS+IrQigIxCKcudcmJmBqf661wuX87hVaCdDzgDc+tOktBDAnrJ1J96VsoSw5l1OqdRheIjuWjeNY6/rXfg9+5h7y3kZWZeVxFdSOYIP6iD0NDdx0En3On+v0o1G3nNdChF4EqtJsGGJxN74Bxj+Kw9u8BlzAysyFZSQQD0kfQin89azb4a9p7du3cs3ri2wGzozMFBzQGWTz0B9zWgYTHW7utu6lz+6yt9QDUcTGsTpYiOM1EpFKK0gKelErnXMKGcdaStvTahkHQ0Qi9/OiogPWgbkelTIi8woqP+JFCpkRSXB+UfasD7Ycc7/H32ceDPkUflW34RA+pI5zVxPxdJ0/h9CCD/M11/w1A8YGGx1tbxdMPiB4bgaf5gHyvopExvQVI5kqynYGU17ZGukE6EDQ+kbelHZwrOCQQCCOvPnU7xfsli8KMzW/5RPhIKupBlhJHzGOdReDvwSBKkwIAzAmYAAOoOp59a4jVVirgWDb3SX7FYdrOMssYzd4cqiZPhbMS2XwrGbr8tbBf4/ZtR3ri2SRuQw12hlkGsTtYtktlsxlSSpgrP0P5tPR654biT3P5YGjuxU/iLCIWNgdtomY2rsKIiWYu2OM/wDJpvF/iAVIFpD3Z/8AVK5gfm+QaTqp1nkapuM7UYu/mzXjESQCEESBoNJ329ak+B/Dm9iLIu96toH5Q06jYz06RUrwrgfD8JcP8TiUdtRlHiWD+YgHWrQVHG85PUedpm/EnuwGUgzv100/am/C+M3bbw8vabS5bmFdSCDtoDB0PIgVZO3HEbN68Xw65bWVVURl1UQdBtrVS50jqD2mVbiOUqFww5mxcDspZ4cO6YsgV2ViIMFnbUdRt7Vk/C+OYlQYu3soGpDOQPXWBvWpcJ8PCFO3/h3P1W4371k5xbqrKGYI3zKGIB5ajY1maP1XYkBt++O3r1KNyPKTdvt5iV2ukj+0qN+0/eneH+JWIUjOlp155QVf1jPBqnLaEzTy1jsumS3vyEH61qWppbRvWAfdt9otStqnezb37zRcN247xc1m2t+PmRHyXl/+J1OYf3Sa4r8TcNMPbvW25gqpI/5gftVBa6jHMUgzMqYIPlpTtOOuQFdhdTpeQXB/m+Ye1ZB0Sg7b/HB/B+Qj5c8hh+/viZufBuJ27uDW8pPdsjEEiDALA6exrMPiL2uS4LCYS9JzFi1tiImAqk6azrHkKvfZG6rcLt5VCApcAUEkD+Y40J1j1rF+JcEfDm2SA1uFIuIcyMd/m5chBg6VFCV9qMnBHAi9hbpOB5wcDtWQ9xrt57RURbZAZLDTcajr7UbYk3iXYBSzScugmACY8zJPmair1m4qoWBUMsqSIzeYnflUhhlIAG2gJJ5htQR6gzWo9bPsnMu9HW112E2cY+fETeDKJGv60i3gncSxyjoN/wDand2AR06n7/tRPxFOvvBjfr9aaqRgMWGX39gXyuw8IrD4VU0XynrScY+gI3kffSgj1yvPV54lZIC4EeWxA31/eg7fYfrp+4rlwnDXb5bJkLDTKWAblqASJGv2qRHA3WTde1b3MNcWZidgTXHaKO+QLARIfF4mCoHNo9udO7JywZIPKN6nuydzDDv2xLWwO6XLnGniJnKTudBt0PSq7adSZB0kgcp9q4DgsVlVZDt4y5dlviBewzhbzNdsk6gnMy/2kJ1/w7HyrXcFiUvIty2wZGEgjUEft6V52cVZ+wfbN8JdFpjmsXHAZdfCW0zr59RzjrUsMSq+nO4mzgijUCN6DDXaiLdBXMQhc9KIp5URBo0XzNTCDSipRsUVEJV7Xwuwix4Gb/5G/QR1+1PeH9icLZ1WwCer/wAwztpO1TJWNQD/AF6UDf5EwagsYYEqfH8CllGtW8LfvZwxKr3gtCfIEqI6AVnGLwcZycMyroupOZTBP4oJBgnXpFbsr+f3pGIAYEEBgdNaMzoZE884nC3AZJzjSNSswdVynUbH6UeCwji5KoQ4KlSwUIBzLE+0e9bLxDsThLu9vKROqsQdT0JI+1Ml+GmFFuFDFg0hiVMa7EbEeVROsjwlE4RgbuJuwL6qxOcsWksZBPh/F4lzARFWG38K2OrXxrmJhCPEZjnttyqzcL7AYewS3d96YIi4Ay+wPPzp3cvYhOgA5Nb0A9QRXN2qFWM5+U5ro7Tw+crWF+FK5AHuKSBc1VWBJYeHNLbKdYAE6zVZ7TdghhUJzO7SIi14IMyc4OhEbEVf8RxTFH5Gs/5Cf3NMMRxHHn8sdEyj/qFLf/Qpbk5/ffLxo3HG0jb9zJwgCNf4b9bf+9ZMzTyrXO0hu3MGVFt+8YZCNNzALEjQL9N+VZth7F62pV7brqdxypHSsvrE+M1BX1YUyJIjlFA1NJiImdCdNdP150trumkdJgU4GB75adEM7GQiiOsUUdKsWGvjYmBGtHj7a9w8LLkAAgCRBkkEb6TtXeNsjeVPpcA4PHuml9g0nhVvXlc/+16yPA8WuWD4DKkDMjDMjD+0p0P61rvw7j/hduDI/ma6/wDunr6/as6vcER8GLi2nt4k3zaVJJVwozM0PqsLzmJHnWblesqwzk4+8VD4GYx4hwZL6C/YnukBa5ZHia02k5RubbRoeXOmeGwb3bjC0puHcrbViEG6jbaNJ5xVu+FfZ1br9+buV1LIqgHRvCQTr4gRmBWrvhsBZs37qW0W07rNwKFBJaQGQkgsOcDQyQedO1tZQRndfHkjz8fMfHxlXUpOQN5huOeVjqdfQSY+tRTnStk7VdirL4c/w+HUX2AJZiQyqslhCjIWYADz1PSsxvdk8YJJw16P/wCbH9BVx1VTH2h8xKrFdjnBjbh+I5Hpp+4osXio0GpNN7uFe2fErKR+YEfrTnBYafFOp58lH+tMq/UMCdoWI6Yzu2WXVtzJpGapXG2VKaQI5nyFRWWuGBXmV2qFbbiOrwzDNJMncxr1iNv96c4a2ZIEQIjcmfSo9DHvUr2duML6lUa5kJcIqlycoJAIGwJ0nlM1Wdt5bTYF55lhs8LW2guYwm2P/bmHb25cvryqOt9o7XepNrJaQyMgHeEzIJY9DrHl71D8V4rcv3GuXTLE7bBQPwqOQFMZqfWO5MrsuLHaekOHfEbCXzehiFtuqqSCTdz7MiAZz4tIjp1irGG9fp+3KvMHAuOPhbouIAWA0ktoeR8JGo/c9a1/gvxRZsM1/E4bu0XQOHhbjfltqwLFvQkbyRXXaBfalXTniaAr+/tSiGPMVmw7SYjiulpXwmEBhmVpu3T+QMNh1j3J2qx8IC2QqqxC5ggSS2unWTOu87iq/wCSvX0CSKiV6pZYbyoV1yD832oqZlW0aG5PL6H9aJXnefTeuiAtzWfvQKN1JH1H6VzidTkkR+EexmgU3jL9a7g6bKaOY2UEdaIRvlbTSTPI0CTzGtO0vf2f3/SuoxA5iiRGQbTY/U1w4ow7l9d8v/UKlGUESIiorjGITIVBBaV0nXcct+lVXHFZ8pZUMuPOZ9i8KDdgzC6SCVOw2I1ptjjibQm1fdh0Jlh/m0NS9rDs7mFks7ARJkj99Ki+0OM7mbeWLgOx1y+Z5GsCtGdsAZ+033dVGW8IVnjfEFtd6yZrQ0zG3G2/ywY8674Lt/ZIIvqwPLIAw9wxEVXkbGYjwqb10D8MuwA9NQKZ4rg19Jz2XXXUlCPvEVtLotPj1hvMWzU2lsrtLRe7WcPYkNZJHJu7XXzgGRUne7M4JlLd3kG8iQRI8pis3XDHMNBMjrWtxGkc/wBKzdbUlJHZk7++O6W218l5WG7EYW5/5eII6eJW/wBDST8PbijwXgw81I++tT+O4Jbu6kZG/Mv7jY1TuMXmwbZc8sRICsQY5Ejdaorexj0q0eFpX1sy48DtX8Lg7lkIhuLna34vCzOc0MPww2vpWf43B8XHdZ1uHuc2QgK0ZhDAkbiNNeRNFb7bYkbXmHSQGH/NM09sfEXEjfun9VKn/lIptaLgev1SffMyx62O4PwjHsk97C37d4rcVlc5kKwCCQGgEbldJq+JxyzisfeBU5Th1y94Mn/lEs5ExBAO86ZTTTs52tfFF1a2q5FDSrEjUxEHapDFY9FaWtZhzZQpIHMHUHr5VY2udD0Mm/uM7XTqwypjH/gGJ/jWu275CXbIsoSy3GyMPwksICwsHeCdzvSPiHwy7g8Ucj3VS4BcUlmBVjHeISDGZXJmNpFXNuN2w0qbiiPwqpEydSrHXSNaYcWS1ibfd3b5ZVB7sPbZcjGPEDbmdBBkGR7Ed/yUb2hODpXHEz+z2xxyDTE3Cu0Mc426PNT3ZPjQxl428X/DhRbZ8xsqrMVjwhrZTKSOZPKo252J18GKwzeRuFD/AM4FS3ZnsdftuzTbJK5Rle1cmd48R6UMunA6goB8sH5jeVoLerGfrLJheB4a3auvhbYv3X+UOys1u2ZViu6sATHXSJ01pa37o/8A2OFrcI3ItXbR9ymn2q+cGVrN2HtOJgT3QEazJIA0GvI1JYrHXLbZRbdwdQy5VWG1jVSZG30rOOrcWdDDIxscnPzjZ0+dwZmg4ngl+bhb5uhv3Qv0yzXa5iMdjR3OFwv8PYJEpZtsqnzuXCJb3MeVX/B8VxI+dFI5DVT5Scx+w9qdXe0F+YWzb9WvEx7BP3q7+Tj/AB+ZJ+8qOmbx+0pvDvgw7IrXrwttJzKFDwvKCGgkn6edQHazsWuHvW7dhmutckBNGeRGvh6kkbcquvE+IcSuqy95ZtAjTuy0j1JU/tVew2BxGHtlLHixl1mD3ZJuC3ICraY/LPzE6GKvS9iclh5SpqCB7MZ2+AYfAQ+NZbt8fLhEIaDy/iHGij+yJJq3cD7H3cbdS/joNrL/ACrIzIqgwVAQRAAkEHU6b1J9lOweGwgFy8O+vzLXT8qE6nIDuZ/EdeelW3+HDpK51ExOpuNOsqB8uk6muwxsPq7/AL3fmVdPSN43uWEtAW0ARLaknKAFQL4lVV6kT712wNi27ZkQBVYwQd21HuADv1PlXNeGO58RypIOWczHKI8Te/KpS3AAAGUDQAbU3TVg5xK3bbYxc+X3NCjzUKaxKYztE9eW+aiWfWhYE6QKM2zO1czqdM3l96MPRCy3n9a7Cy1RiE4gb60tSa5rcP5WH9dDRJiF8/pRiEScChJIzqSd1cj7GRXDGcI7xCjNmUkGHUEabHw5TT8MI3NKA0+b7ftVRqU8iWCxhwYwwuEu2rYS33eVQAN1OnPWZPvTHG8FNy6L12xbusFC6tyGo02O53qdKx095oEf1yrg0DuJHxnQtOckCRtnGFfCbJQeQ8IH+EU4HFFmGBXz0g+kGftT1Fo+79/686kVuP8AL6SC6nu+sZ37NlgWa2jQCRmUGIEzqNKiMHgGvAskaGCJ1HlVgGGG+UesAfpRvIkiVJ3gDU+4pe7TG0gtwPCWV3dAIErXHMBcs4Z7wysyj5ekkCfOJmKomE7CYzFEsyZZ1LXZWZ5gbn6VrF9XO1z6oIpAW/pFxPdD78/2rlKVqPqqfp+ZYbiw3I+v4mY3/g7iROUW2jaHKk+gZYH1qGxfw5xib2Lg9Ib9Ca3FXuRtJ9QB964PxB1+a228SNRHXSryVAyciVBmPcDMn7E8NuWDfDq0lUUBlII+Y7H2qzpvVk4yWu5cqMw8WwkakDUTRcJ4MVufzFELO+snl6/9qzLamst248Y+lypXk/KVfGXLVlTdZQIGpiWMjYDmTWccX44brki2baHZVn79T5bVqnH+wl7EXjDJ3MkrqZWTr4QIJ/auJ+GWFtLN67cbpEKSfICSaZoqNXrNz4yq20OOkHnumW8FwJxF4W0XzJOyqN2P+nMkVeL7JhUkKiWbUauik3Lh1XKSJzE8xtryFTHBuz9q2zJYU+JtSSCxj8zaaCfTeuPa74f3sQQ38Rbt21EKjSok7knWSetBd9Q2T7IkBUpGByZU8R29vXCTCKekEiOXPpzptxDthiSQ3hQMBACggDYCTPSuvEuxL2Suc95p4WtNmELy+QTHrSHtkwFtljsRl59NJ/SgVVhskSzLFdjI9+0eKO90j0VR+gri/Gb53uv/AJiP0qTs8KuNP/hLzTtlUkD7b1L8H7AXnMvZuoJGhtqD9SRpWgttI4T6RBqbTy/1le4bYvXzJd8o3OY/Qa1KYbtF/B4gOozEAowJ2Q7gf2tj7VZsV2OxpBTD2ltoNAzuoYjnlVS2X1JJ8xTLC/CC+T/MvW1HMjMxn0IH60JX1v12bDuAg9gROivfxJnDFfEBCoIDkj8MACepMmnHA/iblkXbY1klgx1PmDsAOnSoDj/Yt8NdKFweYO0jkajcL2ev3Wi0jXCPyidJ3kfvV1Onpr9mLWW2tzNv4Zx6zdXMl23trDgx6zBHuKLGdpsNaBL37YA5BlYn0VSSTWWYb4ZY5t0VB/adf0BJqxcN+EY0768W6rbWP+ZvPyqwqo75z1N4Syjt1gjr/EKPVXn/AKaFIX4e4MCO7YxzJ1P3oVHqyd5Lpd6Cf39K6riB0j3oUK4lkMXl866B0/N96FCiEWt1Bz+pmuiYlfI/ShQohiKa+p5T9K5ZF86FCokRQURufsaPuxzP2FFQohF9wh50Zwo5GhQohEjCHqp+lBsK3RT7UKFEjM49w4/DReIaEfahQok5gW56fcV1XN0NFQoxJhXF6j6rRZADOv1IH0mKFCuSinciSCZxPD2caXXB3/B+602t8Dyme8JcfiZEYj20FHQrjsUO+J0LWG0cW8K0a3nM7wEQk9SVWfvQt8NsgyUDN1fxn6tNChU9AkdRj0PHl6Gucieeu+1ChU4kQwR+b6j/AHpJXoRQoUQhmaTNChXWJE5XcOpOYqpIBEkAmDuNeVLW2OQAHlpQoUSIm4lIyg84/WhQqYRjc4kQSIYwSJDJGnq1FQoVxkw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http://buratino.tv/img/zimnie-progulki-s-rebenko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4797152"/>
            <a:ext cx="864096" cy="581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4797152"/>
            <a:ext cx="1009650" cy="136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3" name="Picture 15" descr="http://www.radioteos.ru/nj/wp-content/uploads/2012/06/vitamini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76256" y="5661248"/>
            <a:ext cx="1224136" cy="916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5" name="Picture 17" descr="http://www.uaua.info/pictures/news/ca/4833/cropr_300x300/ca48336b6ee54a5c4e80486d92c32d1d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72200" y="4869160"/>
            <a:ext cx="864096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D:\картинки\анимация\Солнце\1757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660232" y="2636912"/>
            <a:ext cx="925046" cy="7879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http://www.women-medcenter.ru/userimages/Klinica_gynecologii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27584" y="0"/>
            <a:ext cx="1512168" cy="17734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ru-RU" dirty="0" smtClean="0"/>
              <a:t>Делать лечебная гимнастика</a:t>
            </a:r>
          </a:p>
          <a:p>
            <a:pPr marL="514350" indent="-514350">
              <a:buFont typeface="+mj-lt"/>
              <a:buAutoNum type="arabicPeriod" startAt="3"/>
            </a:pPr>
            <a:endParaRPr lang="ru-RU" dirty="0" smtClean="0"/>
          </a:p>
          <a:p>
            <a:pPr marL="514350" indent="-514350">
              <a:buFont typeface="+mj-lt"/>
              <a:buAutoNum type="arabicPeriod" startAt="3"/>
            </a:pPr>
            <a:endParaRPr lang="ru-RU" dirty="0" smtClean="0"/>
          </a:p>
          <a:p>
            <a:pPr marL="514350" indent="-514350">
              <a:buFont typeface="+mj-lt"/>
              <a:buAutoNum type="arabicPeriod" startAt="3"/>
            </a:pPr>
            <a:endParaRPr lang="ru-RU" dirty="0" smtClean="0"/>
          </a:p>
          <a:p>
            <a:pPr marL="514350" indent="-514350">
              <a:buFont typeface="+mj-lt"/>
              <a:buAutoNum type="arabicPeriod" startAt="3"/>
            </a:pPr>
            <a:endParaRPr lang="ru-RU" dirty="0" smtClean="0"/>
          </a:p>
          <a:p>
            <a:pPr marL="514350" indent="-514350">
              <a:buFont typeface="+mj-lt"/>
              <a:buAutoNum type="arabicPeriod" startAt="3"/>
            </a:pPr>
            <a:endParaRPr lang="ru-RU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ru-RU" dirty="0" smtClean="0"/>
              <a:t>Профилактические прививки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ru-RU" dirty="0" smtClean="0"/>
              <a:t>Если заболел, обратись к врачу, он назначит правильное лечение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1026" name="Picture 2" descr="http://1.bp.blogspot.com/-RWMEFyFKz7s/UCRizdbMaTI/AAAAAAAADuY/DSmrhwXeo9o/s1600/%D0%9F%D1%80%D0%B8%D0%B2%D0%B8%D0%B2%D0%BA%D0%B0+%D0%BE%D1%82+%D0%B3%D1%80%D0%B8%D0%BF%D0%BF%D0%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8184" y="4725144"/>
            <a:ext cx="936037" cy="648072"/>
          </a:xfrm>
          <a:prstGeom prst="rect">
            <a:avLst/>
          </a:prstGeom>
          <a:noFill/>
        </p:spPr>
      </p:pic>
      <p:pic>
        <p:nvPicPr>
          <p:cNvPr id="1028" name="Picture 4" descr="http://www.women-medcenter.ru/userimages/Klinica_gynecologi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24328" y="5085184"/>
            <a:ext cx="1152128" cy="1351209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2348880"/>
            <a:ext cx="2411760" cy="1808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59832" y="1700808"/>
            <a:ext cx="2000772" cy="150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3928" y="3284984"/>
            <a:ext cx="2000772" cy="150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12298" y="2924944"/>
            <a:ext cx="220817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56176" y="1268759"/>
            <a:ext cx="2016224" cy="151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648072"/>
          </a:xfrm>
        </p:spPr>
        <p:txBody>
          <a:bodyPr/>
          <a:lstStyle/>
          <a:p>
            <a:r>
              <a:rPr lang="ru-RU" dirty="0" smtClean="0"/>
              <a:t>Наша воспитательница </a:t>
            </a:r>
            <a:r>
              <a:rPr lang="ru-RU" dirty="0" err="1" smtClean="0"/>
              <a:t>Тахтаева</a:t>
            </a:r>
            <a:r>
              <a:rPr lang="ru-RU" dirty="0" smtClean="0"/>
              <a:t> И. 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628800"/>
            <a:ext cx="4834880" cy="4525963"/>
          </a:xfrm>
        </p:spPr>
        <p:txBody>
          <a:bodyPr/>
          <a:lstStyle/>
          <a:p>
            <a:pPr algn="r"/>
            <a:r>
              <a:rPr lang="ru-RU" dirty="0" smtClean="0"/>
              <a:t>Соблюдается режим дня  </a:t>
            </a:r>
          </a:p>
          <a:p>
            <a:pPr algn="r">
              <a:buNone/>
            </a:pPr>
            <a:r>
              <a:rPr lang="ru-RU" dirty="0" smtClean="0"/>
              <a:t>и питания</a:t>
            </a:r>
          </a:p>
          <a:p>
            <a:pPr algn="r"/>
            <a:r>
              <a:rPr lang="ru-RU" dirty="0" smtClean="0"/>
              <a:t>Ежедневные прогулки</a:t>
            </a:r>
          </a:p>
          <a:p>
            <a:pPr algn="r"/>
            <a:r>
              <a:rPr lang="ru-RU" dirty="0" smtClean="0"/>
              <a:t>Спортивные развлечения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Закаливание </a:t>
            </a:r>
            <a:endParaRPr lang="ru-RU" dirty="0"/>
          </a:p>
        </p:txBody>
      </p:sp>
      <p:pic>
        <p:nvPicPr>
          <p:cNvPr id="26626" name="Picture 2" descr="C:\Users\Admin\Desktop\ПРОЕКТ\IMG_48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284984"/>
            <a:ext cx="3648289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https://encrypted-tbn3.gstatic.com/images?q=tbn:ANd9GcTQZY7b1tjV4n48i-GKzyzMS-BPzWudabQC7orAplF3UMr2hVo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80312" y="1628800"/>
            <a:ext cx="1538149" cy="1152128"/>
          </a:xfrm>
          <a:prstGeom prst="rect">
            <a:avLst/>
          </a:prstGeom>
          <a:noFill/>
        </p:spPr>
      </p:pic>
      <p:pic>
        <p:nvPicPr>
          <p:cNvPr id="7172" name="Picture 4" descr="https://encrypted-tbn2.gstatic.com/images?q=tbn:ANd9GcTrkO2T6I9sV8FmM3qZM61TMTFdlxSw_1JWDLj76QLSj4NGn1WYrA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08304" y="3212976"/>
            <a:ext cx="1792487" cy="1147193"/>
          </a:xfrm>
          <a:prstGeom prst="rect">
            <a:avLst/>
          </a:prstGeom>
          <a:noFill/>
        </p:spPr>
      </p:pic>
      <p:pic>
        <p:nvPicPr>
          <p:cNvPr id="10242" name="Picture 2" descr="https://encrypted-tbn3.gstatic.com/images?q=tbn:ANd9GcQWeZlvEZHq4YdbuoB4bfX8GTcYjzRsuSwbBGkVyrnXVZa-Pr418w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76764" y="2132856"/>
            <a:ext cx="1701640" cy="1080120"/>
          </a:xfrm>
          <a:prstGeom prst="rect">
            <a:avLst/>
          </a:prstGeom>
          <a:noFill/>
        </p:spPr>
      </p:pic>
      <p:pic>
        <p:nvPicPr>
          <p:cNvPr id="10244" name="Picture 4" descr="https://encrypted-tbn2.gstatic.com/images?q=tbn:ANd9GcQT0j7K1Yh8rL28k31Hgzc-RdfGWdP_qqbIoy4BrStgikF-vc1I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5589240"/>
            <a:ext cx="1328139" cy="990997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380312" y="4725144"/>
            <a:ext cx="9097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3056" y="188640"/>
            <a:ext cx="5410944" cy="796950"/>
          </a:xfrm>
        </p:spPr>
        <p:txBody>
          <a:bodyPr/>
          <a:lstStyle/>
          <a:p>
            <a:r>
              <a:rPr lang="ru-RU" dirty="0" smtClean="0"/>
              <a:t>Рассказ мамы</a:t>
            </a:r>
            <a:endParaRPr lang="ru-RU" dirty="0"/>
          </a:p>
        </p:txBody>
      </p:sp>
      <p:pic>
        <p:nvPicPr>
          <p:cNvPr id="4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700808"/>
            <a:ext cx="345807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789040"/>
            <a:ext cx="369065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1556792"/>
            <a:ext cx="424432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4221088"/>
            <a:ext cx="342278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:\мои фотки\семейные\леночка\2008 год\2008 год кил\санек 18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3140968"/>
            <a:ext cx="3322507" cy="249188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3568" y="2060848"/>
            <a:ext cx="2880320" cy="344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0" y="836712"/>
            <a:ext cx="5410944" cy="7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Закаливание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4984" y="0"/>
            <a:ext cx="6059016" cy="940966"/>
          </a:xfrm>
        </p:spPr>
        <p:txBody>
          <a:bodyPr/>
          <a:lstStyle/>
          <a:p>
            <a:r>
              <a:rPr lang="ru-RU" dirty="0" smtClean="0"/>
              <a:t>Зарядка и массаж</a:t>
            </a:r>
            <a:endParaRPr lang="ru-RU" dirty="0"/>
          </a:p>
        </p:txBody>
      </p:sp>
      <p:pic>
        <p:nvPicPr>
          <p:cNvPr id="4" name="Picture 8" descr="D:\мои фотки\семейные\леночка\2009 год\12 декабрь\IMG_47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492896"/>
            <a:ext cx="3018575" cy="4032448"/>
          </a:xfrm>
          <a:prstGeom prst="rect">
            <a:avLst/>
          </a:prstGeom>
          <a:noFill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3356992"/>
            <a:ext cx="2397781" cy="309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https://encrypted-tbn0.gstatic.com/images?q=tbn:ANd9GcSP0dFKG5iA0NMu7JqyQcaJBxTZ4Q_60t_RkkR5fySN3FEw1pKc5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980728"/>
            <a:ext cx="3456384" cy="2588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402832" cy="796950"/>
          </a:xfrm>
        </p:spPr>
        <p:txBody>
          <a:bodyPr/>
          <a:lstStyle/>
          <a:p>
            <a:r>
              <a:rPr lang="ru-RU" dirty="0" smtClean="0"/>
              <a:t>Зимой </a:t>
            </a:r>
            <a:endParaRPr lang="ru-RU" dirty="0"/>
          </a:p>
        </p:txBody>
      </p:sp>
      <p:pic>
        <p:nvPicPr>
          <p:cNvPr id="4" name="Picture 2" descr="D:\мои фотки\семейные\леночка\2011 год\январь\IMG_24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92696"/>
            <a:ext cx="2646293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645024"/>
            <a:ext cx="2339752" cy="295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908720"/>
            <a:ext cx="2123729" cy="254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3645024"/>
            <a:ext cx="331533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69769" y="4293096"/>
            <a:ext cx="2974231" cy="2248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64088" y="1196752"/>
            <a:ext cx="353038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/>
          <a:lstStyle/>
          <a:p>
            <a:pPr algn="l"/>
            <a:r>
              <a:rPr lang="ru-RU" dirty="0" smtClean="0"/>
              <a:t>Актуальность проекта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В наши дни сбережение здоровья ребёнка является одной из основной целью, которая стоит перед современным обществом, и  для того, что бы успешно жить в современном мире, ребёнку необходимо быть постоянно готовым к  различным изменениям во всех областях жизни, сохраняя здоровье и индивидуальность.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0"/>
            <a:ext cx="5482952" cy="796950"/>
          </a:xfrm>
        </p:spPr>
        <p:txBody>
          <a:bodyPr/>
          <a:lstStyle/>
          <a:p>
            <a:r>
              <a:rPr lang="ru-RU" dirty="0" smtClean="0"/>
              <a:t>Летом </a:t>
            </a:r>
            <a:endParaRPr lang="ru-RU" dirty="0"/>
          </a:p>
        </p:txBody>
      </p:sp>
      <p:pic>
        <p:nvPicPr>
          <p:cNvPr id="28683" name="Picture 11" descr="D:\мои фотки\семейные\IMG_31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3718865" cy="2789238"/>
          </a:xfrm>
          <a:prstGeom prst="rect">
            <a:avLst/>
          </a:prstGeom>
          <a:noFill/>
        </p:spPr>
      </p:pic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908720"/>
            <a:ext cx="2829492" cy="312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4005064"/>
            <a:ext cx="2088232" cy="230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D:\мои фотки\семейные\2009\на рыбалке\август\IMG_37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4437112"/>
            <a:ext cx="2551832" cy="1913874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1340768"/>
            <a:ext cx="1718295" cy="2992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9040" y="836712"/>
            <a:ext cx="5554960" cy="940966"/>
          </a:xfrm>
        </p:spPr>
        <p:txBody>
          <a:bodyPr/>
          <a:lstStyle/>
          <a:p>
            <a:r>
              <a:rPr lang="ru-RU" dirty="0" smtClean="0"/>
              <a:t>Питание </a:t>
            </a:r>
            <a:endParaRPr lang="ru-RU" dirty="0"/>
          </a:p>
        </p:txBody>
      </p:sp>
      <p:pic>
        <p:nvPicPr>
          <p:cNvPr id="4" name="Picture 7" descr="D:\мои фотки\семейные\2009\2009-06 (июн)\IMG_34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24744"/>
            <a:ext cx="3528392" cy="4699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5842" name="Picture 2" descr="https://encrypted-tbn3.gstatic.com/images?q=tbn:ANd9GcSqnEvZxGciHlYVUPIpDaqLHKn7LjqvfAH8RbV7ORHwE7BV7WVrU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240" y="2708920"/>
            <a:ext cx="1368152" cy="1368152"/>
          </a:xfrm>
          <a:prstGeom prst="rect">
            <a:avLst/>
          </a:prstGeom>
          <a:noFill/>
        </p:spPr>
      </p:pic>
      <p:pic>
        <p:nvPicPr>
          <p:cNvPr id="35844" name="Picture 4" descr="https://encrypted-tbn2.gstatic.com/images?q=tbn:ANd9GcSc3YUKNRRtxv7vEt5IMoutLxuzMDs8k5mCnjaaeaSiduGUiKDAS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2564904"/>
            <a:ext cx="1177305" cy="1058085"/>
          </a:xfrm>
          <a:prstGeom prst="rect">
            <a:avLst/>
          </a:prstGeom>
          <a:noFill/>
        </p:spPr>
      </p:pic>
      <p:pic>
        <p:nvPicPr>
          <p:cNvPr id="35846" name="Picture 6" descr="https://encrypted-tbn0.gstatic.com/images?q=tbn:ANd9GcQNhe1qnHD12d6l45DfeNYJo2FqeuOzSLs8ho0xTSjvtL6YRQmUgQ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3789040"/>
            <a:ext cx="1179357" cy="1098371"/>
          </a:xfrm>
          <a:prstGeom prst="rect">
            <a:avLst/>
          </a:prstGeom>
          <a:noFill/>
        </p:spPr>
      </p:pic>
      <p:pic>
        <p:nvPicPr>
          <p:cNvPr id="35848" name="Picture 8" descr="https://encrypted-tbn2.gstatic.com/images?q=tbn:ANd9GcS2PjWlCqT_TrO13T6CQVhmUPeW26uYOcy-NlO64U9R-LgYmWic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72200" y="4221088"/>
            <a:ext cx="1584176" cy="1166970"/>
          </a:xfrm>
          <a:prstGeom prst="rect">
            <a:avLst/>
          </a:prstGeom>
          <a:noFill/>
        </p:spPr>
      </p:pic>
      <p:sp>
        <p:nvSpPr>
          <p:cNvPr id="9" name="Знак запрета 8"/>
          <p:cNvSpPr/>
          <p:nvPr/>
        </p:nvSpPr>
        <p:spPr>
          <a:xfrm>
            <a:off x="4644008" y="1988840"/>
            <a:ext cx="4104456" cy="3960440"/>
          </a:xfrm>
          <a:prstGeom prst="noSmoking">
            <a:avLst>
              <a:gd name="adj" fmla="val 690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мои фотки\семейные\IMG_37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56992"/>
            <a:ext cx="2448272" cy="3264362"/>
          </a:xfrm>
          <a:prstGeom prst="rect">
            <a:avLst/>
          </a:prstGeom>
          <a:noFill/>
        </p:spPr>
      </p:pic>
      <p:pic>
        <p:nvPicPr>
          <p:cNvPr id="29701" name="Picture 5" descr="D:\мои фотки\семейные\IMG_49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764704"/>
            <a:ext cx="3024336" cy="2268324"/>
          </a:xfrm>
          <a:prstGeom prst="rect">
            <a:avLst/>
          </a:prstGeom>
          <a:noFill/>
        </p:spPr>
      </p:pic>
      <p:pic>
        <p:nvPicPr>
          <p:cNvPr id="29702" name="Picture 6" descr="D:\мои фотки\семейные\IMG_48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79704" y="2996952"/>
            <a:ext cx="2664296" cy="3552282"/>
          </a:xfrm>
          <a:prstGeom prst="rect">
            <a:avLst/>
          </a:prstGeom>
          <a:noFill/>
        </p:spPr>
      </p:pic>
      <p:pic>
        <p:nvPicPr>
          <p:cNvPr id="29703" name="Picture 7" descr="D:\мои фотки\семейные\IMG_487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980728"/>
            <a:ext cx="2976236" cy="2232248"/>
          </a:xfrm>
          <a:prstGeom prst="rect">
            <a:avLst/>
          </a:prstGeom>
          <a:noFill/>
        </p:spPr>
      </p:pic>
      <p:pic>
        <p:nvPicPr>
          <p:cNvPr id="29704" name="Picture 8" descr="D:\мои фотки\семейные\IMG_489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848" y="3284984"/>
            <a:ext cx="2376264" cy="3168352"/>
          </a:xfrm>
          <a:prstGeom prst="rect">
            <a:avLst/>
          </a:prstGeom>
          <a:noFill/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5064696" y="0"/>
            <a:ext cx="4079304" cy="724942"/>
          </a:xfrm>
        </p:spPr>
        <p:txBody>
          <a:bodyPr/>
          <a:lstStyle/>
          <a:p>
            <a:r>
              <a:rPr lang="ru-RU" dirty="0" smtClean="0"/>
              <a:t>Дома 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5544616"/>
          </a:xfrm>
        </p:spPr>
        <p:txBody>
          <a:bodyPr/>
          <a:lstStyle/>
          <a:p>
            <a:r>
              <a:rPr lang="ru-RU" sz="4000" dirty="0" smtClean="0"/>
              <a:t>Хорошее здоровье — один из главных источников счастья и радости человека, неоценимое его богатство, которое мед­ленно и с трудом накапливается, но которое можно быстро и легко растерять.</a:t>
            </a:r>
          </a:p>
          <a:p>
            <a:r>
              <a:rPr lang="ru-RU" sz="4000" dirty="0" smtClean="0"/>
              <a:t>Неважно как говорят о здоровье, важно как стать сильным, здоровым и сохранить это богатство на всю жизнь.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169" y="1772816"/>
            <a:ext cx="905767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8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внимание</a:t>
            </a:r>
            <a:endParaRPr lang="ru-RU" sz="8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/>
          <a:lstStyle/>
          <a:p>
            <a:pPr algn="l"/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r>
              <a:rPr lang="ru-RU" dirty="0" smtClean="0"/>
              <a:t>показать значимость здорового образа жизни и формировать ценностное отношение к здоровью.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67544" y="3501008"/>
            <a:ext cx="8229600" cy="50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Задачи проекта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39552" y="4221088"/>
            <a:ext cx="860444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ru-RU" sz="3200" dirty="0" smtClean="0">
                <a:latin typeface="+mn-lt"/>
              </a:rPr>
              <a:t>Выяснить, что является залогом здоровья.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+mn-lt"/>
              </a:rPr>
              <a:t>    Узнать, что знают о здоровье одногруппники и их родители.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+mn-lt"/>
              </a:rPr>
              <a:t>    Найти определение здоровью.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/>
          <a:lstStyle/>
          <a:p>
            <a:r>
              <a:rPr lang="ru-RU" dirty="0" smtClean="0"/>
              <a:t>Объект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1180728"/>
          </a:xfrm>
        </p:spPr>
        <p:txBody>
          <a:bodyPr/>
          <a:lstStyle/>
          <a:p>
            <a:r>
              <a:rPr lang="ru-RU" dirty="0" smtClean="0"/>
              <a:t>моё здоровье и здоровье моих  одногруппников в садике.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11560" y="3429000"/>
            <a:ext cx="8229600" cy="50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Время  проекта: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467544" y="4221088"/>
            <a:ext cx="8229600" cy="11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Январь 2013год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март 2013год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1988840"/>
            <a:ext cx="5040560" cy="2448272"/>
          </a:xfrm>
        </p:spPr>
        <p:txBody>
          <a:bodyPr/>
          <a:lstStyle/>
          <a:p>
            <a:r>
              <a:rPr lang="ru-RU" dirty="0" smtClean="0"/>
              <a:t>Здравствуйте!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</a:t>
            </a:r>
            <a:br>
              <a:rPr lang="ru-RU" dirty="0" smtClean="0"/>
            </a:br>
            <a:r>
              <a:rPr lang="ru-RU" dirty="0" smtClean="0"/>
              <a:t>Владимирова Лена</a:t>
            </a:r>
            <a:endParaRPr lang="ru-RU" dirty="0"/>
          </a:p>
        </p:txBody>
      </p:sp>
      <p:pic>
        <p:nvPicPr>
          <p:cNvPr id="1026" name="Picture 2" descr="D:\мои фотки\семейные\IMG_40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84784"/>
            <a:ext cx="3394472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/>
          <a:lstStyle/>
          <a:p>
            <a:r>
              <a:rPr lang="ru-RU" dirty="0" smtClean="0"/>
              <a:t>Детский сад                       село</a:t>
            </a:r>
            <a:br>
              <a:rPr lang="ru-RU" dirty="0" smtClean="0"/>
            </a:br>
            <a:r>
              <a:rPr lang="ru-RU" dirty="0" smtClean="0"/>
              <a:t>«Бригантина»                    Криуши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348880"/>
            <a:ext cx="527944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ttp://img-fotki.yandex.ru/get/3112/info-flot.e/0_2d93d_1546440a_ori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2204864"/>
            <a:ext cx="2880320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143000"/>
          </a:xfrm>
        </p:spPr>
        <p:txBody>
          <a:bodyPr/>
          <a:lstStyle/>
          <a:p>
            <a:r>
              <a:rPr lang="ru-RU" dirty="0" smtClean="0"/>
              <a:t>исследовательский проект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244334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dirty="0" smtClean="0"/>
              <a:t>«Здоровье - богатство»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11560" y="98072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Представляю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868958"/>
          </a:xfrm>
        </p:spPr>
        <p:txBody>
          <a:bodyPr/>
          <a:lstStyle/>
          <a:p>
            <a:r>
              <a:rPr lang="ru-RU" dirty="0" smtClean="0"/>
              <a:t>Мой спортивный уголок</a:t>
            </a:r>
            <a:endParaRPr lang="ru-RU" dirty="0"/>
          </a:p>
        </p:txBody>
      </p:sp>
      <p:pic>
        <p:nvPicPr>
          <p:cNvPr id="2050" name="Picture 2" descr="C:\Users\Admin\Desktop\ПРОЕКТ\IMG_48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916832"/>
            <a:ext cx="5760640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5248" y="188640"/>
            <a:ext cx="6768752" cy="648072"/>
          </a:xfrm>
        </p:spPr>
        <p:txBody>
          <a:bodyPr/>
          <a:lstStyle/>
          <a:p>
            <a:r>
              <a:rPr lang="ru-RU" dirty="0" smtClean="0"/>
              <a:t>План нашего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229600" cy="4525963"/>
          </a:xfrm>
        </p:spPr>
        <p:txBody>
          <a:bodyPr/>
          <a:lstStyle/>
          <a:p>
            <a:r>
              <a:rPr lang="ru-RU" dirty="0" smtClean="0"/>
              <a:t>Сходить в сельскую библиотеку</a:t>
            </a:r>
          </a:p>
          <a:p>
            <a:r>
              <a:rPr lang="ru-RU" dirty="0" smtClean="0"/>
              <a:t>Посмотреть в интернете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Заглянуть в кабинет детского врача</a:t>
            </a:r>
          </a:p>
          <a:p>
            <a:r>
              <a:rPr lang="ru-RU" dirty="0" smtClean="0"/>
              <a:t>Спросить у одногруппников о здоровье</a:t>
            </a:r>
          </a:p>
          <a:p>
            <a:endParaRPr lang="ru-RU" dirty="0" smtClean="0"/>
          </a:p>
          <a:p>
            <a:r>
              <a:rPr lang="ru-RU" dirty="0" smtClean="0"/>
              <a:t>Спросить у воспитательницы, как в нашем садике укрепляют здоровье детей</a:t>
            </a:r>
          </a:p>
          <a:p>
            <a:r>
              <a:rPr lang="ru-RU" dirty="0" smtClean="0"/>
              <a:t>Рассказ родителей</a:t>
            </a:r>
          </a:p>
          <a:p>
            <a:endParaRPr lang="ru-RU" dirty="0" smtClean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980728"/>
            <a:ext cx="1728192" cy="1211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7" name="Picture 5" descr="D:\картинки\анимация\Школа\комп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412776"/>
            <a:ext cx="1565392" cy="1152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4288" y="2348880"/>
            <a:ext cx="1512168" cy="1040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9" name="Picture 7" descr="D:\124CANON\IMG_457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80312" y="3501008"/>
            <a:ext cx="1440160" cy="10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0" name="Picture 8" descr="C:\Users\Admin\Desktop\ПРОЕКТ\IMG_483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60232" y="4941168"/>
            <a:ext cx="1619672" cy="1214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95936" y="5445224"/>
            <a:ext cx="1559719" cy="1190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олубое неб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721</TotalTime>
  <Words>374</Words>
  <Application>Microsoft Office PowerPoint</Application>
  <PresentationFormat>Экран (4:3)</PresentationFormat>
  <Paragraphs>93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голубое небо</vt:lpstr>
      <vt:lpstr>Исследовательский проект</vt:lpstr>
      <vt:lpstr>Актуальность проекта</vt:lpstr>
      <vt:lpstr>Цель проекта</vt:lpstr>
      <vt:lpstr>Объект исследования:</vt:lpstr>
      <vt:lpstr>Здравствуйте!  Я Владимирова Лена</vt:lpstr>
      <vt:lpstr>Детский сад                       село «Бригантина»                    Криуши</vt:lpstr>
      <vt:lpstr>исследовательский проект</vt:lpstr>
      <vt:lpstr>Мой спортивный уголок</vt:lpstr>
      <vt:lpstr>План нашего исследования</vt:lpstr>
      <vt:lpstr>Описание проекта</vt:lpstr>
      <vt:lpstr>Опрос одногруппников  и                  …………………родителей</vt:lpstr>
      <vt:lpstr>Опрос одногруппников</vt:lpstr>
      <vt:lpstr>Опрос одногруппников</vt:lpstr>
      <vt:lpstr>Детский врач</vt:lpstr>
      <vt:lpstr>Слайд 15</vt:lpstr>
      <vt:lpstr>Наша воспитательница Тахтаева И. Н.</vt:lpstr>
      <vt:lpstr>Рассказ мамы</vt:lpstr>
      <vt:lpstr>Зарядка и массаж</vt:lpstr>
      <vt:lpstr>Зимой </vt:lpstr>
      <vt:lpstr>Летом </vt:lpstr>
      <vt:lpstr>Питание </vt:lpstr>
      <vt:lpstr>Дома 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79</cp:revision>
  <dcterms:created xsi:type="dcterms:W3CDTF">2013-03-14T05:14:04Z</dcterms:created>
  <dcterms:modified xsi:type="dcterms:W3CDTF">2014-10-26T20:25:04Z</dcterms:modified>
</cp:coreProperties>
</file>