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7" r:id="rId3"/>
    <p:sldId id="266" r:id="rId4"/>
    <p:sldId id="258" r:id="rId5"/>
    <p:sldId id="269" r:id="rId6"/>
    <p:sldId id="273" r:id="rId7"/>
    <p:sldId id="274" r:id="rId8"/>
    <p:sldId id="275" r:id="rId9"/>
    <p:sldId id="270" r:id="rId10"/>
    <p:sldId id="276" r:id="rId11"/>
    <p:sldId id="277" r:id="rId12"/>
    <p:sldId id="271" r:id="rId13"/>
    <p:sldId id="278" r:id="rId14"/>
    <p:sldId id="279"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F613CBA1-956D-4C05-83F9-E90D3A96C90A}" type="datetimeFigureOut">
              <a:rPr lang="ru-RU" smtClean="0"/>
              <a:pPr/>
              <a:t>30.05.2013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D54B10B-30E4-4A8F-B4B7-99A101F82E6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13CBA1-956D-4C05-83F9-E90D3A96C90A}" type="datetimeFigureOut">
              <a:rPr lang="ru-RU" smtClean="0"/>
              <a:pPr/>
              <a:t>30.05.2013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54B10B-30E4-4A8F-B4B7-99A101F82E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13CBA1-956D-4C05-83F9-E90D3A96C90A}" type="datetimeFigureOut">
              <a:rPr lang="ru-RU" smtClean="0"/>
              <a:pPr/>
              <a:t>30.05.2013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54B10B-30E4-4A8F-B4B7-99A101F82E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F613CBA1-956D-4C05-83F9-E90D3A96C90A}" type="datetimeFigureOut">
              <a:rPr lang="ru-RU" smtClean="0"/>
              <a:pPr/>
              <a:t>30.05.2013</a:t>
            </a:fld>
            <a:endParaRPr lang="ru-RU"/>
          </a:p>
        </p:txBody>
      </p:sp>
      <p:sp>
        <p:nvSpPr>
          <p:cNvPr id="9" name="Номер слайда 8"/>
          <p:cNvSpPr>
            <a:spLocks noGrp="1"/>
          </p:cNvSpPr>
          <p:nvPr>
            <p:ph type="sldNum" sz="quarter" idx="15"/>
          </p:nvPr>
        </p:nvSpPr>
        <p:spPr/>
        <p:txBody>
          <a:bodyPr rtlCol="0"/>
          <a:lstStyle/>
          <a:p>
            <a:fld id="{BD54B10B-30E4-4A8F-B4B7-99A101F82E62}"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F613CBA1-956D-4C05-83F9-E90D3A96C90A}" type="datetimeFigureOut">
              <a:rPr lang="ru-RU" smtClean="0"/>
              <a:pPr/>
              <a:t>30.05.2013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D54B10B-30E4-4A8F-B4B7-99A101F82E6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F613CBA1-956D-4C05-83F9-E90D3A96C90A}" type="datetimeFigureOut">
              <a:rPr lang="ru-RU" smtClean="0"/>
              <a:pPr/>
              <a:t>30.05.2013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54B10B-30E4-4A8F-B4B7-99A101F82E62}"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613CBA1-956D-4C05-83F9-E90D3A96C90A}" type="datetimeFigureOut">
              <a:rPr lang="ru-RU" smtClean="0"/>
              <a:pPr/>
              <a:t>30.05.2013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D54B10B-30E4-4A8F-B4B7-99A101F82E62}"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F613CBA1-956D-4C05-83F9-E90D3A96C90A}" type="datetimeFigureOut">
              <a:rPr lang="ru-RU" smtClean="0"/>
              <a:pPr/>
              <a:t>30.05.2013</a:t>
            </a:fld>
            <a:endParaRPr lang="ru-RU"/>
          </a:p>
        </p:txBody>
      </p:sp>
      <p:sp>
        <p:nvSpPr>
          <p:cNvPr id="7" name="Номер слайда 6"/>
          <p:cNvSpPr>
            <a:spLocks noGrp="1"/>
          </p:cNvSpPr>
          <p:nvPr>
            <p:ph type="sldNum" sz="quarter" idx="11"/>
          </p:nvPr>
        </p:nvSpPr>
        <p:spPr/>
        <p:txBody>
          <a:bodyPr rtlCol="0"/>
          <a:lstStyle/>
          <a:p>
            <a:fld id="{BD54B10B-30E4-4A8F-B4B7-99A101F82E62}"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13CBA1-956D-4C05-83F9-E90D3A96C90A}" type="datetimeFigureOut">
              <a:rPr lang="ru-RU" smtClean="0"/>
              <a:pPr/>
              <a:t>30.05.2013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D54B10B-30E4-4A8F-B4B7-99A101F82E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F613CBA1-956D-4C05-83F9-E90D3A96C90A}" type="datetimeFigureOut">
              <a:rPr lang="ru-RU" smtClean="0"/>
              <a:pPr/>
              <a:t>30.05.2013</a:t>
            </a:fld>
            <a:endParaRPr lang="ru-RU"/>
          </a:p>
        </p:txBody>
      </p:sp>
      <p:sp>
        <p:nvSpPr>
          <p:cNvPr id="22" name="Номер слайда 21"/>
          <p:cNvSpPr>
            <a:spLocks noGrp="1"/>
          </p:cNvSpPr>
          <p:nvPr>
            <p:ph type="sldNum" sz="quarter" idx="15"/>
          </p:nvPr>
        </p:nvSpPr>
        <p:spPr/>
        <p:txBody>
          <a:bodyPr rtlCol="0"/>
          <a:lstStyle/>
          <a:p>
            <a:fld id="{BD54B10B-30E4-4A8F-B4B7-99A101F82E62}"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F613CBA1-956D-4C05-83F9-E90D3A96C90A}" type="datetimeFigureOut">
              <a:rPr lang="ru-RU" smtClean="0"/>
              <a:pPr/>
              <a:t>30.05.2013</a:t>
            </a:fld>
            <a:endParaRPr lang="ru-RU"/>
          </a:p>
        </p:txBody>
      </p:sp>
      <p:sp>
        <p:nvSpPr>
          <p:cNvPr id="18" name="Номер слайда 17"/>
          <p:cNvSpPr>
            <a:spLocks noGrp="1"/>
          </p:cNvSpPr>
          <p:nvPr>
            <p:ph type="sldNum" sz="quarter" idx="11"/>
          </p:nvPr>
        </p:nvSpPr>
        <p:spPr/>
        <p:txBody>
          <a:bodyPr rtlCol="0"/>
          <a:lstStyle/>
          <a:p>
            <a:fld id="{BD54B10B-30E4-4A8F-B4B7-99A101F82E62}"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613CBA1-956D-4C05-83F9-E90D3A96C90A}" type="datetimeFigureOut">
              <a:rPr lang="ru-RU" smtClean="0"/>
              <a:pPr/>
              <a:t>30.05.2013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D54B10B-30E4-4A8F-B4B7-99A101F82E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C00">
            <a:alpha val="37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43174" y="1500174"/>
            <a:ext cx="6343640" cy="3143272"/>
          </a:xfrm>
          <a:effectLst>
            <a:outerShdw blurRad="40000" dist="20000" dir="5400000" rotWithShape="0">
              <a:srgbClr val="000000">
                <a:alpha val="38000"/>
              </a:srgbClr>
            </a:outerShdw>
            <a:softEdge rad="317500"/>
          </a:effectLst>
        </p:spPr>
        <p:style>
          <a:lnRef idx="1">
            <a:schemeClr val="accent6"/>
          </a:lnRef>
          <a:fillRef idx="1003">
            <a:schemeClr val="lt2"/>
          </a:fillRef>
          <a:effectRef idx="1">
            <a:schemeClr val="accent6"/>
          </a:effectRef>
          <a:fontRef idx="minor">
            <a:schemeClr val="dk1"/>
          </a:fontRef>
        </p:style>
        <p:txBody>
          <a:bodyPr>
            <a:noAutofit/>
          </a:bodyPr>
          <a:lstStyle/>
          <a:p>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Lexical Expressive Means </a:t>
            </a:r>
            <a:b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and </a:t>
            </a:r>
            <a:b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Stylistic Devices</a:t>
            </a:r>
            <a:endParaRPr lang="ru-RU"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Подзаголовок 2"/>
          <p:cNvSpPr>
            <a:spLocks noGrp="1"/>
          </p:cNvSpPr>
          <p:nvPr>
            <p:ph type="subTitle" idx="1"/>
          </p:nvPr>
        </p:nvSpPr>
        <p:spPr>
          <a:xfrm>
            <a:off x="5572132" y="214290"/>
            <a:ext cx="3271838" cy="642942"/>
          </a:xfrm>
        </p:spPr>
        <p:txBody>
          <a:bodyPr/>
          <a:lstStyle/>
          <a:p>
            <a:pPr algn="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71472" y="1500174"/>
            <a:ext cx="8215370" cy="5355312"/>
          </a:xfrm>
          <a:prstGeom prst="rect">
            <a:avLst/>
          </a:prstGeom>
        </p:spPr>
        <p:txBody>
          <a:bodyPr wrap="square">
            <a:spAutoFit/>
          </a:bodyPr>
          <a:lstStyle/>
          <a:p>
            <a:pPr marL="714375" lvl="0" algn="just" fontAlgn="base">
              <a:spcBef>
                <a:spcPct val="0"/>
              </a:spcBef>
              <a:spcAft>
                <a:spcPct val="0"/>
              </a:spcAft>
            </a:pP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endParaRPr>
          </a:p>
          <a:p>
            <a:pPr marL="714375" lvl="0" indent="276225" algn="just" fontAlgn="base">
              <a:spcBef>
                <a:spcPct val="0"/>
              </a:spcBef>
              <a:spcAft>
                <a:spcPct val="0"/>
              </a:spcAft>
              <a:buFont typeface="Wingdings" pitchFamily="2" charset="2"/>
              <a:buChar cha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rPr>
              <a:t>Zeugma </a:t>
            </a:r>
          </a:p>
          <a:p>
            <a:pPr marL="714375" lvl="0" indent="276225" algn="just" fontAlgn="base">
              <a:spcBef>
                <a:spcPct val="0"/>
              </a:spcBef>
              <a:spcAft>
                <a:spcPct val="0"/>
              </a:spcAft>
              <a:buFont typeface="Wingdings" pitchFamily="2" charset="2"/>
              <a:buChar char="§"/>
            </a:pP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endParaRPr>
          </a:p>
          <a:p>
            <a:r>
              <a:rPr lang="en-US" i="1" dirty="0" smtClean="0"/>
              <a:t>	</a:t>
            </a:r>
            <a:r>
              <a:rPr lang="en-US" b="1" i="1" u="sng" dirty="0" smtClean="0"/>
              <a:t>Zeugma </a:t>
            </a:r>
            <a:r>
              <a:rPr lang="en-US" dirty="0" smtClean="0"/>
              <a:t>is the use of a word in the same grammatical but different semantic relations to two adjacent words in the context, the semantic relations being, on the on hand, literal, and, on the other, t</a:t>
            </a:r>
            <a:r>
              <a:rPr lang="ru-RU" dirty="0" smtClean="0"/>
              <a:t>га</a:t>
            </a:r>
            <a:r>
              <a:rPr lang="en-US" dirty="0" err="1" smtClean="0"/>
              <a:t>nsferred</a:t>
            </a:r>
            <a:r>
              <a:rPr lang="en-US" dirty="0" smtClean="0"/>
              <a:t>.</a:t>
            </a:r>
          </a:p>
          <a:p>
            <a:endParaRPr lang="ru-RU" dirty="0" smtClean="0"/>
          </a:p>
          <a:p>
            <a:r>
              <a:rPr lang="en-US" dirty="0" smtClean="0"/>
              <a:t>"Dora, </a:t>
            </a:r>
            <a:r>
              <a:rPr lang="en-US" i="1" dirty="0" smtClean="0"/>
              <a:t>plunging </a:t>
            </a:r>
            <a:r>
              <a:rPr lang="en-US" dirty="0" smtClean="0"/>
              <a:t>at once </a:t>
            </a:r>
            <a:r>
              <a:rPr lang="en-US" i="1" dirty="0" smtClean="0"/>
              <a:t>into privileged intimacy and</a:t>
            </a:r>
            <a:r>
              <a:rPr lang="en-US" dirty="0" smtClean="0"/>
              <a:t> into</a:t>
            </a:r>
            <a:r>
              <a:rPr lang="en-US" i="1" dirty="0" smtClean="0"/>
              <a:t> the middle of the room". </a:t>
            </a:r>
            <a:r>
              <a:rPr lang="en-US" dirty="0" smtClean="0"/>
              <a:t>(B. Shaw)</a:t>
            </a:r>
            <a:endParaRPr lang="ru-RU" dirty="0" smtClean="0"/>
          </a:p>
          <a:p>
            <a:r>
              <a:rPr lang="en-US" dirty="0" smtClean="0"/>
              <a:t>'To plunge' (into the middle of a room) materializes the meaning 'to rush into' or 'enter impetuously'. Here it is used in its concrete, primary, literal meaning; in 'to plunge into privileged intimacy' the word 'plunge' is used in its derivative meaning.</a:t>
            </a:r>
            <a:endParaRPr lang="ru-RU" dirty="0" smtClean="0"/>
          </a:p>
          <a:p>
            <a:pPr marL="714375" lvl="0" indent="276225" algn="just" fontAlgn="base">
              <a:spcBef>
                <a:spcPct val="0"/>
              </a:spcBef>
              <a:spcAft>
                <a:spcPct val="0"/>
              </a:spcAft>
            </a:pPr>
            <a:endParaRPr lang="en-US" dirty="0" smtClean="0">
              <a:latin typeface="Baskerville Old Face" pitchFamily="18" charset="0"/>
              <a:ea typeface="Times New Roman" pitchFamily="18" charset="0"/>
            </a:endParaRPr>
          </a:p>
          <a:p>
            <a:pPr marL="714375" indent="276225" algn="just" fontAlgn="base">
              <a:spcBef>
                <a:spcPct val="0"/>
              </a:spcBef>
              <a:spcAft>
                <a:spcPct val="0"/>
              </a:spcAft>
            </a:pPr>
            <a:r>
              <a:rPr lang="en-US" i="1" dirty="0" smtClean="0"/>
              <a:t>She lost her bag and mind. </a:t>
            </a:r>
            <a:r>
              <a:rPr lang="ru-RU" i="1" dirty="0" smtClean="0"/>
              <a:t>Она потеряла свою сумку и рассудок.</a:t>
            </a:r>
          </a:p>
          <a:p>
            <a:pPr marL="714375" lvl="0" indent="276225" algn="just" fontAlgn="base">
              <a:spcBef>
                <a:spcPct val="0"/>
              </a:spcBef>
              <a:spcAft>
                <a:spcPct val="0"/>
              </a:spcAft>
              <a:buFont typeface="Wingdings" pitchFamily="2" charset="2"/>
              <a:buChar char="§"/>
            </a:pPr>
            <a:endParaRPr lang="ru-RU" dirty="0" smtClean="0">
              <a:latin typeface="Arial" pitchFamily="34" charset="0"/>
            </a:endParaRPr>
          </a:p>
        </p:txBody>
      </p:sp>
      <p:sp>
        <p:nvSpPr>
          <p:cNvPr id="5" name="Прямоугольник 4"/>
          <p:cNvSpPr/>
          <p:nvPr/>
        </p:nvSpPr>
        <p:spPr>
          <a:xfrm>
            <a:off x="285720" y="1071546"/>
            <a:ext cx="8286808"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714375" lvl="0" algn="just" fontAlgn="base">
              <a:spcBef>
                <a:spcPct val="0"/>
              </a:spcBef>
              <a:spcAft>
                <a:spcPct val="0"/>
              </a:spcAft>
            </a:pPr>
            <a:r>
              <a:rPr lang="en-US" dirty="0" smtClean="0">
                <a:latin typeface="Baskerville Old Face" pitchFamily="18" charset="0"/>
                <a:ea typeface="Times New Roman" pitchFamily="18" charset="0"/>
              </a:rPr>
              <a:t>2. 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AND DERIVATIVE LOGICAL MEANINGS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71472" y="1857364"/>
            <a:ext cx="8215370" cy="4893647"/>
          </a:xfrm>
          <a:prstGeom prst="rect">
            <a:avLst/>
          </a:prstGeom>
        </p:spPr>
        <p:txBody>
          <a:bodyPr wrap="square">
            <a:spAutoFit/>
          </a:bodyPr>
          <a:lstStyle/>
          <a:p>
            <a:pPr marL="714375" lvl="0" indent="276225" algn="just" fontAlgn="base">
              <a:spcBef>
                <a:spcPct val="0"/>
              </a:spcBef>
              <a:spcAft>
                <a:spcPct val="0"/>
              </a:spcAft>
              <a:buFont typeface="Wingdings" pitchFamily="2" charset="2"/>
              <a:buChar cha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rPr>
              <a:t>Pun</a:t>
            </a:r>
          </a:p>
          <a:p>
            <a:pPr lvl="0" indent="990600" algn="just" fontAlgn="base">
              <a:spcBef>
                <a:spcPct val="0"/>
              </a:spcBef>
              <a:spcAft>
                <a:spcPct val="0"/>
              </a:spcAft>
            </a:pPr>
            <a:r>
              <a:rPr lang="en-US" b="1" i="1" u="sng" dirty="0" smtClean="0"/>
              <a:t>The p</a:t>
            </a:r>
            <a:r>
              <a:rPr lang="ru-RU" b="1" i="1" u="sng" dirty="0" smtClean="0"/>
              <a:t>и</a:t>
            </a:r>
            <a:r>
              <a:rPr lang="en-US" b="1" i="1" u="sng" dirty="0" smtClean="0"/>
              <a:t>n </a:t>
            </a:r>
            <a:r>
              <a:rPr lang="en-US" i="1" dirty="0" smtClean="0"/>
              <a:t>is</a:t>
            </a:r>
            <a:r>
              <a:rPr lang="en-US" dirty="0" smtClean="0"/>
              <a:t> another stylistic device based on the interaction of two well-known meanings of a word or phrase. It is difficult do draw a hard and fast distinction between zeugma and the pun. The only reliable distinguishing feature is a structural one: zeugma is the realization of two meanings with the help of a verb which is made to refer to different subjects or objects (direct or indirect). The pun is more independent.</a:t>
            </a:r>
          </a:p>
          <a:p>
            <a:pPr marL="714375" lvl="0" indent="276225" algn="just" fontAlgn="base">
              <a:spcBef>
                <a:spcPct val="0"/>
              </a:spcBef>
              <a:spcAft>
                <a:spcPct val="0"/>
              </a:spcAft>
            </a:pPr>
            <a:endParaRPr lang="en-US" dirty="0" smtClean="0">
              <a:latin typeface="Arial" pitchFamily="34" charset="0"/>
              <a:ea typeface="Times New Roman" pitchFamily="18" charset="0"/>
            </a:endParaRPr>
          </a:p>
          <a:p>
            <a:pPr algn="ctr"/>
            <a:r>
              <a:rPr lang="en-US" i="1" dirty="0" smtClean="0"/>
              <a:t>"The woods are lovely, dark and deep. </a:t>
            </a:r>
            <a:endParaRPr lang="ru-RU" i="1" dirty="0" smtClean="0"/>
          </a:p>
          <a:p>
            <a:pPr algn="ctr"/>
            <a:r>
              <a:rPr lang="en-US" i="1" dirty="0" smtClean="0"/>
              <a:t>But I have promises to keep, </a:t>
            </a:r>
            <a:endParaRPr lang="ru-RU" i="1" dirty="0" smtClean="0"/>
          </a:p>
          <a:p>
            <a:pPr algn="ctr"/>
            <a:r>
              <a:rPr lang="en-US" i="1" dirty="0" smtClean="0"/>
              <a:t>And miles to go before I sleep, </a:t>
            </a:r>
            <a:endParaRPr lang="ru-RU" i="1" dirty="0" smtClean="0"/>
          </a:p>
          <a:p>
            <a:pPr algn="ctr"/>
            <a:r>
              <a:rPr lang="en-US" i="1" dirty="0" smtClean="0"/>
              <a:t>And miles to go before I sleep.“</a:t>
            </a:r>
          </a:p>
          <a:p>
            <a:endParaRPr lang="ru-RU" dirty="0" smtClean="0"/>
          </a:p>
          <a:p>
            <a:r>
              <a:rPr lang="en-US" dirty="0" smtClean="0"/>
              <a:t>The word 'promises' here is made to signify two concepts, </a:t>
            </a:r>
            <a:r>
              <a:rPr lang="en-US" i="1" dirty="0" smtClean="0"/>
              <a:t>viz. </a:t>
            </a:r>
            <a:r>
              <a:rPr lang="en-US" dirty="0" smtClean="0"/>
              <a:t>1) a previous engagement to be fulfilled and 2) moral or legal obligation.</a:t>
            </a:r>
            <a:endParaRPr lang="ru-RU" dirty="0" smtClean="0"/>
          </a:p>
          <a:p>
            <a:pPr marL="714375" lvl="0" indent="276225" algn="just" fontAlgn="base">
              <a:spcBef>
                <a:spcPct val="0"/>
              </a:spcBef>
              <a:spcAft>
                <a:spcPct val="0"/>
              </a:spcAft>
            </a:pPr>
            <a:endParaRPr lang="en-US" dirty="0" smtClean="0">
              <a:latin typeface="Arial" pitchFamily="34" charset="0"/>
              <a:ea typeface="Times New Roman" pitchFamily="18" charset="0"/>
            </a:endParaRPr>
          </a:p>
          <a:p>
            <a:pPr marL="714375" lvl="0" indent="276225" algn="just" fontAlgn="base">
              <a:spcBef>
                <a:spcPct val="0"/>
              </a:spcBef>
              <a:spcAft>
                <a:spcPct val="0"/>
              </a:spcAft>
              <a:buFont typeface="Wingdings" pitchFamily="2" charset="2"/>
              <a:buChar char="§"/>
            </a:pPr>
            <a:endParaRPr lang="ru-RU" dirty="0" smtClean="0">
              <a:latin typeface="Arial" pitchFamily="34" charset="0"/>
            </a:endParaRPr>
          </a:p>
        </p:txBody>
      </p:sp>
      <p:sp>
        <p:nvSpPr>
          <p:cNvPr id="6" name="Прямоугольник 5"/>
          <p:cNvSpPr/>
          <p:nvPr/>
        </p:nvSpPr>
        <p:spPr>
          <a:xfrm>
            <a:off x="285720" y="1071546"/>
            <a:ext cx="8286808"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714375" lvl="0" algn="just" fontAlgn="base">
              <a:spcBef>
                <a:spcPct val="0"/>
              </a:spcBef>
              <a:spcAft>
                <a:spcPct val="0"/>
              </a:spcAft>
            </a:pPr>
            <a:r>
              <a:rPr lang="en-US" dirty="0" smtClean="0">
                <a:latin typeface="Baskerville Old Face" pitchFamily="18" charset="0"/>
                <a:ea typeface="Times New Roman" pitchFamily="18" charset="0"/>
              </a:rPr>
              <a:t>2. 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AND DERIVATIVE LOGICAL MEANINGS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00034" y="1571612"/>
            <a:ext cx="8215370" cy="4955203"/>
          </a:xfrm>
          <a:prstGeom prst="rect">
            <a:avLst/>
          </a:prstGeom>
        </p:spPr>
        <p:txBody>
          <a:bodyPr wrap="square">
            <a:spAutoFit/>
          </a:bodyPr>
          <a:lstStyle/>
          <a:p>
            <a:pPr marL="714375" indent="276225" algn="just" fontAlgn="base">
              <a:spcBef>
                <a:spcPct val="0"/>
              </a:spcBef>
              <a:spcAft>
                <a:spcPct val="0"/>
              </a:spcAft>
              <a:buFont typeface="Wingdings" pitchFamily="2" charset="2"/>
              <a:buChar char="§"/>
            </a:pPr>
            <a:r>
              <a:rPr lang="ru-RU" sz="2800" dirty="0" smtClean="0">
                <a:solidFill>
                  <a:schemeClr val="accent2">
                    <a:lumMod val="75000"/>
                  </a:schemeClr>
                </a:solidFill>
                <a:latin typeface="Arial" pitchFamily="34" charset="0"/>
                <a:ea typeface="Times New Roman" pitchFamily="18" charset="0"/>
              </a:rPr>
              <a:t> </a:t>
            </a:r>
            <a:r>
              <a:rPr lang="en-US" sz="2800" dirty="0" smtClean="0">
                <a:solidFill>
                  <a:schemeClr val="accent2">
                    <a:lumMod val="75000"/>
                  </a:schemeClr>
                </a:solidFill>
                <a:latin typeface="Baskerville Old Face" pitchFamily="18" charset="0"/>
              </a:rPr>
              <a:t>Interjections and Exclamatory Words</a:t>
            </a: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indent="276225" algn="just" fontAlgn="base">
              <a:spcBef>
                <a:spcPct val="0"/>
              </a:spcBef>
              <a:spcAft>
                <a:spcPct val="0"/>
              </a:spcAft>
            </a:pPr>
            <a:r>
              <a:rPr lang="en-US" b="1" i="1" u="sng" dirty="0" smtClean="0"/>
              <a:t>Interjections</a:t>
            </a:r>
            <a:r>
              <a:rPr lang="en-US" i="1" dirty="0" smtClean="0"/>
              <a:t> </a:t>
            </a:r>
            <a:r>
              <a:rPr lang="en-US" dirty="0" smtClean="0"/>
              <a:t>are words we use when we express our feelings strongly and which may be said to exist in language as conventional symbols of human emotions. The role of interjections in creating emotive meanings has already been dealt with. It remains only to show how the logical and emotive meanings interact and to ascertain their general functions and spheres of application.</a:t>
            </a:r>
            <a:endParaRPr lang="ru-RU" dirty="0" smtClean="0"/>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algn="ctr"/>
            <a:r>
              <a:rPr lang="en-US" i="1" dirty="0" smtClean="0"/>
              <a:t>Oh, where are you going to, all you Big Steamers? (Kipling)</a:t>
            </a:r>
          </a:p>
          <a:p>
            <a:pPr algn="ctr"/>
            <a:endParaRPr lang="ru-RU" dirty="0" smtClean="0"/>
          </a:p>
          <a:p>
            <a:r>
              <a:rPr lang="en-US" dirty="0" smtClean="0"/>
              <a:t>The interjection </a:t>
            </a:r>
            <a:r>
              <a:rPr lang="en-US" i="1" dirty="0" smtClean="0"/>
              <a:t>oh </a:t>
            </a:r>
            <a:r>
              <a:rPr lang="en-US" dirty="0" smtClean="0"/>
              <a:t>by itself may express various feelings, such as regret, despair, disappointment, sorrow, woe, surprise, astonishment, lamentation, entreaty and many others. Here it precedes a definite sentence and must be regarded as a part of it. It denotes the ardent tone of the question.</a:t>
            </a:r>
            <a:endParaRPr lang="en-US" dirty="0" smtClean="0">
              <a:latin typeface="Baskerville Old Face" pitchFamily="18" charset="0"/>
            </a:endParaRP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p:txBody>
      </p:sp>
      <p:sp>
        <p:nvSpPr>
          <p:cNvPr id="5" name="Прямоугольник 4"/>
          <p:cNvSpPr/>
          <p:nvPr/>
        </p:nvSpPr>
        <p:spPr>
          <a:xfrm>
            <a:off x="285720" y="1000108"/>
            <a:ext cx="835824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714375" algn="just" fontAlgn="base">
              <a:spcBef>
                <a:spcPct val="0"/>
              </a:spcBef>
              <a:spcAft>
                <a:spcPct val="0"/>
              </a:spcAft>
            </a:pPr>
            <a:r>
              <a:rPr lang="en-US" dirty="0" smtClean="0">
                <a:latin typeface="Baskerville Old Face" pitchFamily="18" charset="0"/>
                <a:ea typeface="Times New Roman" pitchFamily="18" charset="0"/>
              </a:rPr>
              <a:t>3. INTERACTION OF LOGICAL AND EMOTIVE MEANINGS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00034" y="1571612"/>
            <a:ext cx="8215370" cy="3785652"/>
          </a:xfrm>
          <a:prstGeom prst="rect">
            <a:avLst/>
          </a:prstGeom>
        </p:spPr>
        <p:txBody>
          <a:bodyPr wrap="square">
            <a:spAutoFit/>
          </a:bodyPr>
          <a:lstStyle/>
          <a:p>
            <a:pPr marL="714375" indent="276225" algn="just" fontAlgn="base">
              <a:spcBef>
                <a:spcPct val="0"/>
              </a:spcBef>
              <a:spcAft>
                <a:spcPct val="0"/>
              </a:spcAft>
              <a:buFont typeface="Wingdings" pitchFamily="2" charset="2"/>
              <a:buChar char="§"/>
            </a:pPr>
            <a:r>
              <a:rPr lang="ru-RU" sz="2400" dirty="0" smtClean="0">
                <a:solidFill>
                  <a:schemeClr val="accent2">
                    <a:lumMod val="75000"/>
                  </a:schemeClr>
                </a:solidFill>
              </a:rPr>
              <a:t> </a:t>
            </a:r>
            <a:r>
              <a:rPr lang="en-US" sz="2400" dirty="0" smtClean="0">
                <a:solidFill>
                  <a:schemeClr val="accent2">
                    <a:lumMod val="75000"/>
                  </a:schemeClr>
                </a:solidFill>
                <a:latin typeface="Baskerville Old Face" pitchFamily="18" charset="0"/>
              </a:rPr>
              <a:t>The Epithet</a:t>
            </a: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indent="276225" algn="just" fontAlgn="base">
              <a:spcBef>
                <a:spcPct val="0"/>
              </a:spcBef>
              <a:spcAft>
                <a:spcPct val="0"/>
              </a:spcAft>
            </a:pPr>
            <a:r>
              <a:rPr lang="en-US" b="1" u="sng" dirty="0" smtClean="0"/>
              <a:t>The epithet </a:t>
            </a:r>
            <a:r>
              <a:rPr lang="en-US" dirty="0" smtClean="0"/>
              <a:t>is a stylistic device based on the interplay of emotive and logical meaning m an attributive word, phrase or even sentence used to characterize an object and pointing out to the reader, and frequently imposing on him, some of the properties or features of the object with the aim of giving an individual perception and evaluation of these features or properties. The epithet is markedly subjective and evaluative. </a:t>
            </a:r>
          </a:p>
          <a:p>
            <a:pPr indent="276225" algn="just" fontAlgn="base">
              <a:spcBef>
                <a:spcPct val="0"/>
              </a:spcBef>
              <a:spcAft>
                <a:spcPct val="0"/>
              </a:spcAft>
            </a:pPr>
            <a:endParaRPr lang="en-US" dirty="0" smtClean="0"/>
          </a:p>
          <a:p>
            <a:pPr marL="714375" indent="276225" algn="just" fontAlgn="base">
              <a:spcBef>
                <a:spcPct val="0"/>
              </a:spcBef>
              <a:spcAft>
                <a:spcPct val="0"/>
              </a:spcAft>
            </a:pPr>
            <a:endParaRPr lang="en-US" dirty="0" smtClean="0">
              <a:latin typeface="Baskerville Old Face" pitchFamily="18" charset="0"/>
            </a:endParaRPr>
          </a:p>
          <a:p>
            <a:pPr indent="1619250"/>
            <a:r>
              <a:rPr lang="ru-RU" dirty="0" smtClean="0"/>
              <a:t> </a:t>
            </a:r>
            <a:r>
              <a:rPr lang="ru-RU" dirty="0" err="1" smtClean="0"/>
              <a:t>silvery</a:t>
            </a:r>
            <a:r>
              <a:rPr lang="ru-RU" dirty="0" smtClean="0"/>
              <a:t> </a:t>
            </a:r>
            <a:r>
              <a:rPr lang="ru-RU" dirty="0" err="1" smtClean="0"/>
              <a:t>laugh</a:t>
            </a:r>
            <a:r>
              <a:rPr lang="ru-RU" dirty="0" smtClean="0"/>
              <a:t> серебристый смех</a:t>
            </a:r>
          </a:p>
          <a:p>
            <a:pPr indent="1619250"/>
            <a:r>
              <a:rPr lang="ru-RU" dirty="0" smtClean="0"/>
              <a:t> </a:t>
            </a:r>
            <a:r>
              <a:rPr lang="ru-RU" dirty="0" err="1" smtClean="0"/>
              <a:t>a</a:t>
            </a:r>
            <a:r>
              <a:rPr lang="ru-RU" dirty="0" smtClean="0"/>
              <a:t> </a:t>
            </a:r>
            <a:r>
              <a:rPr lang="ru-RU" dirty="0" err="1" smtClean="0"/>
              <a:t>thrilling</a:t>
            </a:r>
            <a:r>
              <a:rPr lang="ru-RU" dirty="0" smtClean="0"/>
              <a:t> </a:t>
            </a:r>
            <a:r>
              <a:rPr lang="ru-RU" dirty="0" err="1" smtClean="0"/>
              <a:t>tale</a:t>
            </a:r>
            <a:r>
              <a:rPr lang="ru-RU" dirty="0" smtClean="0"/>
              <a:t> волнующий/захватывающий рассказ</a:t>
            </a:r>
          </a:p>
          <a:p>
            <a:pPr indent="1619250"/>
            <a:r>
              <a:rPr lang="en-US" dirty="0" smtClean="0"/>
              <a:t> a sharp smile </a:t>
            </a:r>
            <a:r>
              <a:rPr lang="ru-RU" dirty="0" smtClean="0"/>
              <a:t>острая улыбка</a:t>
            </a:r>
          </a:p>
        </p:txBody>
      </p:sp>
      <p:sp>
        <p:nvSpPr>
          <p:cNvPr id="5" name="Прямоугольник 4"/>
          <p:cNvSpPr/>
          <p:nvPr/>
        </p:nvSpPr>
        <p:spPr>
          <a:xfrm>
            <a:off x="285720" y="1000108"/>
            <a:ext cx="835824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714375" algn="just" fontAlgn="base">
              <a:spcBef>
                <a:spcPct val="0"/>
              </a:spcBef>
              <a:spcAft>
                <a:spcPct val="0"/>
              </a:spcAft>
            </a:pPr>
            <a:r>
              <a:rPr lang="en-US" dirty="0" smtClean="0">
                <a:latin typeface="Baskerville Old Face" pitchFamily="18" charset="0"/>
                <a:ea typeface="Times New Roman" pitchFamily="18" charset="0"/>
              </a:rPr>
              <a:t>3. INTERACTION OF LOGICAL AND EMOTIVE MEANINGS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00034" y="1428736"/>
            <a:ext cx="8215370" cy="3785652"/>
          </a:xfrm>
          <a:prstGeom prst="rect">
            <a:avLst/>
          </a:prstGeom>
        </p:spPr>
        <p:txBody>
          <a:bodyPr wrap="square">
            <a:spAutoFit/>
          </a:bodyPr>
          <a:lstStyle/>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marL="714375" indent="276225" algn="just" fontAlgn="base">
              <a:spcBef>
                <a:spcPct val="0"/>
              </a:spcBef>
              <a:spcAft>
                <a:spcPct val="0"/>
              </a:spcAft>
              <a:buFont typeface="Wingdings" pitchFamily="2" charset="2"/>
              <a:buChar char="§"/>
            </a:pPr>
            <a:r>
              <a:rPr lang="en-US" sz="2400" dirty="0" smtClean="0">
                <a:solidFill>
                  <a:schemeClr val="accent2">
                    <a:lumMod val="75000"/>
                  </a:schemeClr>
                </a:solidFill>
                <a:latin typeface="Baskerville Old Face" pitchFamily="18" charset="0"/>
              </a:rPr>
              <a:t>Oxymoron</a:t>
            </a: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r>
              <a:rPr lang="en-US" dirty="0" smtClean="0"/>
              <a:t> 	</a:t>
            </a:r>
            <a:r>
              <a:rPr lang="en-US" b="1" i="1" u="sng" dirty="0" smtClean="0"/>
              <a:t>Oxymoron </a:t>
            </a:r>
            <a:r>
              <a:rPr lang="en-US" dirty="0" smtClean="0"/>
              <a:t>is a combination of two words (mostly an adjective and a noun or an adverb with an adjective) in which the meanings of the two clash, being opposite in sense, for example:</a:t>
            </a:r>
            <a:endParaRPr lang="ru-RU" dirty="0" smtClean="0"/>
          </a:p>
          <a:p>
            <a:r>
              <a:rPr lang="en-US" i="1" dirty="0" smtClean="0"/>
              <a:t>'low </a:t>
            </a:r>
            <a:r>
              <a:rPr lang="en-US" dirty="0" smtClean="0"/>
              <a:t>skyscraper', </a:t>
            </a:r>
            <a:r>
              <a:rPr lang="en-US" i="1" dirty="0" smtClean="0"/>
              <a:t>'sweet </a:t>
            </a:r>
            <a:r>
              <a:rPr lang="en-US" dirty="0" smtClean="0"/>
              <a:t>sorrow', </a:t>
            </a:r>
            <a:r>
              <a:rPr lang="en-US" i="1" dirty="0" smtClean="0"/>
              <a:t>'nice </a:t>
            </a:r>
            <a:r>
              <a:rPr lang="en-US" dirty="0" smtClean="0"/>
              <a:t>rascal', </a:t>
            </a:r>
            <a:r>
              <a:rPr lang="en-US" i="1" dirty="0" smtClean="0"/>
              <a:t>'pleasantly </a:t>
            </a:r>
            <a:r>
              <a:rPr lang="en-US" dirty="0" smtClean="0"/>
              <a:t>ugly face', </a:t>
            </a:r>
            <a:r>
              <a:rPr lang="en-US" i="1" dirty="0" smtClean="0"/>
              <a:t>'horribly </a:t>
            </a:r>
            <a:r>
              <a:rPr lang="en-US" dirty="0" smtClean="0"/>
              <a:t>beautiful', 'a </a:t>
            </a:r>
            <a:r>
              <a:rPr lang="en-US" i="1" dirty="0" smtClean="0"/>
              <a:t>deafening </a:t>
            </a:r>
            <a:r>
              <a:rPr lang="en-US" dirty="0" smtClean="0"/>
              <a:t>silence',</a:t>
            </a:r>
            <a:endParaRPr lang="ru-RU" dirty="0" smtClean="0"/>
          </a:p>
          <a:p>
            <a:r>
              <a:rPr lang="en-US" dirty="0" smtClean="0"/>
              <a:t>If the primary meaning of the qualifying word changes or weakens, the stylistic effect of oxymoron is lost. </a:t>
            </a:r>
            <a:endParaRPr lang="en-US" dirty="0" smtClean="0">
              <a:latin typeface="Baskerville Old Face" pitchFamily="18" charset="0"/>
            </a:endParaRPr>
          </a:p>
          <a:p>
            <a:pPr marL="714375" indent="276225" algn="just" fontAlgn="base">
              <a:spcBef>
                <a:spcPct val="0"/>
              </a:spcBef>
              <a:spcAft>
                <a:spcPct val="0"/>
              </a:spcAft>
              <a:buFont typeface="Wingdings" pitchFamily="2" charset="2"/>
              <a:buChar char="§"/>
            </a:pPr>
            <a:endParaRPr lang="en-US" dirty="0" smtClean="0">
              <a:latin typeface="Baskerville Old Face" pitchFamily="18" charset="0"/>
            </a:endParaRPr>
          </a:p>
          <a:p>
            <a:pPr marL="714375" indent="276225" algn="just" fontAlgn="base">
              <a:spcBef>
                <a:spcPct val="0"/>
              </a:spcBef>
              <a:spcAft>
                <a:spcPct val="0"/>
              </a:spcAft>
            </a:pPr>
            <a:r>
              <a:rPr lang="ru-RU" i="1" dirty="0" err="1" smtClean="0"/>
              <a:t>The</a:t>
            </a:r>
            <a:r>
              <a:rPr lang="ru-RU" i="1" dirty="0" smtClean="0"/>
              <a:t> </a:t>
            </a:r>
            <a:r>
              <a:rPr lang="ru-RU" i="1" dirty="0" err="1" smtClean="0"/>
              <a:t>suffering</a:t>
            </a:r>
            <a:r>
              <a:rPr lang="ru-RU" i="1" dirty="0" smtClean="0"/>
              <a:t> </a:t>
            </a:r>
            <a:r>
              <a:rPr lang="ru-RU" i="1" dirty="0" err="1" smtClean="0"/>
              <a:t>was</a:t>
            </a:r>
            <a:r>
              <a:rPr lang="ru-RU" i="1" dirty="0" smtClean="0"/>
              <a:t> </a:t>
            </a:r>
            <a:r>
              <a:rPr lang="ru-RU" i="1" dirty="0" err="1" smtClean="0"/>
              <a:t>sweet</a:t>
            </a:r>
            <a:r>
              <a:rPr lang="ru-RU" i="1" dirty="0" smtClean="0"/>
              <a:t>! Страданье было сладким!</a:t>
            </a:r>
          </a:p>
          <a:p>
            <a:pPr marL="714375" indent="276225" algn="just" fontAlgn="base">
              <a:spcBef>
                <a:spcPct val="0"/>
              </a:spcBef>
              <a:spcAft>
                <a:spcPct val="0"/>
              </a:spcAft>
              <a:buFont typeface="Wingdings" pitchFamily="2" charset="2"/>
              <a:buChar char="§"/>
            </a:pPr>
            <a:endParaRPr lang="en-US" dirty="0" smtClean="0"/>
          </a:p>
        </p:txBody>
      </p:sp>
      <p:sp>
        <p:nvSpPr>
          <p:cNvPr id="5" name="Прямоугольник 4"/>
          <p:cNvSpPr/>
          <p:nvPr/>
        </p:nvSpPr>
        <p:spPr>
          <a:xfrm>
            <a:off x="285720" y="1000108"/>
            <a:ext cx="835824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714375" algn="just" fontAlgn="base">
              <a:spcBef>
                <a:spcPct val="0"/>
              </a:spcBef>
              <a:spcAft>
                <a:spcPct val="0"/>
              </a:spcAft>
            </a:pPr>
            <a:r>
              <a:rPr lang="en-US" dirty="0" smtClean="0">
                <a:latin typeface="Baskerville Old Face" pitchFamily="18" charset="0"/>
                <a:ea typeface="Times New Roman" pitchFamily="18" charset="0"/>
              </a:rPr>
              <a:t>3. INTERACTION OF LOGICAL AND EMOTIVE MEANINGS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00034" y="1357298"/>
            <a:ext cx="8215370" cy="6155531"/>
          </a:xfrm>
          <a:prstGeom prst="rect">
            <a:avLst/>
          </a:prstGeom>
        </p:spPr>
        <p:txBody>
          <a:bodyPr wrap="square">
            <a:spAutoFit/>
          </a:bodyPr>
          <a:lstStyle/>
          <a:p>
            <a:pPr marL="1057275" lvl="0" indent="-342900" algn="just" fontAlgn="base">
              <a:spcBef>
                <a:spcPct val="0"/>
              </a:spcBef>
              <a:spcAft>
                <a:spcPct val="0"/>
              </a:spcAft>
              <a:buFont typeface="Wingdings" pitchFamily="2" charset="2"/>
              <a:buChar char="§"/>
            </a:pPr>
            <a:r>
              <a:rPr lang="en-US" sz="2400" dirty="0" smtClean="0">
                <a:solidFill>
                  <a:srgbClr val="00B050"/>
                </a:solidFill>
                <a:latin typeface="Baskerville Old Face" pitchFamily="18" charset="0"/>
                <a:ea typeface="Times New Roman" pitchFamily="18" charset="0"/>
              </a:rPr>
              <a:t>Antonomasia</a:t>
            </a:r>
          </a:p>
          <a:p>
            <a:pPr lvl="0" algn="just" fontAlgn="base">
              <a:spcBef>
                <a:spcPct val="0"/>
              </a:spcBef>
              <a:spcAft>
                <a:spcPct val="0"/>
              </a:spcAft>
            </a:pPr>
            <a:r>
              <a:rPr lang="en-US" dirty="0" smtClean="0"/>
              <a:t>The interplay between the logical and nominal meanings of a word is called </a:t>
            </a:r>
            <a:r>
              <a:rPr lang="en-US" i="1" dirty="0" smtClean="0"/>
              <a:t>ant</a:t>
            </a:r>
            <a:r>
              <a:rPr lang="ru-RU" i="1" dirty="0" smtClean="0"/>
              <a:t>о</a:t>
            </a:r>
            <a:r>
              <a:rPr lang="en-US" i="1" dirty="0" err="1" smtClean="0"/>
              <a:t>nomasia</a:t>
            </a:r>
            <a:r>
              <a:rPr lang="en-US" i="1" dirty="0" smtClean="0"/>
              <a:t>. </a:t>
            </a:r>
            <a:r>
              <a:rPr lang="en-US" dirty="0" smtClean="0"/>
              <a:t>As in other stylistic devices based on the interaction of lexical meanings, the two kinds of meanings must be realized in the word simultaneously.</a:t>
            </a:r>
          </a:p>
          <a:p>
            <a:pPr indent="1790700"/>
            <a:r>
              <a:rPr lang="ru-RU" dirty="0" smtClean="0"/>
              <a:t> </a:t>
            </a:r>
            <a:r>
              <a:rPr lang="ru-RU" dirty="0" err="1" smtClean="0"/>
              <a:t>The</a:t>
            </a:r>
            <a:r>
              <a:rPr lang="ru-RU" dirty="0" smtClean="0"/>
              <a:t> </a:t>
            </a:r>
            <a:r>
              <a:rPr lang="ru-RU" dirty="0" err="1" smtClean="0"/>
              <a:t>Iron</a:t>
            </a:r>
            <a:r>
              <a:rPr lang="ru-RU" dirty="0" smtClean="0"/>
              <a:t> </a:t>
            </a:r>
            <a:r>
              <a:rPr lang="ru-RU" dirty="0" err="1" smtClean="0"/>
              <a:t>Lady</a:t>
            </a:r>
            <a:r>
              <a:rPr lang="ru-RU" dirty="0" smtClean="0"/>
              <a:t> Железная леди</a:t>
            </a:r>
          </a:p>
          <a:p>
            <a:pPr indent="1790700"/>
            <a:r>
              <a:rPr lang="ru-RU" dirty="0" smtClean="0"/>
              <a:t> </a:t>
            </a:r>
            <a:r>
              <a:rPr lang="ru-RU" dirty="0" err="1" smtClean="0"/>
              <a:t>Casanova</a:t>
            </a:r>
            <a:r>
              <a:rPr lang="ru-RU" dirty="0" smtClean="0"/>
              <a:t> Казанова</a:t>
            </a:r>
          </a:p>
          <a:p>
            <a:pPr indent="1790700"/>
            <a:r>
              <a:rPr lang="ru-RU" dirty="0" smtClean="0"/>
              <a:t> </a:t>
            </a:r>
            <a:r>
              <a:rPr lang="ru-RU" dirty="0" err="1" smtClean="0"/>
              <a:t>Mr</a:t>
            </a:r>
            <a:r>
              <a:rPr lang="ru-RU" dirty="0" smtClean="0"/>
              <a:t>. </a:t>
            </a:r>
            <a:r>
              <a:rPr lang="ru-RU" dirty="0" err="1" smtClean="0"/>
              <a:t>All-Know</a:t>
            </a:r>
            <a:r>
              <a:rPr lang="ru-RU" dirty="0" smtClean="0"/>
              <a:t> Мистер всезнающий</a:t>
            </a:r>
          </a:p>
          <a:p>
            <a:pPr marL="1057275" lvl="0" indent="-342900" algn="just" fontAlgn="base">
              <a:spcBef>
                <a:spcPct val="0"/>
              </a:spcBef>
              <a:spcAft>
                <a:spcPct val="0"/>
              </a:spcAft>
            </a:pPr>
            <a:endParaRPr lang="en-US" dirty="0" smtClean="0"/>
          </a:p>
          <a:p>
            <a:pPr algn="ctr"/>
            <a:r>
              <a:rPr lang="en-US" i="1" dirty="0" smtClean="0"/>
              <a:t>"Among the herd of journals which are published in the States, there are some, the reader scarcely need be told, of character and credit. From personal intercourse with accomplished gentlemen connected with publications of this class, I have derived both pleasure and profit. But the name of these is Few, and of the other Legion, and the influence of the good is powerless to counteract the mortal poison of the bad. (Dickens)</a:t>
            </a:r>
            <a:endParaRPr lang="ru-RU" i="1" dirty="0" smtClean="0"/>
          </a:p>
          <a:p>
            <a:r>
              <a:rPr lang="en-US" sz="1600" dirty="0" smtClean="0"/>
              <a:t>The use of the word </a:t>
            </a:r>
            <a:r>
              <a:rPr lang="en-US" sz="1600" i="1" dirty="0" smtClean="0"/>
              <a:t>name </a:t>
            </a:r>
            <a:r>
              <a:rPr lang="en-US" sz="1600" dirty="0" smtClean="0"/>
              <a:t>made the author write the words 'Few', and 'Legion' with capital letters. It is very important to note that this device is mainly realized in the written language, because generally capital letters are the only signals to denote the presence of the stylistic device.</a:t>
            </a:r>
          </a:p>
          <a:p>
            <a:pPr marL="1057275" lvl="0" indent="-342900" algn="just" fontAlgn="base">
              <a:spcBef>
                <a:spcPct val="0"/>
              </a:spcBef>
              <a:spcAft>
                <a:spcPct val="0"/>
              </a:spcAft>
            </a:pPr>
            <a:endParaRPr lang="en-US" dirty="0" smtClean="0"/>
          </a:p>
          <a:p>
            <a:pPr marL="1057275" lvl="0" indent="-342900" algn="just" fontAlgn="base">
              <a:spcBef>
                <a:spcPct val="0"/>
              </a:spcBef>
              <a:spcAft>
                <a:spcPct val="0"/>
              </a:spcAft>
            </a:pPr>
            <a:endParaRPr lang="en-US" dirty="0" smtClean="0">
              <a:latin typeface="Baskerville Old Face" pitchFamily="18" charset="0"/>
            </a:endParaRPr>
          </a:p>
          <a:p>
            <a:pPr marL="1057275" lvl="0" indent="-342900" algn="just" fontAlgn="base">
              <a:spcBef>
                <a:spcPct val="0"/>
              </a:spcBef>
              <a:spcAft>
                <a:spcPct val="0"/>
              </a:spcAft>
            </a:pPr>
            <a:endParaRPr lang="en-US" dirty="0" smtClean="0">
              <a:latin typeface="Baskerville Old Face" pitchFamily="18" charset="0"/>
            </a:endParaRPr>
          </a:p>
        </p:txBody>
      </p:sp>
      <p:sp>
        <p:nvSpPr>
          <p:cNvPr id="5" name="Прямоугольник 4"/>
          <p:cNvSpPr/>
          <p:nvPr/>
        </p:nvSpPr>
        <p:spPr>
          <a:xfrm>
            <a:off x="214282" y="857232"/>
            <a:ext cx="850112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1057275" lvl="0" indent="-342900" algn="just" fontAlgn="base">
              <a:spcBef>
                <a:spcPct val="0"/>
              </a:spcBef>
              <a:spcAft>
                <a:spcPct val="0"/>
              </a:spcAft>
              <a:buAutoNum type="arabicPeriod" startAt="4"/>
            </a:pPr>
            <a:r>
              <a:rPr lang="en-US" dirty="0" smtClean="0">
                <a:latin typeface="Baskerville Old Face" pitchFamily="18" charset="0"/>
                <a:ea typeface="Times New Roman" pitchFamily="18" charset="0"/>
              </a:rPr>
              <a:t>INTERACTION OF LOGICAL AND NOMINAL MEANINGS</a:t>
            </a:r>
            <a:r>
              <a:rPr lang="ru-RU" dirty="0" smtClean="0">
                <a:latin typeface="Arial" pitchFamily="34" charset="0"/>
                <a:ea typeface="Times New Roman" pitchFamily="18" charset="0"/>
              </a:rPr>
              <a:t> </a:t>
            </a:r>
            <a:endParaRPr lang="en-US" dirty="0" smtClean="0">
              <a:latin typeface="Arial" pitchFamily="34" charset="0"/>
              <a:ea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643050"/>
            <a:ext cx="8215370" cy="5447645"/>
          </a:xfrm>
          <a:prstGeom prst="rect">
            <a:avLst/>
          </a:prstGeom>
        </p:spPr>
        <p:txBody>
          <a:bodyPr wrap="square">
            <a:spAutoFit/>
          </a:bodyPr>
          <a:lstStyle/>
          <a:p>
            <a:pPr marL="457200" lvl="0" indent="-457200" algn="just" fontAlgn="base">
              <a:spcBef>
                <a:spcPct val="0"/>
              </a:spcBef>
              <a:spcAft>
                <a:spcPct val="0"/>
              </a:spcAft>
              <a:buFont typeface="+mj-lt"/>
              <a:buAutoNum type="alphaUcPeriod"/>
            </a:pPr>
            <a:r>
              <a:rPr lang="en-US" sz="2000" u="sng" dirty="0" smtClean="0">
                <a:latin typeface="Baskerville Old Face" pitchFamily="18" charset="0"/>
                <a:ea typeface="Times New Roman" pitchFamily="18" charset="0"/>
              </a:rPr>
              <a:t>INTENTIONAL MIXING OF THE STYLISTIC ASPECT OF WORDS</a:t>
            </a:r>
            <a:r>
              <a:rPr lang="en-US" sz="800" u="sng" dirty="0" smtClean="0">
                <a:latin typeface="Baskerville Old Face" pitchFamily="18" charset="0"/>
                <a:ea typeface="Times New Roman" pitchFamily="18" charset="0"/>
              </a:rPr>
              <a:t>   </a:t>
            </a:r>
            <a:r>
              <a:rPr lang="ru-RU" dirty="0" smtClean="0">
                <a:latin typeface="Arial" pitchFamily="34" charset="0"/>
                <a:ea typeface="Times New Roman" pitchFamily="18" charset="0"/>
              </a:rPr>
              <a:t>(</a:t>
            </a:r>
            <a:r>
              <a:rPr lang="en-US" dirty="0" smtClean="0">
                <a:latin typeface="Baskerville Old Face" pitchFamily="18" charset="0"/>
                <a:ea typeface="Times New Roman" pitchFamily="18" charset="0"/>
              </a:rPr>
              <a:t>Metaphor</a:t>
            </a:r>
            <a:r>
              <a:rPr lang="ru-RU" dirty="0" smtClean="0">
                <a:latin typeface="Arial" pitchFamily="34" charset="0"/>
                <a:ea typeface="Times New Roman" pitchFamily="18" charset="0"/>
              </a:rPr>
              <a:t>, </a:t>
            </a:r>
            <a:r>
              <a:rPr lang="en-US" dirty="0" smtClean="0">
                <a:latin typeface="Baskerville Old Face" pitchFamily="18" charset="0"/>
              </a:rPr>
              <a:t>Metonymy</a:t>
            </a:r>
            <a:r>
              <a:rPr lang="ru-RU" dirty="0" smtClean="0"/>
              <a:t>, </a:t>
            </a:r>
            <a:r>
              <a:rPr lang="en-US" dirty="0" smtClean="0">
                <a:latin typeface="Baskerville Old Face" pitchFamily="18" charset="0"/>
              </a:rPr>
              <a:t>Irony</a:t>
            </a:r>
            <a:r>
              <a:rPr lang="ru-RU" dirty="0" smtClean="0"/>
              <a:t>)</a:t>
            </a:r>
            <a:endParaRPr lang="en-US" dirty="0" smtClean="0"/>
          </a:p>
          <a:p>
            <a:pPr marL="457200" lvl="0" indent="-457200" algn="just" fontAlgn="base">
              <a:spcBef>
                <a:spcPct val="0"/>
              </a:spcBef>
              <a:spcAft>
                <a:spcPct val="0"/>
              </a:spcAft>
              <a:buFont typeface="+mj-lt"/>
              <a:buAutoNum type="alphaUcPeriod"/>
            </a:pPr>
            <a:endParaRPr lang="ru-RU" dirty="0" smtClean="0">
              <a:latin typeface="Arial" pitchFamily="34" charset="0"/>
              <a:ea typeface="Times New Roman" pitchFamily="18" charset="0"/>
            </a:endParaRPr>
          </a:p>
          <a:p>
            <a:pPr marL="342900" indent="-342900" algn="just" fontAlgn="base">
              <a:spcBef>
                <a:spcPct val="0"/>
              </a:spcBef>
              <a:spcAft>
                <a:spcPct val="0"/>
              </a:spcAft>
              <a:buFont typeface="+mj-lt"/>
              <a:buAutoNum type="alphaUcPeriod"/>
            </a:pPr>
            <a:endParaRPr lang="ru-RU" sz="1400" dirty="0" smtClean="0">
              <a:latin typeface="Arial" pitchFamily="34" charset="0"/>
              <a:ea typeface="Times New Roman" pitchFamily="18" charset="0"/>
            </a:endParaRPr>
          </a:p>
          <a:p>
            <a:pPr marL="342900" indent="-342900">
              <a:buFont typeface="+mj-lt"/>
              <a:buAutoNum type="alphaUcPeriod"/>
            </a:pPr>
            <a:r>
              <a:rPr lang="en-US" sz="2000" dirty="0" smtClean="0">
                <a:latin typeface="Baskerville Old Face" pitchFamily="18" charset="0"/>
                <a:ea typeface="Times New Roman" pitchFamily="18" charset="0"/>
              </a:rPr>
              <a:t> </a:t>
            </a:r>
            <a:r>
              <a:rPr lang="en-US" sz="2000" u="sng" dirty="0" smtClean="0">
                <a:latin typeface="Baskerville Old Face" pitchFamily="18" charset="0"/>
                <a:ea typeface="Times New Roman" pitchFamily="18" charset="0"/>
              </a:rPr>
              <a:t>INTERACTION OF DIFFERENT TYPES OF LEXICAL MEANING</a:t>
            </a:r>
            <a:r>
              <a:rPr lang="ru-RU" sz="2000" u="sng" dirty="0" smtClean="0">
                <a:latin typeface="Arial" pitchFamily="34" charset="0"/>
                <a:ea typeface="Times New Roman" pitchFamily="18" charset="0"/>
              </a:rPr>
              <a:t> </a:t>
            </a:r>
          </a:p>
          <a:p>
            <a:endParaRPr lang="ru-RU" sz="1600" dirty="0" smtClean="0">
              <a:latin typeface="Arial" pitchFamily="34" charset="0"/>
              <a:ea typeface="Times New Roman" pitchFamily="18" charset="0"/>
            </a:endParaRPr>
          </a:p>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a:p>
            <a:pPr marL="1057275" lvl="0" indent="-342900" algn="just">
              <a:buAutoNum type="arabicPeriod"/>
            </a:pPr>
            <a:endParaRPr lang="ru-RU" dirty="0" smtClean="0">
              <a:latin typeface="Arial" pitchFamily="34" charset="0"/>
            </a:endParaRPr>
          </a:p>
          <a:p>
            <a:pPr marL="714375" lvl="0" algn="just" fontAlgn="base">
              <a:spcBef>
                <a:spcPct val="0"/>
              </a:spcBef>
              <a:spcAft>
                <a:spcPct val="0"/>
              </a:spcAft>
            </a:pPr>
            <a:r>
              <a:rPr lang="en-US" dirty="0" smtClean="0">
                <a:latin typeface="Baskerville Old Face" pitchFamily="18" charset="0"/>
                <a:ea typeface="Times New Roman" pitchFamily="18" charset="0"/>
              </a:rPr>
              <a:t>2. 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AND DERIVATIVE LOGICAL MEANINGS</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Stylistic Devices Based on </a:t>
            </a:r>
            <a:r>
              <a:rPr lang="en-US" dirty="0" err="1" smtClean="0">
                <a:latin typeface="Baskerville Old Face" pitchFamily="18" charset="0"/>
                <a:ea typeface="Times New Roman" pitchFamily="18" charset="0"/>
              </a:rPr>
              <a:t>Polysemantic</a:t>
            </a:r>
            <a:r>
              <a:rPr lang="en-US" dirty="0" smtClean="0">
                <a:latin typeface="Baskerville Old Face" pitchFamily="18" charset="0"/>
                <a:ea typeface="Times New Roman" pitchFamily="18" charset="0"/>
              </a:rPr>
              <a:t> Effect, Zeugma and Pun</a:t>
            </a:r>
            <a:r>
              <a:rPr lang="ru-RU" dirty="0" smtClean="0">
                <a:latin typeface="Arial" pitchFamily="34" charset="0"/>
                <a:ea typeface="Times New Roman" pitchFamily="18" charset="0"/>
              </a:rPr>
              <a:t>)</a:t>
            </a:r>
            <a:endParaRPr lang="en-US" dirty="0" smtClean="0">
              <a:latin typeface="Arial" pitchFamily="34" charset="0"/>
              <a:ea typeface="Times New Roman" pitchFamily="18" charset="0"/>
            </a:endParaRPr>
          </a:p>
          <a:p>
            <a:pPr marL="714375" lvl="0" algn="just" fontAlgn="base">
              <a:spcBef>
                <a:spcPct val="0"/>
              </a:spcBef>
              <a:spcAft>
                <a:spcPct val="0"/>
              </a:spcAft>
            </a:pPr>
            <a:endParaRPr lang="ru-RU" dirty="0" smtClean="0">
              <a:latin typeface="Arial" pitchFamily="34" charset="0"/>
            </a:endParaRPr>
          </a:p>
          <a:p>
            <a:pPr marL="714375" algn="just" fontAlgn="base">
              <a:spcBef>
                <a:spcPct val="0"/>
              </a:spcBef>
              <a:spcAft>
                <a:spcPct val="0"/>
              </a:spcAft>
            </a:pPr>
            <a:r>
              <a:rPr lang="en-US" dirty="0" smtClean="0">
                <a:latin typeface="Baskerville Old Face" pitchFamily="18" charset="0"/>
                <a:ea typeface="Times New Roman" pitchFamily="18" charset="0"/>
              </a:rPr>
              <a:t>3. INTERACTION OF LOGICAL AND EMOTIVE MEANINGS</a:t>
            </a:r>
            <a:r>
              <a:rPr lang="ru-RU" dirty="0" smtClean="0">
                <a:latin typeface="Arial" pitchFamily="34" charset="0"/>
                <a:ea typeface="Times New Roman" pitchFamily="18" charset="0"/>
              </a:rPr>
              <a:t> (</a:t>
            </a:r>
            <a:r>
              <a:rPr lang="en-US" dirty="0" smtClean="0">
                <a:latin typeface="Baskerville Old Face" pitchFamily="18" charset="0"/>
              </a:rPr>
              <a:t>Interjections and Exclamatory Words</a:t>
            </a:r>
            <a:r>
              <a:rPr lang="ru-RU" dirty="0" smtClean="0"/>
              <a:t>, </a:t>
            </a:r>
            <a:r>
              <a:rPr lang="en-US" dirty="0" smtClean="0">
                <a:latin typeface="Baskerville Old Face" pitchFamily="18" charset="0"/>
              </a:rPr>
              <a:t>The Epithet</a:t>
            </a:r>
            <a:r>
              <a:rPr lang="ru-RU" dirty="0" smtClean="0"/>
              <a:t>, </a:t>
            </a:r>
            <a:r>
              <a:rPr lang="en-US" dirty="0" smtClean="0">
                <a:latin typeface="Baskerville Old Face" pitchFamily="18" charset="0"/>
              </a:rPr>
              <a:t>Oxymoron</a:t>
            </a:r>
            <a:r>
              <a:rPr lang="ru-RU" dirty="0" smtClean="0"/>
              <a:t>)</a:t>
            </a:r>
            <a:endParaRPr lang="en-US" dirty="0" smtClean="0"/>
          </a:p>
          <a:p>
            <a:pPr marL="714375" algn="just" fontAlgn="base">
              <a:spcBef>
                <a:spcPct val="0"/>
              </a:spcBef>
              <a:spcAft>
                <a:spcPct val="0"/>
              </a:spcAft>
            </a:pPr>
            <a:endParaRPr lang="ru-RU" dirty="0" smtClean="0"/>
          </a:p>
          <a:p>
            <a:pPr marL="714375" lvl="0" algn="just" fontAlgn="base">
              <a:spcBef>
                <a:spcPct val="0"/>
              </a:spcBef>
              <a:spcAft>
                <a:spcPct val="0"/>
              </a:spcAft>
            </a:pPr>
            <a:r>
              <a:rPr lang="en-US" dirty="0" smtClean="0">
                <a:latin typeface="Baskerville Old Face" pitchFamily="18" charset="0"/>
                <a:ea typeface="Times New Roman" pitchFamily="18" charset="0"/>
              </a:rPr>
              <a:t>4.   INTERACTION OF LOGICAL AND NOMINAL MEANINGS</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Antonomasia</a:t>
            </a:r>
            <a:r>
              <a:rPr lang="ru-RU" dirty="0" smtClean="0">
                <a:latin typeface="Arial" pitchFamily="34" charset="0"/>
                <a:ea typeface="Times New Roman" pitchFamily="18" charset="0"/>
              </a:rPr>
              <a:t>)</a:t>
            </a:r>
            <a:endParaRPr lang="en-US" dirty="0" smtClean="0">
              <a:latin typeface="Baskerville Old Face" pitchFamily="18" charset="0"/>
            </a:endParaRPr>
          </a:p>
          <a:p>
            <a:endParaRPr lang="ru-RU" sz="1400" dirty="0" smtClean="0">
              <a:latin typeface="Arial" pitchFamily="34" charset="0"/>
              <a:ea typeface="Times New Roman" pitchFamily="18" charset="0"/>
            </a:endParaRPr>
          </a:p>
          <a:p>
            <a:endParaRPr lang="ru-RU" sz="1400" dirty="0" smtClean="0">
              <a:latin typeface="Arial" pitchFamily="34" charset="0"/>
              <a:ea typeface="Times New Roman" pitchFamily="18" charset="0"/>
            </a:endParaRPr>
          </a:p>
          <a:p>
            <a:pPr lvl="0"/>
            <a:endParaRPr lang="en-US" sz="1400" dirty="0" smtClean="0">
              <a:latin typeface="Arial" pitchFamily="34" charset="0"/>
            </a:endParaRPr>
          </a:p>
        </p:txBody>
      </p:sp>
      <p:sp>
        <p:nvSpPr>
          <p:cNvPr id="3" name="Прямоугольник 2"/>
          <p:cNvSpPr/>
          <p:nvPr/>
        </p:nvSpPr>
        <p:spPr>
          <a:xfrm>
            <a:off x="1142976" y="285728"/>
            <a:ext cx="7143800" cy="1200329"/>
          </a:xfrm>
          <a:prstGeom prst="rect">
            <a:avLst/>
          </a:prstGeom>
        </p:spPr>
        <p:txBody>
          <a:bodyPr wrap="square">
            <a:spAutoFit/>
          </a:bodyPr>
          <a:lstStyle/>
          <a:p>
            <a:pPr algn="ctr"/>
            <a:r>
              <a:rPr lang="en-US" sz="2400" b="1" dirty="0" smtClean="0"/>
              <a:t>Lexical Expressive Means </a:t>
            </a:r>
            <a:br>
              <a:rPr lang="en-US" sz="2400" b="1" dirty="0" smtClean="0"/>
            </a:br>
            <a:r>
              <a:rPr lang="en-US" sz="2400" b="1" dirty="0" smtClean="0"/>
              <a:t>and </a:t>
            </a:r>
            <a:br>
              <a:rPr lang="en-US" sz="2400" b="1" dirty="0" smtClean="0"/>
            </a:br>
            <a:r>
              <a:rPr lang="en-US" sz="2400" b="1" dirty="0" smtClean="0"/>
              <a:t>Stylistic Devices</a:t>
            </a:r>
            <a:endParaRPr lang="ru-RU"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0" y="21429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0"/>
              </a:spcBef>
              <a:spcAft>
                <a:spcPct val="0"/>
              </a:spcAft>
              <a:buClrTx/>
              <a:buSzTx/>
              <a:buFontTx/>
              <a:buAutoNum type="alphaUcPeriod"/>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INTENTIONAL MIXING OF THE STYLISTIC</a:t>
            </a:r>
          </a:p>
          <a:p>
            <a:pPr marL="457200" marR="0" lvl="0" indent="-457200"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 ASPECT OF WORDS</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428596" y="1142984"/>
            <a:ext cx="8358246" cy="295465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n-US" sz="2400" dirty="0" smtClean="0"/>
              <a:t>	Heterogeneity of the component parts of the utterance is the basis for a stylistic device called bathos. Unrelated elements are brought together as if they denoted things equal in rank or belonging to one class, as if they were of the same stylistic aspect.</a:t>
            </a:r>
          </a:p>
          <a:p>
            <a:r>
              <a:rPr lang="en-US" sz="2400" dirty="0" smtClean="0"/>
              <a:t> </a:t>
            </a:r>
          </a:p>
          <a:p>
            <a:pPr algn="ctr"/>
            <a:r>
              <a:rPr lang="en-US" sz="2400" i="1" dirty="0" smtClean="0"/>
              <a:t>"Sooner shall heaven kiss earth— (here he fell sicker)</a:t>
            </a:r>
          </a:p>
          <a:p>
            <a:endParaRPr lang="ru-RU" dirty="0"/>
          </a:p>
        </p:txBody>
      </p:sp>
      <p:sp>
        <p:nvSpPr>
          <p:cNvPr id="5" name="Прямоугольник 4"/>
          <p:cNvSpPr/>
          <p:nvPr/>
        </p:nvSpPr>
        <p:spPr>
          <a:xfrm>
            <a:off x="0" y="4214818"/>
            <a:ext cx="9144000" cy="1938992"/>
          </a:xfrm>
          <a:prstGeom prst="rect">
            <a:avLst/>
          </a:prstGeom>
        </p:spPr>
        <p:txBody>
          <a:bodyPr wrap="square">
            <a:spAutoFit/>
          </a:bodyPr>
          <a:lstStyle/>
          <a:p>
            <a:pPr algn="ctr"/>
            <a:r>
              <a:rPr lang="en-US" sz="2400" dirty="0" smtClean="0"/>
              <a:t>Whenever literary words come into collision with non-literary ones there arises incongruity, which in any style is always deliberate, inasmuch as a style presupposes a conscious selection of language means.</a:t>
            </a:r>
          </a:p>
          <a:p>
            <a:pPr algn="ctr"/>
            <a:r>
              <a:rPr lang="en-US" sz="2400" dirty="0" smtClean="0"/>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142852"/>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500034" y="1285860"/>
            <a:ext cx="7929618" cy="384720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1057275" lvl="0" indent="-342900" algn="just">
              <a:buAutoNum type="arabicPeriod"/>
            </a:pPr>
            <a:r>
              <a:rPr lang="en-US" sz="2000" dirty="0" smtClean="0">
                <a:latin typeface="Baskerville Old Face" pitchFamily="18" charset="0"/>
                <a:ea typeface="Times New Roman" pitchFamily="18" charset="0"/>
              </a:rPr>
              <a:t>INTERACTION</a:t>
            </a:r>
            <a:r>
              <a:rPr lang="ru-RU" sz="2000" dirty="0" smtClean="0">
                <a:latin typeface="Arial" pitchFamily="34" charset="0"/>
                <a:ea typeface="Times New Roman" pitchFamily="18" charset="0"/>
              </a:rPr>
              <a:t> </a:t>
            </a:r>
            <a:r>
              <a:rPr lang="en-US" sz="2000" dirty="0" smtClean="0">
                <a:latin typeface="Baskerville Old Face" pitchFamily="18" charset="0"/>
                <a:ea typeface="Times New Roman" pitchFamily="18" charset="0"/>
              </a:rPr>
              <a:t>OF PRIMARY DICTIONARY AND </a:t>
            </a:r>
            <a:r>
              <a:rPr lang="en-US" sz="2400" dirty="0" smtClean="0">
                <a:latin typeface="Baskerville Old Face" pitchFamily="18" charset="0"/>
                <a:ea typeface="Times New Roman" pitchFamily="18" charset="0"/>
              </a:rPr>
              <a:t>CONTEXTUALLY</a:t>
            </a:r>
            <a:r>
              <a:rPr lang="en-US" sz="2000" dirty="0" smtClean="0">
                <a:latin typeface="Baskerville Old Face" pitchFamily="18" charset="0"/>
                <a:ea typeface="Times New Roman" pitchFamily="18" charset="0"/>
              </a:rPr>
              <a:t> IMPOSED MEANINGS</a:t>
            </a:r>
          </a:p>
          <a:p>
            <a:pPr marL="1057275" lvl="0" indent="-342900" algn="just">
              <a:buAutoNum type="arabicPeriod"/>
            </a:pPr>
            <a:endParaRPr lang="ru-RU" sz="2000" dirty="0" smtClean="0">
              <a:latin typeface="Arial" pitchFamily="34" charset="0"/>
            </a:endParaRPr>
          </a:p>
          <a:p>
            <a:pPr marL="714375" lvl="0" algn="just" fontAlgn="base">
              <a:spcBef>
                <a:spcPct val="0"/>
              </a:spcBef>
              <a:spcAft>
                <a:spcPct val="0"/>
              </a:spcAft>
            </a:pPr>
            <a:r>
              <a:rPr lang="en-US" sz="2000" dirty="0" smtClean="0">
                <a:latin typeface="Baskerville Old Face" pitchFamily="18" charset="0"/>
                <a:ea typeface="Times New Roman" pitchFamily="18" charset="0"/>
              </a:rPr>
              <a:t>2. INTERACTION</a:t>
            </a:r>
            <a:r>
              <a:rPr lang="ru-RU" sz="2000" dirty="0" smtClean="0">
                <a:latin typeface="Arial" pitchFamily="34" charset="0"/>
                <a:ea typeface="Times New Roman" pitchFamily="18" charset="0"/>
              </a:rPr>
              <a:t> </a:t>
            </a:r>
            <a:r>
              <a:rPr lang="en-US" sz="2000" dirty="0" smtClean="0">
                <a:latin typeface="Baskerville Old Face" pitchFamily="18" charset="0"/>
                <a:ea typeface="Times New Roman" pitchFamily="18" charset="0"/>
              </a:rPr>
              <a:t>OF PRIMARY AND DERIVATIVE LOGICAL MEANINGS</a:t>
            </a:r>
          </a:p>
          <a:p>
            <a:pPr marL="714375" lvl="0" algn="just" fontAlgn="base">
              <a:spcBef>
                <a:spcPct val="0"/>
              </a:spcBef>
              <a:spcAft>
                <a:spcPct val="0"/>
              </a:spcAft>
            </a:pPr>
            <a:r>
              <a:rPr lang="ru-RU" sz="2000" dirty="0" smtClean="0">
                <a:latin typeface="Arial" pitchFamily="34" charset="0"/>
                <a:ea typeface="Times New Roman" pitchFamily="18" charset="0"/>
              </a:rPr>
              <a:t> (</a:t>
            </a:r>
            <a:r>
              <a:rPr lang="en-US" sz="2000" dirty="0" smtClean="0">
                <a:latin typeface="Baskerville Old Face" pitchFamily="18" charset="0"/>
                <a:ea typeface="Times New Roman" pitchFamily="18" charset="0"/>
              </a:rPr>
              <a:t>Stylistic Devices Based on </a:t>
            </a:r>
            <a:r>
              <a:rPr lang="en-US" sz="2000" dirty="0" err="1" smtClean="0">
                <a:latin typeface="Baskerville Old Face" pitchFamily="18" charset="0"/>
                <a:ea typeface="Times New Roman" pitchFamily="18" charset="0"/>
              </a:rPr>
              <a:t>Polysemantic</a:t>
            </a:r>
            <a:r>
              <a:rPr lang="en-US" sz="2000" dirty="0" smtClean="0">
                <a:latin typeface="Baskerville Old Face" pitchFamily="18" charset="0"/>
                <a:ea typeface="Times New Roman" pitchFamily="18" charset="0"/>
              </a:rPr>
              <a:t> Effect, Zeugma and Pun</a:t>
            </a:r>
            <a:r>
              <a:rPr lang="ru-RU" sz="2000" dirty="0" smtClean="0">
                <a:latin typeface="Arial" pitchFamily="34" charset="0"/>
                <a:ea typeface="Times New Roman" pitchFamily="18" charset="0"/>
              </a:rPr>
              <a:t>)</a:t>
            </a:r>
            <a:endParaRPr lang="en-US" sz="2000" dirty="0" smtClean="0">
              <a:latin typeface="Arial" pitchFamily="34" charset="0"/>
              <a:ea typeface="Times New Roman" pitchFamily="18" charset="0"/>
            </a:endParaRPr>
          </a:p>
          <a:p>
            <a:pPr marL="714375" lvl="0" algn="just" fontAlgn="base">
              <a:spcBef>
                <a:spcPct val="0"/>
              </a:spcBef>
              <a:spcAft>
                <a:spcPct val="0"/>
              </a:spcAft>
            </a:pPr>
            <a:endParaRPr lang="ru-RU" sz="2000" dirty="0" smtClean="0">
              <a:latin typeface="Arial" pitchFamily="34" charset="0"/>
            </a:endParaRPr>
          </a:p>
          <a:p>
            <a:pPr marL="714375" algn="just" fontAlgn="base">
              <a:spcBef>
                <a:spcPct val="0"/>
              </a:spcBef>
              <a:spcAft>
                <a:spcPct val="0"/>
              </a:spcAft>
            </a:pPr>
            <a:r>
              <a:rPr lang="en-US" sz="2000" dirty="0" smtClean="0">
                <a:latin typeface="Baskerville Old Face" pitchFamily="18" charset="0"/>
                <a:ea typeface="Times New Roman" pitchFamily="18" charset="0"/>
              </a:rPr>
              <a:t>3. INTERACTION OF LOGICAL AND EMOTIVE MEANINGS</a:t>
            </a:r>
            <a:r>
              <a:rPr lang="ru-RU" sz="2000" dirty="0" smtClean="0">
                <a:latin typeface="Arial" pitchFamily="34" charset="0"/>
                <a:ea typeface="Times New Roman" pitchFamily="18" charset="0"/>
              </a:rPr>
              <a:t> (</a:t>
            </a:r>
            <a:r>
              <a:rPr lang="en-US" sz="2000" dirty="0" smtClean="0">
                <a:latin typeface="Baskerville Old Face" pitchFamily="18" charset="0"/>
              </a:rPr>
              <a:t>Interjections and Exclamatory Words</a:t>
            </a:r>
            <a:r>
              <a:rPr lang="ru-RU" sz="2000" dirty="0" smtClean="0"/>
              <a:t>, </a:t>
            </a:r>
            <a:r>
              <a:rPr lang="en-US" sz="2000" dirty="0" smtClean="0">
                <a:latin typeface="Baskerville Old Face" pitchFamily="18" charset="0"/>
              </a:rPr>
              <a:t>The Epithet</a:t>
            </a:r>
            <a:r>
              <a:rPr lang="ru-RU" sz="2000" dirty="0" smtClean="0"/>
              <a:t>, </a:t>
            </a:r>
            <a:r>
              <a:rPr lang="en-US" sz="2000" dirty="0" smtClean="0">
                <a:latin typeface="Baskerville Old Face" pitchFamily="18" charset="0"/>
              </a:rPr>
              <a:t>Oxymoron</a:t>
            </a:r>
            <a:r>
              <a:rPr lang="ru-RU" sz="2000" dirty="0" smtClean="0"/>
              <a:t>)</a:t>
            </a:r>
            <a:endParaRPr lang="en-US" sz="2000" dirty="0" smtClean="0"/>
          </a:p>
          <a:p>
            <a:pPr marL="714375" algn="just" fontAlgn="base">
              <a:spcBef>
                <a:spcPct val="0"/>
              </a:spcBef>
              <a:spcAft>
                <a:spcPct val="0"/>
              </a:spcAft>
            </a:pPr>
            <a:endParaRPr lang="ru-RU" sz="2000" dirty="0" smtClean="0"/>
          </a:p>
          <a:p>
            <a:pPr marL="714375" lvl="0" algn="just" fontAlgn="base">
              <a:spcBef>
                <a:spcPct val="0"/>
              </a:spcBef>
              <a:spcAft>
                <a:spcPct val="0"/>
              </a:spcAft>
            </a:pPr>
            <a:r>
              <a:rPr lang="en-US" sz="2000" dirty="0" smtClean="0">
                <a:latin typeface="Baskerville Old Face" pitchFamily="18" charset="0"/>
                <a:ea typeface="Times New Roman" pitchFamily="18" charset="0"/>
              </a:rPr>
              <a:t>4.   INTERACTION OF LOGICAL AND NOMINAL MEANINGS</a:t>
            </a:r>
            <a:r>
              <a:rPr lang="ru-RU" sz="2000" dirty="0" smtClean="0">
                <a:latin typeface="Arial" pitchFamily="34" charset="0"/>
                <a:ea typeface="Times New Roman" pitchFamily="18" charset="0"/>
              </a:rPr>
              <a:t> (</a:t>
            </a:r>
            <a:r>
              <a:rPr lang="en-US" sz="2000" dirty="0" smtClean="0">
                <a:latin typeface="Baskerville Old Face" pitchFamily="18" charset="0"/>
                <a:ea typeface="Times New Roman" pitchFamily="18" charset="0"/>
              </a:rPr>
              <a:t>Antonomasia</a:t>
            </a:r>
            <a:r>
              <a:rPr lang="ru-RU" sz="2000" dirty="0" smtClean="0">
                <a:latin typeface="Arial" pitchFamily="34" charset="0"/>
                <a:ea typeface="Times New Roman" pitchFamily="18" charset="0"/>
              </a:rPr>
              <a:t>)</a:t>
            </a:r>
            <a:endParaRPr lang="en-US" sz="2000" dirty="0" smtClean="0">
              <a:latin typeface="Baskerville Old Face"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214282" y="1071546"/>
            <a:ext cx="850112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p:txBody>
      </p:sp>
      <p:sp>
        <p:nvSpPr>
          <p:cNvPr id="6" name="Прямоугольник 5"/>
          <p:cNvSpPr/>
          <p:nvPr/>
        </p:nvSpPr>
        <p:spPr>
          <a:xfrm>
            <a:off x="285720" y="1857364"/>
            <a:ext cx="8429684" cy="5078313"/>
          </a:xfrm>
          <a:prstGeom prst="rect">
            <a:avLst/>
          </a:prstGeom>
        </p:spPr>
        <p:txBody>
          <a:bodyPr wrap="square">
            <a:spAutoFit/>
          </a:bodyPr>
          <a:lstStyle/>
          <a:p>
            <a:r>
              <a:rPr lang="en-US" dirty="0" smtClean="0"/>
              <a:t>	</a:t>
            </a:r>
            <a:r>
              <a:rPr lang="en-US" sz="2400" dirty="0" smtClean="0"/>
              <a:t>Words in context may acquire additional lexical meanings not fixed in dictionaries, what we have called </a:t>
            </a:r>
            <a:r>
              <a:rPr lang="en-US" sz="2400" b="1" u="sng" dirty="0" smtClean="0"/>
              <a:t>contextual meanings. </a:t>
            </a:r>
          </a:p>
          <a:p>
            <a:endParaRPr lang="en-US" sz="2400" b="1" u="sng" dirty="0" smtClean="0"/>
          </a:p>
          <a:p>
            <a:r>
              <a:rPr lang="en-US" sz="2400" dirty="0" smtClean="0"/>
              <a:t>	What is known in linguistics as </a:t>
            </a:r>
            <a:r>
              <a:rPr lang="en-US" sz="2400" b="1" i="1" u="sng" dirty="0" smtClean="0"/>
              <a:t>transferred meaning </a:t>
            </a:r>
            <a:r>
              <a:rPr lang="en-US" sz="2400" dirty="0" smtClean="0"/>
              <a:t>is practically the interrelation between two types of lexical meaning: dictionary and contextual. The contextual meaning will always depend on the dictionary (logical) meaning to a greater or lesser extent. The transferred meaning of a word may be fixed in dictionaries as a result of long and frequent use of the word other than in its primary meaning. </a:t>
            </a:r>
          </a:p>
          <a:p>
            <a:endParaRPr lang="en-US"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214282" y="1000108"/>
            <a:ext cx="850112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p:txBody>
      </p:sp>
      <p:sp>
        <p:nvSpPr>
          <p:cNvPr id="5" name="Прямоугольник 4"/>
          <p:cNvSpPr/>
          <p:nvPr/>
        </p:nvSpPr>
        <p:spPr>
          <a:xfrm>
            <a:off x="285720" y="1785926"/>
            <a:ext cx="8215370" cy="4801314"/>
          </a:xfrm>
          <a:prstGeom prst="rect">
            <a:avLst/>
          </a:prstGeom>
        </p:spPr>
        <p:txBody>
          <a:bodyPr wrap="square">
            <a:spAutoFit/>
          </a:bodyPr>
          <a:lstStyle/>
          <a:p>
            <a:pPr marL="457200" lvl="0" indent="-457200" algn="just" fontAlgn="base">
              <a:spcBef>
                <a:spcPct val="0"/>
              </a:spcBef>
              <a:spcAft>
                <a:spcPct val="0"/>
              </a:spcAft>
              <a:buFont typeface="Arial" pitchFamily="34" charset="0"/>
              <a:buChar char="•"/>
            </a:pP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Times New Roman" pitchFamily="18" charset="0"/>
              </a:rPr>
              <a:t>Metaphor</a:t>
            </a:r>
          </a:p>
          <a:p>
            <a:pPr marL="457200" lvl="0" indent="-457200" algn="just" fontAlgn="base">
              <a:spcBef>
                <a:spcPct val="0"/>
              </a:spcBef>
              <a:spcAft>
                <a:spcPct val="0"/>
              </a:spcAft>
              <a:buFont typeface="Arial" pitchFamily="34" charset="0"/>
              <a:buChar char="•"/>
            </a:pPr>
            <a:endParaRPr lang="en-US" dirty="0" smtClean="0">
              <a:ea typeface="Times New Roman" pitchFamily="18" charset="0"/>
            </a:endParaRPr>
          </a:p>
          <a:p>
            <a:pPr lvl="0" algn="just" fontAlgn="base">
              <a:spcBef>
                <a:spcPct val="0"/>
              </a:spcBef>
              <a:spcAft>
                <a:spcPct val="0"/>
              </a:spcAft>
            </a:pPr>
            <a:r>
              <a:rPr lang="en-US" dirty="0" smtClean="0"/>
              <a:t>	The stylistic device based on the principle of identification of two Objects is called a </a:t>
            </a:r>
            <a:r>
              <a:rPr lang="en-US" b="1" i="1" u="sng" dirty="0" err="1" smtClean="0"/>
              <a:t>metaph</a:t>
            </a:r>
            <a:r>
              <a:rPr lang="ru-RU" b="1" i="1" u="sng" dirty="0" smtClean="0"/>
              <a:t>о</a:t>
            </a:r>
            <a:r>
              <a:rPr lang="en-US" b="1" i="1" u="sng" dirty="0" smtClean="0"/>
              <a:t>r. </a:t>
            </a:r>
          </a:p>
          <a:p>
            <a:pPr lvl="0" algn="just" fontAlgn="base">
              <a:spcBef>
                <a:spcPct val="0"/>
              </a:spcBef>
              <a:spcAft>
                <a:spcPct val="0"/>
              </a:spcAft>
            </a:pPr>
            <a:endParaRPr lang="en-US" b="1" u="sng" dirty="0" smtClean="0">
              <a:ea typeface="Times New Roman" pitchFamily="18" charset="0"/>
            </a:endParaRPr>
          </a:p>
          <a:p>
            <a:pPr algn="just"/>
            <a:r>
              <a:rPr lang="en-US" dirty="0" smtClean="0"/>
              <a:t>	The term 'metaphor', as the etymology of the word reveals, means transference of some quality from one object to another, and has been known to denote the transference of meaning from one word to another. </a:t>
            </a:r>
          </a:p>
          <a:p>
            <a:pPr algn="just"/>
            <a:r>
              <a:rPr lang="en-US" dirty="0" smtClean="0"/>
              <a:t>It is better to define </a:t>
            </a:r>
            <a:r>
              <a:rPr lang="en-US" b="1" dirty="0" smtClean="0"/>
              <a:t>metaphor</a:t>
            </a:r>
            <a:r>
              <a:rPr lang="en-US" dirty="0" smtClean="0"/>
              <a:t> </a:t>
            </a:r>
            <a:r>
              <a:rPr lang="en-US" b="1" dirty="0" smtClean="0"/>
              <a:t>as</a:t>
            </a:r>
            <a:r>
              <a:rPr lang="en-US" dirty="0" smtClean="0"/>
              <a:t> </a:t>
            </a:r>
            <a:r>
              <a:rPr lang="en-US" b="1" dirty="0" smtClean="0"/>
              <a:t>the power of realizing two lexical meanings simultaneously.</a:t>
            </a:r>
          </a:p>
          <a:p>
            <a:pPr algn="just"/>
            <a:endParaRPr lang="en-US" b="1" dirty="0" smtClean="0"/>
          </a:p>
          <a:p>
            <a:pPr algn="ctr"/>
            <a:r>
              <a:rPr lang="ru-RU" sz="2000" dirty="0" smtClean="0"/>
              <a:t> </a:t>
            </a:r>
            <a:r>
              <a:rPr lang="en-US" sz="2000" i="1" dirty="0" smtClean="0"/>
              <a:t>floods of tears </a:t>
            </a:r>
            <a:r>
              <a:rPr lang="ru-RU" sz="2000" i="1" dirty="0" smtClean="0"/>
              <a:t>потоки слез</a:t>
            </a:r>
          </a:p>
          <a:p>
            <a:pPr algn="ctr"/>
            <a:r>
              <a:rPr lang="en-US" sz="2000" i="1" dirty="0" smtClean="0"/>
              <a:t> a storm of indignation </a:t>
            </a:r>
            <a:r>
              <a:rPr lang="ru-RU" sz="2000" i="1" dirty="0" smtClean="0"/>
              <a:t>шторм негодования</a:t>
            </a:r>
          </a:p>
          <a:p>
            <a:pPr algn="ctr"/>
            <a:r>
              <a:rPr lang="en-US" sz="2000" i="1" dirty="0" smtClean="0"/>
              <a:t> a shadow of a smile </a:t>
            </a:r>
            <a:r>
              <a:rPr lang="ru-RU" sz="2000" i="1" dirty="0" smtClean="0"/>
              <a:t>тень улыбки</a:t>
            </a:r>
          </a:p>
          <a:p>
            <a:pPr algn="ctr"/>
            <a:r>
              <a:rPr lang="en-US" sz="2000" i="1" dirty="0" smtClean="0"/>
              <a:t> pancake/ball → the sun </a:t>
            </a:r>
            <a:r>
              <a:rPr lang="ru-RU" sz="2000" i="1" dirty="0" smtClean="0"/>
              <a:t>блин</a:t>
            </a:r>
            <a:r>
              <a:rPr lang="en-US" sz="2000" i="1" dirty="0" smtClean="0"/>
              <a:t>/</a:t>
            </a:r>
            <a:r>
              <a:rPr lang="ru-RU" sz="2000" i="1" dirty="0" smtClean="0"/>
              <a:t>шар</a:t>
            </a:r>
            <a:r>
              <a:rPr lang="en-US" sz="2000" i="1" dirty="0" smtClean="0"/>
              <a:t> → </a:t>
            </a:r>
            <a:r>
              <a:rPr lang="ru-RU" sz="2000" i="1" dirty="0" smtClean="0"/>
              <a:t>солнце</a:t>
            </a:r>
          </a:p>
          <a:p>
            <a:endParaRPr lang="ru-RU"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214282" y="1000108"/>
            <a:ext cx="8501122" cy="923330"/>
          </a:xfrm>
          <a:prstGeom prst="rect">
            <a:avLst/>
          </a:prstGeom>
        </p:spPr>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a:p>
            <a:pPr marL="1057275" lvl="0" indent="-342900" algn="just">
              <a:buAutoNum type="arabicPeriod"/>
            </a:pPr>
            <a:endParaRPr lang="ru-RU" dirty="0" smtClean="0">
              <a:latin typeface="Arial" pitchFamily="34" charset="0"/>
            </a:endParaRPr>
          </a:p>
        </p:txBody>
      </p:sp>
      <p:sp>
        <p:nvSpPr>
          <p:cNvPr id="5" name="Прямоугольник 4"/>
          <p:cNvSpPr/>
          <p:nvPr/>
        </p:nvSpPr>
        <p:spPr>
          <a:xfrm>
            <a:off x="285720" y="1643050"/>
            <a:ext cx="8215370" cy="4801314"/>
          </a:xfrm>
          <a:prstGeom prst="rect">
            <a:avLst/>
          </a:prstGeom>
        </p:spPr>
        <p:txBody>
          <a:bodyPr wrap="square">
            <a:spAutoFit/>
          </a:bodyPr>
          <a:lstStyle/>
          <a:p>
            <a:pPr marL="457200" indent="-457200" algn="just" fontAlgn="base">
              <a:spcBef>
                <a:spcPct val="0"/>
              </a:spcBef>
              <a:spcAft>
                <a:spcPct val="0"/>
              </a:spcAft>
              <a:buFont typeface="Wingdings" pitchFamily="2" charset="2"/>
              <a:buChar char="§"/>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Metonymy</a:t>
            </a:r>
          </a:p>
          <a:p>
            <a:pPr marL="457200" indent="-457200" algn="just" fontAlgn="base">
              <a:spcBef>
                <a:spcPct val="0"/>
              </a:spcBef>
              <a:spcAft>
                <a:spcPct val="0"/>
              </a:spcAft>
              <a:buFont typeface="Wingdings" pitchFamily="2" charset="2"/>
              <a:buChar char="§"/>
            </a:pP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just"/>
            <a:r>
              <a:rPr lang="en-US" b="1" dirty="0" smtClean="0"/>
              <a:t>	</a:t>
            </a:r>
            <a:r>
              <a:rPr lang="en-US" b="1" u="sng" dirty="0" smtClean="0"/>
              <a:t>Metonymy</a:t>
            </a:r>
            <a:r>
              <a:rPr lang="en-US" i="1" dirty="0" smtClean="0"/>
              <a:t> </a:t>
            </a:r>
            <a:r>
              <a:rPr lang="en-US" dirty="0" smtClean="0"/>
              <a:t>is based on a different type of relation between the dictionary and contextual meanings, a relation based not on identification, but on some kind of association connecting the two concepts which these meanings represent.</a:t>
            </a:r>
          </a:p>
          <a:p>
            <a:pPr algn="just"/>
            <a:endParaRPr lang="ru-RU" dirty="0" smtClean="0"/>
          </a:p>
          <a:p>
            <a:pPr algn="just"/>
            <a:r>
              <a:rPr lang="en-US" dirty="0" smtClean="0"/>
              <a:t>	Thus, the word </a:t>
            </a:r>
            <a:r>
              <a:rPr lang="en-US" i="1" dirty="0" smtClean="0"/>
              <a:t>crown </a:t>
            </a:r>
            <a:r>
              <a:rPr lang="en-US" dirty="0" smtClean="0"/>
              <a:t>may stand for 'king or queen', </a:t>
            </a:r>
            <a:r>
              <a:rPr lang="en-US" i="1" dirty="0" smtClean="0"/>
              <a:t>cup </a:t>
            </a:r>
            <a:r>
              <a:rPr lang="en-US" dirty="0" smtClean="0"/>
              <a:t>or </a:t>
            </a:r>
            <a:r>
              <a:rPr lang="en-US" i="1" dirty="0" smtClean="0"/>
              <a:t>glass </a:t>
            </a:r>
            <a:r>
              <a:rPr lang="en-US" dirty="0" smtClean="0"/>
              <a:t>for 'the drink it contains', </a:t>
            </a:r>
            <a:r>
              <a:rPr lang="en-US" i="1" dirty="0" smtClean="0"/>
              <a:t>woolsack </a:t>
            </a:r>
            <a:r>
              <a:rPr lang="en-US" dirty="0" smtClean="0"/>
              <a:t>for 'the Chancellor of the Exchequer who sits on it, or the position and dignity of the Lord Chancellor', e. g., "Here the noble lord inclined his knee to </a:t>
            </a:r>
            <a:r>
              <a:rPr lang="en-US" i="1" dirty="0" smtClean="0"/>
              <a:t>the Woolsack." </a:t>
            </a:r>
            <a:r>
              <a:rPr lang="en-US" dirty="0" smtClean="0"/>
              <a:t>(from </a:t>
            </a:r>
            <a:r>
              <a:rPr lang="en-US" dirty="0" err="1" smtClean="0"/>
              <a:t>Hansard</a:t>
            </a:r>
            <a:r>
              <a:rPr lang="en-US" dirty="0" smtClean="0"/>
              <a:t>).</a:t>
            </a:r>
          </a:p>
          <a:p>
            <a:endParaRPr lang="ru-RU" dirty="0" smtClean="0"/>
          </a:p>
          <a:p>
            <a:pPr algn="ctr"/>
            <a:r>
              <a:rPr lang="ru-RU" dirty="0" smtClean="0"/>
              <a:t> </a:t>
            </a:r>
            <a:r>
              <a:rPr lang="en-US" i="1" dirty="0" smtClean="0"/>
              <a:t>The hall applauded. </a:t>
            </a:r>
            <a:r>
              <a:rPr lang="ru-RU" i="1" dirty="0" smtClean="0"/>
              <a:t>Зал приветствовал (под "залом" подразумевается не помещение, а зрители, находящиеся в зале).</a:t>
            </a:r>
          </a:p>
          <a:p>
            <a:pPr algn="ctr"/>
            <a:r>
              <a:rPr lang="ru-RU" i="1" dirty="0" smtClean="0"/>
              <a:t> </a:t>
            </a:r>
            <a:r>
              <a:rPr lang="ru-RU" i="1" dirty="0" err="1" smtClean="0"/>
              <a:t>The</a:t>
            </a:r>
            <a:r>
              <a:rPr lang="ru-RU" i="1" dirty="0" smtClean="0"/>
              <a:t> </a:t>
            </a:r>
            <a:r>
              <a:rPr lang="ru-RU" i="1" dirty="0" err="1" smtClean="0"/>
              <a:t>bucket</a:t>
            </a:r>
            <a:r>
              <a:rPr lang="ru-RU" i="1" dirty="0" smtClean="0"/>
              <a:t> </a:t>
            </a:r>
            <a:r>
              <a:rPr lang="ru-RU" i="1" dirty="0" err="1" smtClean="0"/>
              <a:t>has</a:t>
            </a:r>
            <a:r>
              <a:rPr lang="ru-RU" i="1" dirty="0" smtClean="0"/>
              <a:t> </a:t>
            </a:r>
            <a:r>
              <a:rPr lang="ru-RU" i="1" dirty="0" err="1" smtClean="0"/>
              <a:t>spilled</a:t>
            </a:r>
            <a:r>
              <a:rPr lang="ru-RU" i="1" dirty="0" smtClean="0"/>
              <a:t>. Ведро расплескалось (не само ведро, а вода в нём).</a:t>
            </a:r>
          </a:p>
          <a:p>
            <a:r>
              <a:rPr lang="ru-RU" dirty="0" smtClean="0"/>
              <a:t> </a:t>
            </a:r>
          </a:p>
        </p:txBody>
      </p:sp>
      <p:sp>
        <p:nvSpPr>
          <p:cNvPr id="6" name="Прямоугольник 5"/>
          <p:cNvSpPr/>
          <p:nvPr/>
        </p:nvSpPr>
        <p:spPr>
          <a:xfrm>
            <a:off x="214282" y="1000108"/>
            <a:ext cx="850112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214282" y="1000108"/>
            <a:ext cx="8501122" cy="923330"/>
          </a:xfrm>
          <a:prstGeom prst="rect">
            <a:avLst/>
          </a:prstGeom>
        </p:spPr>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a:p>
            <a:pPr marL="1057275" lvl="0" indent="-342900" algn="just">
              <a:buAutoNum type="arabicPeriod"/>
            </a:pPr>
            <a:endParaRPr lang="ru-RU" dirty="0" smtClean="0">
              <a:latin typeface="Arial" pitchFamily="34" charset="0"/>
            </a:endParaRPr>
          </a:p>
        </p:txBody>
      </p:sp>
      <p:sp>
        <p:nvSpPr>
          <p:cNvPr id="5" name="Прямоугольник 4"/>
          <p:cNvSpPr/>
          <p:nvPr/>
        </p:nvSpPr>
        <p:spPr>
          <a:xfrm>
            <a:off x="285720" y="1643050"/>
            <a:ext cx="8215370" cy="6647974"/>
          </a:xfrm>
          <a:prstGeom prst="rect">
            <a:avLst/>
          </a:prstGeom>
        </p:spPr>
        <p:txBody>
          <a:bodyPr wrap="square">
            <a:spAutoFit/>
          </a:bodyPr>
          <a:lstStyle/>
          <a:p>
            <a:pPr marL="457200" indent="-457200" algn="just" fontAlgn="base">
              <a:spcBef>
                <a:spcPct val="0"/>
              </a:spcBef>
              <a:spcAft>
                <a:spcPct val="0"/>
              </a:spcAft>
              <a:buFont typeface="Wingdings" pitchFamily="2" charset="2"/>
              <a:buChar char="§"/>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Irony</a:t>
            </a:r>
          </a:p>
          <a:p>
            <a:r>
              <a:rPr lang="en-US" i="1" dirty="0" smtClean="0"/>
              <a:t>	</a:t>
            </a:r>
            <a:r>
              <a:rPr lang="en-US" b="1" u="sng" dirty="0" smtClean="0"/>
              <a:t>Irony</a:t>
            </a:r>
            <a:r>
              <a:rPr lang="en-US" dirty="0" smtClean="0"/>
              <a:t> is a stylistic device also based on the simultaneous realization of two logical meanings—dictionary and contextual, but the two meanings stand in opposition to each other. </a:t>
            </a:r>
          </a:p>
          <a:p>
            <a:endParaRPr lang="en-US" dirty="0" smtClean="0"/>
          </a:p>
          <a:p>
            <a:pPr algn="ctr"/>
            <a:r>
              <a:rPr lang="en-US" i="1" dirty="0" smtClean="0"/>
              <a:t>"It must be delightful to find oneself in a foreign country without a penny in one's pocket.“</a:t>
            </a:r>
          </a:p>
          <a:p>
            <a:pPr algn="just"/>
            <a:endParaRPr lang="ru-RU" i="1" dirty="0" smtClean="0"/>
          </a:p>
          <a:p>
            <a:pPr algn="just"/>
            <a:r>
              <a:rPr lang="en-US" sz="1600" dirty="0" smtClean="0"/>
              <a:t>The italicized word acquires a meaning quite the opposite to its primary dictionary meaning, that is, 'unpleasant', 'not delightful'. The word containing the irony is strongly marked by intonation. </a:t>
            </a:r>
          </a:p>
          <a:p>
            <a:endParaRPr lang="en-US" dirty="0" smtClean="0"/>
          </a:p>
          <a:p>
            <a:pPr algn="just"/>
            <a:r>
              <a:rPr lang="en-US" i="1" dirty="0" smtClean="0"/>
              <a:t>She turned with the sweet smile of an alligator. </a:t>
            </a:r>
            <a:r>
              <a:rPr lang="ru-RU" i="1" dirty="0" smtClean="0"/>
              <a:t>Она повернулась со сладкой улыбкой аллигатора.</a:t>
            </a:r>
          </a:p>
          <a:p>
            <a:pPr algn="just"/>
            <a:r>
              <a:rPr lang="ru-RU" i="1" dirty="0" smtClean="0"/>
              <a:t> Но ирония не всегда бывает смешной, она может быть жестокой и оскорбительной.</a:t>
            </a:r>
          </a:p>
          <a:p>
            <a:pPr algn="just"/>
            <a:r>
              <a:rPr lang="ru-RU" i="1" dirty="0" smtClean="0"/>
              <a:t> </a:t>
            </a:r>
            <a:r>
              <a:rPr lang="en-US" i="1" dirty="0" smtClean="0"/>
              <a:t>How clever you are! </a:t>
            </a:r>
            <a:r>
              <a:rPr lang="ru-RU" i="1" dirty="0" smtClean="0"/>
              <a:t>Ты такой умный</a:t>
            </a:r>
            <a:r>
              <a:rPr lang="en-US" i="1" dirty="0" smtClean="0"/>
              <a:t>! </a:t>
            </a:r>
            <a:r>
              <a:rPr lang="ru-RU" i="1" dirty="0" smtClean="0"/>
              <a:t>(Подразумевается обратное значение - глупый.)</a:t>
            </a:r>
          </a:p>
          <a:p>
            <a:endParaRPr lang="en-US" dirty="0" smtClean="0"/>
          </a:p>
          <a:p>
            <a:endParaRPr lang="en-US" dirty="0" smtClean="0"/>
          </a:p>
          <a:p>
            <a:endParaRPr lang="en-US" dirty="0" smtClean="0"/>
          </a:p>
          <a:p>
            <a:endParaRPr lang="en-US" dirty="0" smtClean="0"/>
          </a:p>
          <a:p>
            <a:endParaRPr lang="en-US" dirty="0" smtClean="0"/>
          </a:p>
          <a:p>
            <a:endParaRPr lang="ru-RU" dirty="0" smtClean="0"/>
          </a:p>
        </p:txBody>
      </p:sp>
      <p:sp>
        <p:nvSpPr>
          <p:cNvPr id="6" name="Прямоугольник 5"/>
          <p:cNvSpPr/>
          <p:nvPr/>
        </p:nvSpPr>
        <p:spPr>
          <a:xfrm>
            <a:off x="214282" y="1000108"/>
            <a:ext cx="850112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057275" lvl="0" indent="-342900" algn="just">
              <a:buAutoNum type="arabicPeriod"/>
            </a:pPr>
            <a:r>
              <a:rPr lang="en-US" dirty="0" smtClean="0">
                <a:latin typeface="Baskerville Old Face" pitchFamily="18" charset="0"/>
                <a:ea typeface="Times New Roman" pitchFamily="18" charset="0"/>
              </a:rPr>
              <a:t>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DICTIONARY AND CONTEXTUALLY IMPOSED MEANINGS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rPr>
              <a:t>B. INTERACTION OF DIFFERENT TYPES OF LEXICAL MEANING</a:t>
            </a:r>
            <a:endParaRPr kumimoji="0" lang="en-US" sz="2400" b="0" i="0" u="none" strike="noStrike" cap="none" normalizeH="0" baseline="0" dirty="0" smtClean="0">
              <a:ln>
                <a:noFill/>
              </a:ln>
              <a:solidFill>
                <a:schemeClr val="tx1"/>
              </a:solidFill>
              <a:effectLst/>
              <a:latin typeface="Arial" pitchFamily="34" charset="0"/>
            </a:endParaRPr>
          </a:p>
        </p:txBody>
      </p:sp>
      <p:sp>
        <p:nvSpPr>
          <p:cNvPr id="4" name="Прямоугольник 3"/>
          <p:cNvSpPr/>
          <p:nvPr/>
        </p:nvSpPr>
        <p:spPr>
          <a:xfrm>
            <a:off x="357158" y="1643050"/>
            <a:ext cx="8215370" cy="4278094"/>
          </a:xfrm>
          <a:prstGeom prst="rect">
            <a:avLst/>
          </a:prstGeom>
        </p:spPr>
        <p:txBody>
          <a:bodyPr wrap="square">
            <a:spAutoFit/>
          </a:bodyPr>
          <a:lstStyle/>
          <a:p>
            <a:pPr marL="714375" lvl="0" algn="just" fontAlgn="base">
              <a:spcBef>
                <a:spcPct val="0"/>
              </a:spcBef>
              <a:spcAft>
                <a:spcPct val="0"/>
              </a:spcAft>
            </a:pPr>
            <a:endParaRPr lang="en-US" dirty="0" smtClean="0">
              <a:latin typeface="Baskerville Old Face" pitchFamily="18" charset="0"/>
              <a:ea typeface="Times New Roman" pitchFamily="18" charset="0"/>
            </a:endParaRPr>
          </a:p>
          <a:p>
            <a:pPr marL="714375" lvl="0" indent="276225" algn="just" fontAlgn="base">
              <a:spcBef>
                <a:spcPct val="0"/>
              </a:spcBef>
              <a:spcAft>
                <a:spcPct val="0"/>
              </a:spcAft>
              <a:buFont typeface="Wingdings" pitchFamily="2" charset="2"/>
              <a:buChar char="§"/>
            </a:pP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rPr>
              <a:t>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rPr>
              <a:t>Stylistic Devices Based on </a:t>
            </a:r>
            <a:r>
              <a:rPr lang="en-US" sz="28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rPr>
              <a:t>Polysemantic</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rPr>
              <a:t> Effect</a:t>
            </a:r>
          </a:p>
          <a:p>
            <a:pPr marL="714375" lvl="0" indent="276225" algn="just" fontAlgn="base">
              <a:spcBef>
                <a:spcPct val="0"/>
              </a:spcBef>
              <a:spcAft>
                <a:spcPct val="0"/>
              </a:spcAft>
              <a:buFont typeface="Wingdings" pitchFamily="2" charset="2"/>
              <a:buChar char="§"/>
            </a:pPr>
            <a:endPar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askerville Old Face" pitchFamily="18" charset="0"/>
              <a:ea typeface="Times New Roman" pitchFamily="18" charset="0"/>
            </a:endParaRPr>
          </a:p>
          <a:p>
            <a:pPr marL="714375" indent="276225" algn="just" fontAlgn="base">
              <a:spcBef>
                <a:spcPct val="0"/>
              </a:spcBef>
              <a:spcAft>
                <a:spcPct val="0"/>
              </a:spcAft>
            </a:pPr>
            <a:r>
              <a:rPr lang="en-US" b="1" u="sng" dirty="0" err="1" smtClean="0"/>
              <a:t>Polysemy</a:t>
            </a:r>
            <a:r>
              <a:rPr lang="en-US" dirty="0" smtClean="0"/>
              <a:t> is a category of lexicology and as such belongs to language-as-a-system. In actual everyday speech </a:t>
            </a:r>
            <a:r>
              <a:rPr lang="en-US" dirty="0" err="1" smtClean="0"/>
              <a:t>polysemy</a:t>
            </a:r>
            <a:r>
              <a:rPr lang="en-US" dirty="0" smtClean="0"/>
              <a:t> vanishes unless it is deliberately retained for certain stylistic purposes. A context that does not seek to produce any particular stylistic effect generally materializes but one definite meaning.</a:t>
            </a:r>
            <a:endParaRPr lang="ru-RU" dirty="0" smtClean="0"/>
          </a:p>
          <a:p>
            <a:pPr marL="714375" lvl="0" indent="276225" algn="just" fontAlgn="base">
              <a:spcBef>
                <a:spcPct val="0"/>
              </a:spcBef>
              <a:spcAft>
                <a:spcPct val="0"/>
              </a:spcAft>
              <a:buFont typeface="Wingdings" pitchFamily="2" charset="2"/>
              <a:buChar char="§"/>
            </a:pPr>
            <a:endParaRPr lang="en-US" dirty="0" smtClean="0">
              <a:latin typeface="Baskerville Old Face" pitchFamily="18" charset="0"/>
              <a:ea typeface="Times New Roman" pitchFamily="18" charset="0"/>
            </a:endParaRPr>
          </a:p>
          <a:p>
            <a:pPr algn="ctr"/>
            <a:r>
              <a:rPr lang="en-US" i="1" dirty="0" smtClean="0"/>
              <a:t>"Then hate me if thou wilt, if ever now.</a:t>
            </a:r>
            <a:endParaRPr lang="ru-RU" i="1" dirty="0" smtClean="0"/>
          </a:p>
          <a:p>
            <a:pPr algn="ctr"/>
            <a:r>
              <a:rPr lang="en-US" i="1" dirty="0" smtClean="0"/>
              <a:t>Now while the world is bent my deeds to cross."</a:t>
            </a:r>
            <a:endParaRPr lang="ru-RU" i="1" dirty="0" smtClean="0"/>
          </a:p>
          <a:p>
            <a:endParaRPr lang="en-US" dirty="0" smtClean="0"/>
          </a:p>
          <a:p>
            <a:r>
              <a:rPr lang="en-US" dirty="0" smtClean="0"/>
              <a:t>The word 'hate' materializes several meanings in this context.</a:t>
            </a:r>
            <a:endParaRPr lang="en-US" dirty="0" smtClean="0">
              <a:latin typeface="Baskerville Old Face" pitchFamily="18" charset="0"/>
              <a:ea typeface="Times New Roman" pitchFamily="18" charset="0"/>
            </a:endParaRPr>
          </a:p>
          <a:p>
            <a:pPr marL="714375" lvl="0" indent="276225" algn="just" fontAlgn="base">
              <a:spcBef>
                <a:spcPct val="0"/>
              </a:spcBef>
              <a:spcAft>
                <a:spcPct val="0"/>
              </a:spcAft>
              <a:buFont typeface="Wingdings" pitchFamily="2" charset="2"/>
              <a:buChar char="§"/>
            </a:pPr>
            <a:endParaRPr lang="ru-RU" dirty="0" smtClean="0">
              <a:latin typeface="Arial" pitchFamily="34" charset="0"/>
            </a:endParaRPr>
          </a:p>
        </p:txBody>
      </p:sp>
      <p:sp>
        <p:nvSpPr>
          <p:cNvPr id="5" name="Прямоугольник 4"/>
          <p:cNvSpPr/>
          <p:nvPr/>
        </p:nvSpPr>
        <p:spPr>
          <a:xfrm>
            <a:off x="285720" y="1071546"/>
            <a:ext cx="8286808"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714375" lvl="0" algn="just" fontAlgn="base">
              <a:spcBef>
                <a:spcPct val="0"/>
              </a:spcBef>
              <a:spcAft>
                <a:spcPct val="0"/>
              </a:spcAft>
            </a:pPr>
            <a:r>
              <a:rPr lang="en-US" dirty="0" smtClean="0">
                <a:latin typeface="Baskerville Old Face" pitchFamily="18" charset="0"/>
                <a:ea typeface="Times New Roman" pitchFamily="18" charset="0"/>
              </a:rPr>
              <a:t>2. INTERACTION</a:t>
            </a:r>
            <a:r>
              <a:rPr lang="ru-RU" dirty="0" smtClean="0">
                <a:latin typeface="Arial" pitchFamily="34" charset="0"/>
                <a:ea typeface="Times New Roman" pitchFamily="18" charset="0"/>
              </a:rPr>
              <a:t> </a:t>
            </a:r>
            <a:r>
              <a:rPr lang="en-US" dirty="0" smtClean="0">
                <a:latin typeface="Baskerville Old Face" pitchFamily="18" charset="0"/>
                <a:ea typeface="Times New Roman" pitchFamily="18" charset="0"/>
              </a:rPr>
              <a:t>OF PRIMARY AND DERIVATIVE LOGICAL MEANINGS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547</TotalTime>
  <Words>1080</Words>
  <Application>Microsoft Office PowerPoint</Application>
  <PresentationFormat>Экран (4:3)</PresentationFormat>
  <Paragraphs>152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Эркер</vt:lpstr>
      <vt:lpstr>Lexical Expressive Means  and  Stylistic Devices</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Lexical Expressive Means and Stylistic Devices</dc:title>
  <dc:creator>A1</dc:creator>
  <cp:lastModifiedBy>A1</cp:lastModifiedBy>
  <cp:revision>16</cp:revision>
  <dcterms:created xsi:type="dcterms:W3CDTF">2013-05-23T21:53:16Z</dcterms:created>
  <dcterms:modified xsi:type="dcterms:W3CDTF">2013-05-30T02:15:49Z</dcterms:modified>
</cp:coreProperties>
</file>