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4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EAD96-00D3-407B-B1C5-A57C5D062205}" type="datetimeFigureOut">
              <a:rPr lang="ru-RU" smtClean="0"/>
              <a:t>11.10.2014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88FC8-3DEC-4270-A350-92D2D9CBE57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EAD96-00D3-407B-B1C5-A57C5D062205}" type="datetimeFigureOut">
              <a:rPr lang="ru-RU" smtClean="0"/>
              <a:t>11.10.2014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88FC8-3DEC-4270-A350-92D2D9CBE5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EAD96-00D3-407B-B1C5-A57C5D062205}" type="datetimeFigureOut">
              <a:rPr lang="ru-RU" smtClean="0"/>
              <a:t>11.10.2014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88FC8-3DEC-4270-A350-92D2D9CBE5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EAD96-00D3-407B-B1C5-A57C5D062205}" type="datetimeFigureOut">
              <a:rPr lang="ru-RU" smtClean="0"/>
              <a:t>11.10.2014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88FC8-3DEC-4270-A350-92D2D9CBE5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EAD96-00D3-407B-B1C5-A57C5D062205}" type="datetimeFigureOut">
              <a:rPr lang="ru-RU" smtClean="0"/>
              <a:t>11.10.2014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88FC8-3DEC-4270-A350-92D2D9CBE57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EAD96-00D3-407B-B1C5-A57C5D062205}" type="datetimeFigureOut">
              <a:rPr lang="ru-RU" smtClean="0"/>
              <a:t>11.10.2014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88FC8-3DEC-4270-A350-92D2D9CBE5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EAD96-00D3-407B-B1C5-A57C5D062205}" type="datetimeFigureOut">
              <a:rPr lang="ru-RU" smtClean="0"/>
              <a:t>11.10.2014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88FC8-3DEC-4270-A350-92D2D9CBE5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EAD96-00D3-407B-B1C5-A57C5D062205}" type="datetimeFigureOut">
              <a:rPr lang="ru-RU" smtClean="0"/>
              <a:t>11.10.2014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88FC8-3DEC-4270-A350-92D2D9CBE5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EAD96-00D3-407B-B1C5-A57C5D062205}" type="datetimeFigureOut">
              <a:rPr lang="ru-RU" smtClean="0"/>
              <a:t>11.10.2014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88FC8-3DEC-4270-A350-92D2D9CBE5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EAD96-00D3-407B-B1C5-A57C5D062205}" type="datetimeFigureOut">
              <a:rPr lang="ru-RU" smtClean="0"/>
              <a:t>11.10.2014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88FC8-3DEC-4270-A350-92D2D9CBE5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EAD96-00D3-407B-B1C5-A57C5D062205}" type="datetimeFigureOut">
              <a:rPr lang="ru-RU" smtClean="0"/>
              <a:t>11.10.2014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1D88FC8-3DEC-4270-A350-92D2D9CBE57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5FEAD96-00D3-407B-B1C5-A57C5D062205}" type="datetimeFigureOut">
              <a:rPr lang="ru-RU" smtClean="0"/>
              <a:t>11.10.2014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1D88FC8-3DEC-4270-A350-92D2D9CBE57C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07904" y="537846"/>
            <a:ext cx="5040560" cy="2232248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>Адмирал </a:t>
            </a:r>
            <a:br>
              <a:rPr lang="ru-RU" sz="8000" dirty="0" smtClean="0"/>
            </a:br>
            <a:r>
              <a:rPr lang="ru-RU" sz="8000" dirty="0" smtClean="0"/>
              <a:t>флота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5301208"/>
            <a:ext cx="4146792" cy="1347936"/>
          </a:xfrm>
        </p:spPr>
        <p:txBody>
          <a:bodyPr>
            <a:normAutofit fontScale="85000" lnSpcReduction="10000"/>
          </a:bodyPr>
          <a:lstStyle/>
          <a:p>
            <a:r>
              <a:rPr lang="ru-RU" dirty="0" err="1" smtClean="0"/>
              <a:t>Хлызова</a:t>
            </a:r>
            <a:r>
              <a:rPr lang="ru-RU" dirty="0" smtClean="0"/>
              <a:t> Ольга </a:t>
            </a:r>
            <a:r>
              <a:rPr lang="ru-RU" dirty="0" smtClean="0"/>
              <a:t>В</a:t>
            </a:r>
            <a:r>
              <a:rPr lang="ru-RU" dirty="0" smtClean="0"/>
              <a:t>ениаминовна МОУ «СОШ № </a:t>
            </a:r>
            <a:r>
              <a:rPr lang="ru-RU" sz="4300" dirty="0"/>
              <a:t>2</a:t>
            </a:r>
            <a:r>
              <a:rPr lang="ru-RU" dirty="0" smtClean="0"/>
              <a:t>» г. Котласа Архангельской области</a:t>
            </a: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3168352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07904" y="2996952"/>
            <a:ext cx="51125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Кузнецов Николай Герасимович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00708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41" y="1189402"/>
            <a:ext cx="2339752" cy="3326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50885" y="1116931"/>
            <a:ext cx="442486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феврале 1944 г. </a:t>
            </a:r>
            <a:r>
              <a:rPr lang="ru-RU" sz="2400" dirty="0" err="1" smtClean="0"/>
              <a:t>Н.Г.Кузнецову</a:t>
            </a:r>
            <a:r>
              <a:rPr lang="ru-RU" sz="2400" dirty="0" smtClean="0"/>
              <a:t> первому в СССР было присвоено высшее воинское звание на флоте “Адмирал флота”, и он единственный носил погоны с четырьмя звездами, </a:t>
            </a:r>
          </a:p>
          <a:p>
            <a:r>
              <a:rPr lang="ru-RU" sz="2400" dirty="0" smtClean="0"/>
              <a:t>а 31 мая 1944 г. – звание “Адмирал флота” с маршальскими звездами на погонах, приравненное к званию Маршала Советского Союза. </a:t>
            </a:r>
            <a:endParaRPr lang="ru-RU" sz="24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8804" y="3074894"/>
            <a:ext cx="2122537" cy="2953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840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07" y="188640"/>
            <a:ext cx="9138193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"В Великой Отечественной войне советского народа против фашистской Германии Военно-Морской Флот нашего государства был верным помощником Красной Армии.</a:t>
            </a:r>
          </a:p>
          <a:p>
            <a:endParaRPr lang="ru-RU" sz="2000" dirty="0" smtClean="0"/>
          </a:p>
          <a:p>
            <a:r>
              <a:rPr lang="ru-RU" sz="2000" dirty="0" smtClean="0"/>
              <a:t>…Как известно, на суше и на море планы германских стратегов полностью провалились...</a:t>
            </a:r>
          </a:p>
          <a:p>
            <a:endParaRPr lang="ru-RU" sz="2000" dirty="0" smtClean="0"/>
          </a:p>
          <a:p>
            <a:r>
              <a:rPr lang="ru-RU" sz="2000" dirty="0" smtClean="0"/>
              <a:t>...Боевая деятельность советских моряков отличалась беззаветной стойкостью и мужеством, высокой боевой активностью и воинским мастерством.</a:t>
            </a:r>
          </a:p>
          <a:p>
            <a:endParaRPr lang="ru-RU" sz="2000" dirty="0" smtClean="0"/>
          </a:p>
          <a:p>
            <a:r>
              <a:rPr lang="ru-RU" sz="2000" dirty="0" smtClean="0"/>
              <a:t>Моряки подводных лодок, надводных кораблей, морские летчики, артиллеристы и пехотинцы восприняли и развили все ценное из вековых традиций русского флота.</a:t>
            </a:r>
          </a:p>
          <a:p>
            <a:endParaRPr lang="ru-RU" sz="2000" dirty="0" smtClean="0"/>
          </a:p>
          <a:p>
            <a:r>
              <a:rPr lang="ru-RU" sz="2000" dirty="0" smtClean="0"/>
              <a:t>Советские моряки за четыре года войны вписали новые страницы в книгу русской морской славы. Флот до конца выполнил свой долг перед Советской Родиной.</a:t>
            </a:r>
          </a:p>
          <a:p>
            <a:endParaRPr lang="ru-RU" sz="2000" dirty="0" smtClean="0"/>
          </a:p>
          <a:p>
            <a:r>
              <a:rPr lang="ru-RU" sz="2000" dirty="0" smtClean="0"/>
              <a:t>Советский народ хочет видеть свой флот еще более сильным и могучим".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8017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124744"/>
            <a:ext cx="820891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Для главкома ВМС, Адмирала флота </a:t>
            </a:r>
            <a:r>
              <a:rPr lang="ru-RU" sz="2400" dirty="0" err="1" smtClean="0"/>
              <a:t>Н.Г.Кузнецова</a:t>
            </a:r>
            <a:r>
              <a:rPr lang="ru-RU" sz="2400" dirty="0" smtClean="0"/>
              <a:t> война не закончилась 9 мая 1945 г. Он отправился на Дальний Восток для организации взаимодействия сил Тихоокеанского флота и Амурской флотилии с частями Красной Армии в войне с Японией.</a:t>
            </a:r>
          </a:p>
          <a:p>
            <a:endParaRPr lang="ru-RU" dirty="0" smtClean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99" y="3340735"/>
            <a:ext cx="1317862" cy="2664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39752" y="3311972"/>
            <a:ext cx="662473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 период Великой Отечественной войны </a:t>
            </a:r>
            <a:r>
              <a:rPr lang="ru-RU" sz="2400" dirty="0" err="1"/>
              <a:t>Н.Г.Кузнецов</a:t>
            </a:r>
            <a:r>
              <a:rPr lang="ru-RU" sz="2400" dirty="0"/>
              <a:t> проявил себя выдающимся организатором взаимодействия флота с сухопутными войсками. За вклад Николая Герасимовича в победу и проявленные в годы войны мужество и героизм 14 сентября 1945 г. он был удостоен высокого звания </a:t>
            </a:r>
            <a:r>
              <a:rPr lang="ru-RU" sz="2400" u="sng" dirty="0"/>
              <a:t>Героя Советского Союза.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611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1754232"/>
            <a:ext cx="61926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Скончался </a:t>
            </a:r>
            <a:r>
              <a:rPr lang="ru-RU" sz="2400" dirty="0" err="1" smtClean="0"/>
              <a:t>Н.Г.Кузнецов</a:t>
            </a:r>
            <a:r>
              <a:rPr lang="ru-RU" sz="2400" dirty="0" smtClean="0"/>
              <a:t> 6 декабря 1974 года в 1 час 15 минут и был похоронен на Новодевичьем кладбище в Москве.</a:t>
            </a:r>
          </a:p>
          <a:p>
            <a:endParaRPr lang="ru-RU" dirty="0" smtClean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3178"/>
            <a:ext cx="194108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4345849"/>
            <a:ext cx="842493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/>
              <a:t>Н.Г.Кузнецов</a:t>
            </a:r>
            <a:r>
              <a:rPr lang="ru-RU" sz="2400" dirty="0"/>
              <a:t> был "отстранен от флота" в 1956 году. До самой кончины он писал в различные инстанции с просьбой вызвать его, разобраться с ним, он хотел понять, в чем он виноват и, если действительно виноват, готов был понести еще более суровое наказание.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049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836712"/>
            <a:ext cx="3240360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5543564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Памятник в Архангельске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96752"/>
            <a:ext cx="2388840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14800" y="5147900"/>
            <a:ext cx="4777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Бюст Н. Г. Кузнецова в Великом Устюге</a:t>
            </a:r>
          </a:p>
        </p:txBody>
      </p:sp>
    </p:spTree>
    <p:extLst>
      <p:ext uri="{BB962C8B-B14F-4D97-AF65-F5344CB8AC3E}">
        <p14:creationId xmlns:p14="http://schemas.microsoft.com/office/powerpoint/2010/main" val="30558262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144965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Дом-музей и памятник на месте где родился и жил Н.Г. Кузнецов в деревне Медведки </a:t>
            </a:r>
            <a:r>
              <a:rPr lang="ru-RU" sz="2400" dirty="0" err="1"/>
              <a:t>Котласского</a:t>
            </a:r>
            <a:r>
              <a:rPr lang="ru-RU" sz="2400" dirty="0"/>
              <a:t> района Архангельской </a:t>
            </a:r>
            <a:r>
              <a:rPr lang="ru-RU" sz="2400" dirty="0" smtClean="0"/>
              <a:t>области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502024"/>
            <a:ext cx="4680520" cy="3666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21845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5548935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Тяжелый авианесущий крейсер "Адмирал Флота Советского Союза Кузнецов"</a:t>
            </a: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124744"/>
            <a:ext cx="4752528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49666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275" y="1193101"/>
            <a:ext cx="1944216" cy="152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530" y="1211157"/>
            <a:ext cx="2047664" cy="152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65285" y="3140968"/>
            <a:ext cx="27148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Мемориальная стена в городском парке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24314" y="1193101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Бюст Н. Г. Кузнецова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390" y="2106344"/>
            <a:ext cx="1944216" cy="2834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4536996"/>
            <a:ext cx="20162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Дата установки: октябрь 1977 года.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60930" y="4690884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Дата установки: </a:t>
            </a:r>
            <a:endParaRPr lang="ru-RU" sz="2000" dirty="0" smtClean="0"/>
          </a:p>
          <a:p>
            <a:r>
              <a:rPr lang="ru-RU" sz="2000" dirty="0" smtClean="0"/>
              <a:t>9 </a:t>
            </a:r>
            <a:r>
              <a:rPr lang="ru-RU" sz="2000" dirty="0"/>
              <a:t>мая 1990 года.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73688" y="5321594"/>
            <a:ext cx="26629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Дата установки: </a:t>
            </a:r>
            <a:endParaRPr lang="ru-RU" sz="2000" dirty="0" smtClean="0"/>
          </a:p>
          <a:p>
            <a:r>
              <a:rPr lang="ru-RU" sz="2000" dirty="0" smtClean="0"/>
              <a:t>16 </a:t>
            </a:r>
            <a:r>
              <a:rPr lang="ru-RU" sz="2000" dirty="0"/>
              <a:t>июля 2004 года.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3140968"/>
            <a:ext cx="22019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Мемориальная доска на ул. Кузнецова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94281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05063"/>
            <a:ext cx="87129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Родился </a:t>
            </a:r>
            <a:r>
              <a:rPr lang="ru-RU" sz="2800" dirty="0" err="1" smtClean="0"/>
              <a:t>Н.Г.Кузнецов</a:t>
            </a:r>
            <a:r>
              <a:rPr lang="ru-RU" sz="2800" dirty="0" smtClean="0"/>
              <a:t> 24 (11) июля 1904 года в деревне Медведки </a:t>
            </a:r>
            <a:r>
              <a:rPr lang="ru-RU" sz="2800" dirty="0" err="1" smtClean="0"/>
              <a:t>Котласского</a:t>
            </a:r>
            <a:r>
              <a:rPr lang="ru-RU" sz="2800" dirty="0" smtClean="0"/>
              <a:t> района Архангельской области в семье казенных крестьян Герасима Федоровича и Анны Ивановны Кузнецовых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196752"/>
            <a:ext cx="2376264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96753"/>
            <a:ext cx="1728192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196752"/>
            <a:ext cx="1872208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507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1656184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61293" y="843970"/>
            <a:ext cx="62646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20 сентября 1922 г. </a:t>
            </a:r>
            <a:r>
              <a:rPr lang="ru-RU" sz="2400" dirty="0" err="1" smtClean="0"/>
              <a:t>Н.Кузнецов</a:t>
            </a:r>
            <a:r>
              <a:rPr lang="ru-RU" sz="2400" dirty="0" smtClean="0"/>
              <a:t> был зачислен в училище командного состава флота, тогда же переименованное в Военно-морское училище им. </a:t>
            </a:r>
            <a:r>
              <a:rPr lang="ru-RU" sz="2400" dirty="0" err="1" smtClean="0"/>
              <a:t>М.В.Фрунзе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339752" y="2684819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 октября 1924 г. курсант </a:t>
            </a:r>
            <a:r>
              <a:rPr lang="ru-RU" sz="2400" dirty="0" err="1" smtClean="0"/>
              <a:t>Н.Кузнецов</a:t>
            </a:r>
            <a:r>
              <a:rPr lang="ru-RU" sz="2400" dirty="0" smtClean="0"/>
              <a:t> был допущен к исполнению обязанностей командира отделения. 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59632" y="4221088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октябре 1925 г. он был назначен командиром взвода первого курса нового набора.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31321" y="5373216"/>
            <a:ext cx="83663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5 октября 1926 г. Николай Кузнецов с отличием окончил военно-морское училище, с предоставлением права выбора флота.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2272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2160240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1585387"/>
            <a:ext cx="65882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 1 октября 1927 г. по 4 мая 1932 г. </a:t>
            </a:r>
            <a:r>
              <a:rPr lang="ru-RU" sz="2400" dirty="0" err="1" smtClean="0"/>
              <a:t>Н.Г.Кузнецов</a:t>
            </a:r>
            <a:r>
              <a:rPr lang="ru-RU" sz="2400" dirty="0" smtClean="0"/>
              <a:t> учился в Военно-морской академии, также окончил ее с отличием и с правом выбора флота.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3429000"/>
            <a:ext cx="85689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Вновь </a:t>
            </a:r>
            <a:r>
              <a:rPr lang="ru-RU" sz="2400" dirty="0" err="1" smtClean="0"/>
              <a:t>Н.Г.Кузнецов</a:t>
            </a:r>
            <a:r>
              <a:rPr lang="ru-RU" sz="2400" dirty="0" smtClean="0"/>
              <a:t> избрал Черное море и отправился служить старшим помощником нового крейсера “Красный Кавказ”. За год команда корабля превратилась в дружный, сплоченный боевой коллектив, способный четко действовать в любых сложных условиях обстановки. </a:t>
            </a:r>
          </a:p>
          <a:p>
            <a:endParaRPr lang="ru-RU" sz="2400" dirty="0"/>
          </a:p>
          <a:p>
            <a:r>
              <a:rPr lang="ru-RU" sz="2400" dirty="0" smtClean="0"/>
              <a:t>В 1933 г. крейсер вошел в состав боевого ядра Черноморского флота.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6752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052736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ноябре 1933 г. капитан 2 ранга </a:t>
            </a:r>
            <a:r>
              <a:rPr lang="ru-RU" sz="2400" dirty="0" err="1" smtClean="0"/>
              <a:t>Н.Г.Кузнецов</a:t>
            </a:r>
            <a:r>
              <a:rPr lang="ru-RU" sz="2400" dirty="0" smtClean="0"/>
              <a:t> назначается командиром крейсера “</a:t>
            </a:r>
            <a:r>
              <a:rPr lang="ru-RU" sz="2400" dirty="0" err="1" smtClean="0"/>
              <a:t>Червона</a:t>
            </a:r>
            <a:r>
              <a:rPr lang="ru-RU" sz="2400" dirty="0" smtClean="0"/>
              <a:t> Украина”.</a:t>
            </a:r>
            <a:endParaRPr lang="ru-R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8814" y="1883733"/>
            <a:ext cx="2095674" cy="3129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3081143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1935 г. крейсер “</a:t>
            </a:r>
            <a:r>
              <a:rPr lang="ru-RU" sz="2400" dirty="0" err="1" smtClean="0"/>
              <a:t>Червона</a:t>
            </a:r>
            <a:r>
              <a:rPr lang="ru-RU" sz="2400" dirty="0" smtClean="0"/>
              <a:t> Украина” занял первое место в Морских Силах СССР.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4869160"/>
            <a:ext cx="74888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газете “Красная звезда” появилась статья  “Капитан 1-го ранга” о Кузнецове. В ней Николай Герасимович был назван “самым молодым капитаном 1-го ранга всех морей мира”.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109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284984"/>
            <a:ext cx="3312368" cy="3191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980728"/>
            <a:ext cx="79928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августе 1936 г. </a:t>
            </a:r>
            <a:r>
              <a:rPr lang="ru-RU" sz="2400" dirty="0" err="1" smtClean="0"/>
              <a:t>Н.Г.Кузнецову</a:t>
            </a:r>
            <a:r>
              <a:rPr lang="ru-RU" sz="2400" dirty="0" smtClean="0"/>
              <a:t> поручается ответственная миссия. Его направляют в объятую гражданской войной Испанию военно-морским атташе и главным военно-морским советником, а также руководителем советских моряков-добровольцев. 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4293096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2366" y="3356991"/>
            <a:ext cx="512373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prstClr val="black"/>
                </a:solidFill>
              </a:rPr>
              <a:t>В июле 1937 г. </a:t>
            </a:r>
            <a:r>
              <a:rPr lang="ru-RU" sz="2400" dirty="0" err="1">
                <a:solidFill>
                  <a:prstClr val="black"/>
                </a:solidFill>
              </a:rPr>
              <a:t>Н.Г.Кузнецова</a:t>
            </a:r>
            <a:r>
              <a:rPr lang="ru-RU" sz="2400" dirty="0">
                <a:solidFill>
                  <a:prstClr val="black"/>
                </a:solidFill>
              </a:rPr>
              <a:t> отозвали на Родину и в августе назначили заместителем командующего Тихоокеанским флотом, а с 10 января 1938 г. по 28 марта 1939 г. он командующий Тихоокеанским флотом в звании флагман 2-го ранга. </a:t>
            </a:r>
          </a:p>
        </p:txBody>
      </p:sp>
    </p:spTree>
    <p:extLst>
      <p:ext uri="{BB962C8B-B14F-4D97-AF65-F5344CB8AC3E}">
        <p14:creationId xmlns:p14="http://schemas.microsoft.com/office/powerpoint/2010/main" val="409053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46741"/>
            <a:ext cx="2520280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31840" y="1196752"/>
            <a:ext cx="547260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январе 1939 г. Президиум Верховного Совета СССР утвердил новый текст военной присяги для Красной Армии и ВМФ и новое положение о порядке ее принятия. </a:t>
            </a:r>
          </a:p>
          <a:p>
            <a:endParaRPr lang="ru-RU" sz="2400" dirty="0"/>
          </a:p>
          <a:p>
            <a:r>
              <a:rPr lang="ru-RU" sz="2400" dirty="0" smtClean="0"/>
              <a:t>23 февраля командующий ТОФ </a:t>
            </a:r>
            <a:r>
              <a:rPr lang="ru-RU" sz="2400" dirty="0" err="1" smtClean="0"/>
              <a:t>Н.Г.Кузнецов</a:t>
            </a:r>
            <a:r>
              <a:rPr lang="ru-RU" sz="2400" dirty="0" smtClean="0"/>
              <a:t> один из первых на флоте принял присягу и дал клятву защищать Родину “не щадя своей крови и самой жизни для победы над врагом”. Этой присяге он остался верен до конца своей жизни.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4871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4296" y="3861048"/>
            <a:ext cx="81521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28 марта 1939 г. </a:t>
            </a:r>
            <a:r>
              <a:rPr lang="ru-RU" sz="2400" dirty="0" err="1" smtClean="0"/>
              <a:t>Н.Г.Кузнецов</a:t>
            </a:r>
            <a:r>
              <a:rPr lang="ru-RU" sz="2400" dirty="0" smtClean="0"/>
              <a:t> был назначен заместителем наркома ВМФ, а уже 28 апреля 1939 г. он назначается народным комиссаром ВМФ. Ему было присвоено звание флагмана флота 2-го ранга (адмирала). </a:t>
            </a:r>
            <a:r>
              <a:rPr lang="ru-RU" sz="2400" dirty="0" err="1" smtClean="0"/>
              <a:t>Н.Г.Кузнецову</a:t>
            </a:r>
            <a:r>
              <a:rPr lang="ru-RU" sz="2400" dirty="0" smtClean="0"/>
              <a:t> в то время было немногим более 34 лет. Это был самый молодой нарком в Советском Союзе </a:t>
            </a:r>
            <a:endParaRPr lang="ru-RU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80728"/>
            <a:ext cx="2592288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980728"/>
            <a:ext cx="2024383" cy="2448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530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8149" y="836712"/>
            <a:ext cx="82809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Благодаря созданной и отработанной на флоте накануне войны под руководством Кузнецова системе оперативных готовностей, флот не позволил застать себя врасплох и встретил удары авиации противника организованным огнем. На флотах в этот день не был потерян ни один корабль, ни один самолет морской авиации, не была взята с моря ни одна база.</a:t>
            </a:r>
            <a:endParaRPr lang="ru-RU" sz="2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3717032"/>
            <a:ext cx="3675021" cy="2808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717032"/>
            <a:ext cx="302433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092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139</TotalTime>
  <Words>910</Words>
  <Application>Microsoft Office PowerPoint</Application>
  <PresentationFormat>Экран (4:3)</PresentationFormat>
  <Paragraphs>51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Адмирал  флота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13</cp:revision>
  <dcterms:created xsi:type="dcterms:W3CDTF">2014-08-31T12:15:44Z</dcterms:created>
  <dcterms:modified xsi:type="dcterms:W3CDTF">2014-10-11T17:04:43Z</dcterms:modified>
</cp:coreProperties>
</file>