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41" autoAdjust="0"/>
    <p:restoredTop sz="94660" autoAdjust="0"/>
  </p:normalViewPr>
  <p:slideViewPr>
    <p:cSldViewPr>
      <p:cViewPr varScale="1">
        <p:scale>
          <a:sx n="73" d="100"/>
          <a:sy n="73"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28.10.2014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620688"/>
            <a:ext cx="7890080" cy="796950"/>
          </a:xfrm>
        </p:spPr>
        <p:txBody>
          <a:bodyPr>
            <a:normAutofit fontScale="90000"/>
          </a:bodyPr>
          <a:lstStyle/>
          <a:p>
            <a:r>
              <a:rPr lang="ru-RU" b="1" dirty="0" smtClean="0"/>
              <a:t/>
            </a:r>
            <a:br>
              <a:rPr lang="ru-RU" b="1" dirty="0" smtClean="0"/>
            </a:br>
            <a:r>
              <a:rPr lang="en-GB" b="1" dirty="0" smtClean="0"/>
              <a:t>Places of </a:t>
            </a:r>
            <a:r>
              <a:rPr lang="en-US" b="1" smtClean="0"/>
              <a:t>i</a:t>
            </a:r>
            <a:r>
              <a:rPr lang="en-GB" b="1" smtClean="0"/>
              <a:t>nterest</a:t>
            </a:r>
            <a:r>
              <a:rPr lang="en-GB" b="1" dirty="0" smtClean="0"/>
              <a:t> </a:t>
            </a:r>
            <a:r>
              <a:rPr lang="en-GB" b="1" dirty="0" smtClean="0"/>
              <a:t>in Great Britain </a:t>
            </a:r>
            <a:r>
              <a:rPr lang="ru-RU" dirty="0" smtClean="0"/>
              <a:t/>
            </a:r>
            <a:br>
              <a:rPr lang="ru-RU" dirty="0" smtClean="0"/>
            </a:br>
            <a:r>
              <a:rPr lang="ru-RU" b="1" dirty="0" smtClean="0"/>
              <a:t>Достопримечательности Великобритании </a:t>
            </a:r>
            <a:endParaRPr lang="ru-RU" dirty="0"/>
          </a:p>
        </p:txBody>
      </p:sp>
      <p:pic>
        <p:nvPicPr>
          <p:cNvPr id="4" name="Содержимое 3" descr="i (1).jpg"/>
          <p:cNvPicPr>
            <a:picLocks noGrp="1" noChangeAspect="1"/>
          </p:cNvPicPr>
          <p:nvPr>
            <p:ph idx="1"/>
          </p:nvPr>
        </p:nvPicPr>
        <p:blipFill>
          <a:blip r:embed="rId2" cstate="print"/>
          <a:stretch>
            <a:fillRect/>
          </a:stretch>
        </p:blipFill>
        <p:spPr>
          <a:xfrm>
            <a:off x="1547664" y="2564904"/>
            <a:ext cx="2465422" cy="3735488"/>
          </a:xfrm>
        </p:spPr>
      </p:pic>
      <p:pic>
        <p:nvPicPr>
          <p:cNvPr id="5" name="Рисунок 4" descr="i.jpg"/>
          <p:cNvPicPr>
            <a:picLocks noChangeAspect="1"/>
          </p:cNvPicPr>
          <p:nvPr/>
        </p:nvPicPr>
        <p:blipFill>
          <a:blip r:embed="rId3" cstate="print"/>
          <a:stretch>
            <a:fillRect/>
          </a:stretch>
        </p:blipFill>
        <p:spPr>
          <a:xfrm>
            <a:off x="4572000" y="2564904"/>
            <a:ext cx="2820794" cy="3744416"/>
          </a:xfrm>
          <a:prstGeom prst="rect">
            <a:avLst/>
          </a:prstGeo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a:bodyPr>
          <a:lstStyle/>
          <a:p>
            <a:r>
              <a:rPr lang="en-GB" sz="4400" dirty="0" smtClean="0"/>
              <a:t>Edinburgh</a:t>
            </a:r>
            <a:endParaRPr lang="ru-RU" dirty="0"/>
          </a:p>
        </p:txBody>
      </p:sp>
      <p:sp>
        <p:nvSpPr>
          <p:cNvPr id="3" name="Содержимое 2"/>
          <p:cNvSpPr>
            <a:spLocks noGrp="1"/>
          </p:cNvSpPr>
          <p:nvPr>
            <p:ph sz="half" idx="1"/>
          </p:nvPr>
        </p:nvSpPr>
        <p:spPr>
          <a:xfrm>
            <a:off x="457200" y="1052736"/>
            <a:ext cx="4038600" cy="5073427"/>
          </a:xfrm>
        </p:spPr>
        <p:txBody>
          <a:bodyPr>
            <a:normAutofit/>
          </a:bodyPr>
          <a:lstStyle/>
          <a:p>
            <a:r>
              <a:rPr lang="en-GB" sz="3200" dirty="0" smtClean="0"/>
              <a:t>Edinburgh is a city where the historic past lives side by side with the present. Edinburgh Castle is the most famous building in the city.</a:t>
            </a:r>
            <a:endParaRPr lang="ru-RU" sz="3200" dirty="0" smtClean="0"/>
          </a:p>
          <a:p>
            <a:endParaRPr lang="ru-RU" sz="3200" dirty="0"/>
          </a:p>
        </p:txBody>
      </p:sp>
      <p:sp>
        <p:nvSpPr>
          <p:cNvPr id="4" name="Содержимое 3"/>
          <p:cNvSpPr>
            <a:spLocks noGrp="1"/>
          </p:cNvSpPr>
          <p:nvPr>
            <p:ph sz="half" idx="2"/>
          </p:nvPr>
        </p:nvSpPr>
        <p:spPr>
          <a:xfrm>
            <a:off x="4648200" y="1052736"/>
            <a:ext cx="4038600" cy="5073427"/>
          </a:xfrm>
        </p:spPr>
        <p:txBody>
          <a:bodyPr>
            <a:normAutofit/>
          </a:bodyPr>
          <a:lstStyle/>
          <a:p>
            <a:r>
              <a:rPr lang="ru-RU" sz="3200" dirty="0" smtClean="0"/>
              <a:t>Эдинбург — город, в котором прошлое соседствует с настоящим. </a:t>
            </a:r>
            <a:r>
              <a:rPr lang="ru-RU" sz="3200" dirty="0" err="1" smtClean="0"/>
              <a:t>Эдинбургский</a:t>
            </a:r>
            <a:r>
              <a:rPr lang="ru-RU" sz="3200" dirty="0" smtClean="0"/>
              <a:t> замок — самое знаменитое здание в городе.</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GB" sz="4400" dirty="0" smtClean="0"/>
              <a:t>Edinburgh Castle</a:t>
            </a:r>
            <a:r>
              <a:rPr lang="ru-RU" sz="4400" dirty="0" smtClean="0"/>
              <a:t>             </a:t>
            </a:r>
            <a:r>
              <a:rPr lang="ru-RU" sz="4400" dirty="0" err="1" smtClean="0"/>
              <a:t>Эдинбургский</a:t>
            </a:r>
            <a:r>
              <a:rPr lang="ru-RU" sz="4400" dirty="0" smtClean="0"/>
              <a:t> замок </a:t>
            </a:r>
            <a:endParaRPr lang="ru-RU" dirty="0"/>
          </a:p>
        </p:txBody>
      </p:sp>
      <p:pic>
        <p:nvPicPr>
          <p:cNvPr id="4" name="Содержимое 3" descr="1242964_84303666_1.jpg"/>
          <p:cNvPicPr>
            <a:picLocks noGrp="1" noChangeAspect="1"/>
          </p:cNvPicPr>
          <p:nvPr>
            <p:ph idx="1"/>
          </p:nvPr>
        </p:nvPicPr>
        <p:blipFill>
          <a:blip r:embed="rId2" cstate="print"/>
          <a:stretch>
            <a:fillRect/>
          </a:stretch>
        </p:blipFill>
        <p:spPr>
          <a:xfrm>
            <a:off x="1835696" y="1772816"/>
            <a:ext cx="5787479" cy="4340609"/>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t>Edinburgh</a:t>
            </a:r>
            <a:endParaRPr lang="ru-RU" dirty="0"/>
          </a:p>
        </p:txBody>
      </p:sp>
      <p:sp>
        <p:nvSpPr>
          <p:cNvPr id="3" name="Содержимое 2"/>
          <p:cNvSpPr>
            <a:spLocks noGrp="1"/>
          </p:cNvSpPr>
          <p:nvPr>
            <p:ph sz="half" idx="1"/>
          </p:nvPr>
        </p:nvSpPr>
        <p:spPr/>
        <p:txBody>
          <a:bodyPr>
            <a:normAutofit fontScale="92500"/>
          </a:bodyPr>
          <a:lstStyle/>
          <a:p>
            <a:r>
              <a:rPr lang="en-GB" dirty="0" smtClean="0"/>
              <a:t>Edinburgh is especially famous for its festivals. In summer there is the Edinburgh Festival. This is Britain's biggest arts festival.</a:t>
            </a:r>
            <a:endParaRPr lang="ru-RU" dirty="0" smtClean="0"/>
          </a:p>
          <a:p>
            <a:endParaRPr lang="ru-RU" dirty="0"/>
          </a:p>
        </p:txBody>
      </p:sp>
      <p:sp>
        <p:nvSpPr>
          <p:cNvPr id="4" name="Содержимое 3"/>
          <p:cNvSpPr>
            <a:spLocks noGrp="1"/>
          </p:cNvSpPr>
          <p:nvPr>
            <p:ph sz="half" idx="2"/>
          </p:nvPr>
        </p:nvSpPr>
        <p:spPr/>
        <p:txBody>
          <a:bodyPr>
            <a:normAutofit fontScale="92500"/>
          </a:bodyPr>
          <a:lstStyle/>
          <a:p>
            <a:r>
              <a:rPr lang="ru-RU" dirty="0" smtClean="0"/>
              <a:t>Более всего Эдинбург знаменит своими фестивалями. Летом там проходит </a:t>
            </a:r>
            <a:r>
              <a:rPr lang="ru-RU" dirty="0" err="1" smtClean="0"/>
              <a:t>Эдинбургский</a:t>
            </a:r>
            <a:r>
              <a:rPr lang="ru-RU" dirty="0" smtClean="0"/>
              <a:t> фестиваль. Это самый значительный фестиваль искусств в Британии.</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06090"/>
          </a:xfrm>
        </p:spPr>
        <p:txBody>
          <a:bodyPr>
            <a:normAutofit fontScale="90000"/>
          </a:bodyPr>
          <a:lstStyle/>
          <a:p>
            <a:r>
              <a:rPr lang="en-GB" dirty="0" smtClean="0"/>
              <a:t>Edinburgh</a:t>
            </a:r>
            <a:r>
              <a:rPr lang="ru-RU" dirty="0" smtClean="0"/>
              <a:t>                   Эдинбург</a:t>
            </a:r>
            <a:endParaRPr lang="ru-RU" dirty="0"/>
          </a:p>
        </p:txBody>
      </p:sp>
      <p:pic>
        <p:nvPicPr>
          <p:cNvPr id="4" name="Содержимое 3" descr="24422.jpg"/>
          <p:cNvPicPr>
            <a:picLocks noGrp="1" noChangeAspect="1"/>
          </p:cNvPicPr>
          <p:nvPr>
            <p:ph idx="1"/>
          </p:nvPr>
        </p:nvPicPr>
        <p:blipFill>
          <a:blip r:embed="rId2" cstate="print"/>
          <a:stretch>
            <a:fillRect/>
          </a:stretch>
        </p:blipFill>
        <p:spPr>
          <a:xfrm>
            <a:off x="1547664" y="980728"/>
            <a:ext cx="7296047" cy="5702065"/>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t>Stonehenge</a:t>
            </a:r>
            <a:endParaRPr lang="ru-RU" dirty="0"/>
          </a:p>
        </p:txBody>
      </p:sp>
      <p:sp>
        <p:nvSpPr>
          <p:cNvPr id="3" name="Содержимое 2"/>
          <p:cNvSpPr>
            <a:spLocks noGrp="1"/>
          </p:cNvSpPr>
          <p:nvPr>
            <p:ph sz="half" idx="1"/>
          </p:nvPr>
        </p:nvSpPr>
        <p:spPr/>
        <p:txBody>
          <a:bodyPr>
            <a:normAutofit fontScale="92500" lnSpcReduction="20000"/>
          </a:bodyPr>
          <a:lstStyle/>
          <a:p>
            <a:r>
              <a:rPr lang="en-GB" dirty="0" smtClean="0"/>
              <a:t>There is a prehistoric monument in Great Britain which is as interesting to the tourists as the Egyptian pyramids. This is Stonehenge. Stonehenge was built in order to calculate the annual calendar and seasons.</a:t>
            </a:r>
            <a:endParaRPr lang="ru-RU" dirty="0"/>
          </a:p>
        </p:txBody>
      </p:sp>
      <p:sp>
        <p:nvSpPr>
          <p:cNvPr id="4" name="Содержимое 3"/>
          <p:cNvSpPr>
            <a:spLocks noGrp="1"/>
          </p:cNvSpPr>
          <p:nvPr>
            <p:ph sz="half" idx="2"/>
          </p:nvPr>
        </p:nvSpPr>
        <p:spPr/>
        <p:txBody>
          <a:bodyPr>
            <a:normAutofit fontScale="92500" lnSpcReduction="20000"/>
          </a:bodyPr>
          <a:lstStyle/>
          <a:p>
            <a:r>
              <a:rPr lang="ru-RU" dirty="0" smtClean="0"/>
              <a:t>В Великобритании есть доисторический памятник, который так же интересен туристам, как и Египетские пирамиды. Это Стоунхендж. Считается, что Стоунхендж был построен для того, чтобы отмечать смену времен года подобно календарю.</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dirty="0" smtClean="0"/>
              <a:t>Stonehenge</a:t>
            </a:r>
            <a:r>
              <a:rPr lang="ru-RU" dirty="0" smtClean="0"/>
              <a:t>       Стоунхендж</a:t>
            </a:r>
            <a:endParaRPr lang="ru-RU" dirty="0"/>
          </a:p>
        </p:txBody>
      </p:sp>
      <p:pic>
        <p:nvPicPr>
          <p:cNvPr id="4" name="Содержимое 3" descr="1394090811.jpg"/>
          <p:cNvPicPr>
            <a:picLocks noGrp="1" noChangeAspect="1"/>
          </p:cNvPicPr>
          <p:nvPr>
            <p:ph idx="1"/>
          </p:nvPr>
        </p:nvPicPr>
        <p:blipFill>
          <a:blip r:embed="rId2" cstate="print"/>
          <a:stretch>
            <a:fillRect/>
          </a:stretch>
        </p:blipFill>
        <p:spPr>
          <a:xfrm>
            <a:off x="1619672" y="1484784"/>
            <a:ext cx="6617659" cy="4963244"/>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634082"/>
          </a:xfrm>
        </p:spPr>
        <p:txBody>
          <a:bodyPr>
            <a:normAutofit fontScale="90000"/>
          </a:bodyPr>
          <a:lstStyle/>
          <a:p>
            <a:r>
              <a:rPr lang="en-GB" dirty="0" smtClean="0"/>
              <a:t>Cambridge</a:t>
            </a:r>
            <a:r>
              <a:rPr lang="ru-RU" dirty="0" smtClean="0"/>
              <a:t>             Кембридж</a:t>
            </a:r>
            <a:endParaRPr lang="ru-RU" dirty="0"/>
          </a:p>
        </p:txBody>
      </p:sp>
      <p:pic>
        <p:nvPicPr>
          <p:cNvPr id="4" name="Содержимое 3" descr="27.jpg"/>
          <p:cNvPicPr>
            <a:picLocks noGrp="1" noChangeAspect="1"/>
          </p:cNvPicPr>
          <p:nvPr>
            <p:ph idx="1"/>
          </p:nvPr>
        </p:nvPicPr>
        <p:blipFill>
          <a:blip r:embed="rId2" cstate="print"/>
          <a:stretch>
            <a:fillRect/>
          </a:stretch>
        </p:blipFill>
        <p:spPr>
          <a:xfrm>
            <a:off x="1619672" y="980728"/>
            <a:ext cx="6912767" cy="5714554"/>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06090"/>
          </a:xfrm>
        </p:spPr>
        <p:txBody>
          <a:bodyPr>
            <a:normAutofit fontScale="90000"/>
          </a:bodyPr>
          <a:lstStyle/>
          <a:p>
            <a:r>
              <a:rPr lang="en-GB" dirty="0" smtClean="0"/>
              <a:t>Glasgow</a:t>
            </a:r>
            <a:r>
              <a:rPr lang="ru-RU" dirty="0" smtClean="0"/>
              <a:t>                  </a:t>
            </a:r>
            <a:r>
              <a:rPr lang="ru-RU" smtClean="0"/>
              <a:t>Глазгов</a:t>
            </a:r>
            <a:endParaRPr lang="ru-RU" dirty="0"/>
          </a:p>
        </p:txBody>
      </p:sp>
      <p:pic>
        <p:nvPicPr>
          <p:cNvPr id="4" name="Содержимое 3" descr="88.2.glazov.jpg"/>
          <p:cNvPicPr>
            <a:picLocks noGrp="1" noChangeAspect="1"/>
          </p:cNvPicPr>
          <p:nvPr>
            <p:ph idx="1"/>
          </p:nvPr>
        </p:nvPicPr>
        <p:blipFill>
          <a:blip r:embed="rId2" cstate="print"/>
          <a:stretch>
            <a:fillRect/>
          </a:stretch>
        </p:blipFill>
        <p:spPr>
          <a:xfrm>
            <a:off x="1475656" y="1052736"/>
            <a:ext cx="7392821" cy="554461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2800" b="1" dirty="0" smtClean="0">
                <a:solidFill>
                  <a:schemeClr val="tx2">
                    <a:lumMod val="60000"/>
                    <a:lumOff val="40000"/>
                  </a:schemeClr>
                </a:solidFill>
              </a:rPr>
              <a:t>                 Презентацию подготовила </a:t>
            </a:r>
          </a:p>
          <a:p>
            <a:pPr>
              <a:buNone/>
            </a:pPr>
            <a:r>
              <a:rPr lang="ru-RU" sz="2800" b="1" dirty="0" err="1" smtClean="0">
                <a:solidFill>
                  <a:schemeClr val="tx2">
                    <a:lumMod val="60000"/>
                    <a:lumOff val="40000"/>
                  </a:schemeClr>
                </a:solidFill>
              </a:rPr>
              <a:t>Хулап</a:t>
            </a:r>
            <a:r>
              <a:rPr lang="ru-RU" sz="2800" b="1" dirty="0" smtClean="0">
                <a:solidFill>
                  <a:schemeClr val="tx2">
                    <a:lumMod val="60000"/>
                    <a:lumOff val="40000"/>
                  </a:schemeClr>
                </a:solidFill>
              </a:rPr>
              <a:t> Елизавета, 8б класс МБОУ СОШ № 76,  </a:t>
            </a:r>
          </a:p>
          <a:p>
            <a:pPr>
              <a:buNone/>
            </a:pPr>
            <a:r>
              <a:rPr lang="ru-RU" sz="2800" b="1" dirty="0" smtClean="0">
                <a:solidFill>
                  <a:schemeClr val="tx2">
                    <a:lumMod val="60000"/>
                    <a:lumOff val="40000"/>
                  </a:schemeClr>
                </a:solidFill>
              </a:rPr>
              <a:t>                           п. Гигант, 2014 год</a:t>
            </a:r>
            <a:endParaRPr lang="ru-RU" sz="2800" b="1" dirty="0">
              <a:solidFill>
                <a:schemeClr val="tx2">
                  <a:lumMod val="60000"/>
                  <a:lumOff val="4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GB" dirty="0" smtClean="0"/>
              <a:t>Great Britain</a:t>
            </a:r>
            <a:endParaRPr lang="ru-RU" dirty="0"/>
          </a:p>
        </p:txBody>
      </p:sp>
      <p:sp>
        <p:nvSpPr>
          <p:cNvPr id="3" name="Содержимое 2"/>
          <p:cNvSpPr>
            <a:spLocks noGrp="1"/>
          </p:cNvSpPr>
          <p:nvPr>
            <p:ph sz="half" idx="1"/>
          </p:nvPr>
        </p:nvSpPr>
        <p:spPr>
          <a:xfrm>
            <a:off x="457200" y="1124744"/>
            <a:ext cx="4038600" cy="5001419"/>
          </a:xfrm>
        </p:spPr>
        <p:txBody>
          <a:bodyPr>
            <a:normAutofit fontScale="92500"/>
          </a:bodyPr>
          <a:lstStyle/>
          <a:p>
            <a:r>
              <a:rPr lang="en-GB" dirty="0" smtClean="0"/>
              <a:t>Great Britain is rich in world-famous places. Certainly among them there are famous university cities Oxford and Cambridge, Shakespeare's birthplace — Stratford-upon-Avon, towns of Cardiff, Edinburgh and Glasgow.</a:t>
            </a:r>
            <a:endParaRPr lang="ru-RU" dirty="0" smtClean="0"/>
          </a:p>
          <a:p>
            <a:endParaRPr lang="ru-RU" dirty="0"/>
          </a:p>
        </p:txBody>
      </p:sp>
      <p:sp>
        <p:nvSpPr>
          <p:cNvPr id="4" name="Содержимое 3"/>
          <p:cNvSpPr>
            <a:spLocks noGrp="1"/>
          </p:cNvSpPr>
          <p:nvPr>
            <p:ph sz="half" idx="2"/>
          </p:nvPr>
        </p:nvSpPr>
        <p:spPr>
          <a:xfrm>
            <a:off x="4648200" y="1124744"/>
            <a:ext cx="4038600" cy="5001419"/>
          </a:xfrm>
        </p:spPr>
        <p:txBody>
          <a:bodyPr>
            <a:normAutofit fontScale="92500"/>
          </a:bodyPr>
          <a:lstStyle/>
          <a:p>
            <a:pPr>
              <a:buNone/>
            </a:pPr>
            <a:r>
              <a:rPr lang="ru-RU" dirty="0" smtClean="0"/>
              <a:t>     Великобритания богата всемирно известными достопримечательностями. Среди них знаменитые университетские города Оксфорд и Кембридж, место рождения Шекспира </a:t>
            </a:r>
            <a:r>
              <a:rPr lang="ru-RU" dirty="0" err="1" smtClean="0"/>
              <a:t>Стрэтфорд-на-Эйвоне</a:t>
            </a:r>
            <a:r>
              <a:rPr lang="ru-RU" dirty="0" smtClean="0"/>
              <a:t>, города Кардифф, Эдинбург и Глазго.</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GB" dirty="0" smtClean="0"/>
              <a:t>Stratford-upon-Avon</a:t>
            </a:r>
            <a:endParaRPr lang="ru-RU" dirty="0"/>
          </a:p>
        </p:txBody>
      </p:sp>
      <p:sp>
        <p:nvSpPr>
          <p:cNvPr id="3" name="Содержимое 2"/>
          <p:cNvSpPr>
            <a:spLocks noGrp="1"/>
          </p:cNvSpPr>
          <p:nvPr>
            <p:ph sz="half" idx="1"/>
          </p:nvPr>
        </p:nvSpPr>
        <p:spPr>
          <a:xfrm>
            <a:off x="457200" y="1196752"/>
            <a:ext cx="4038600" cy="4929411"/>
          </a:xfrm>
        </p:spPr>
        <p:txBody>
          <a:bodyPr>
            <a:normAutofit/>
          </a:bodyPr>
          <a:lstStyle/>
          <a:p>
            <a:r>
              <a:rPr lang="en-GB" dirty="0" smtClean="0"/>
              <a:t>Stratford-upon-Avon is a small town. Its chief points of interest are associated with Shakespeare, the greatest English poet and playwright. Shakespeare was buried in the church at Stratford on the banks of the Avon.</a:t>
            </a:r>
            <a:endParaRPr lang="ru-RU" dirty="0" smtClean="0"/>
          </a:p>
          <a:p>
            <a:endParaRPr lang="ru-RU" dirty="0"/>
          </a:p>
        </p:txBody>
      </p:sp>
      <p:sp>
        <p:nvSpPr>
          <p:cNvPr id="4" name="Содержимое 3"/>
          <p:cNvSpPr>
            <a:spLocks noGrp="1"/>
          </p:cNvSpPr>
          <p:nvPr>
            <p:ph sz="half" idx="2"/>
          </p:nvPr>
        </p:nvSpPr>
        <p:spPr>
          <a:xfrm>
            <a:off x="4355976" y="1268760"/>
            <a:ext cx="4536504" cy="4857403"/>
          </a:xfrm>
        </p:spPr>
        <p:txBody>
          <a:bodyPr>
            <a:normAutofit/>
          </a:bodyPr>
          <a:lstStyle/>
          <a:p>
            <a:r>
              <a:rPr lang="ru-RU" dirty="0" err="1" smtClean="0"/>
              <a:t>Стрэтфорд-на-Эйвоне</a:t>
            </a:r>
            <a:r>
              <a:rPr lang="ru-RU" dirty="0" smtClean="0"/>
              <a:t> — небольшой городок. Его основные достопримечательности связаны с Шекспиром — великим английским поэтом и драматургом. Шекспир был похоронен в церкви в </a:t>
            </a:r>
            <a:r>
              <a:rPr lang="ru-RU" dirty="0" err="1" smtClean="0"/>
              <a:t>Стрэтфорде</a:t>
            </a:r>
            <a:r>
              <a:rPr lang="ru-RU" dirty="0" smtClean="0"/>
              <a:t> на берегу реки </a:t>
            </a:r>
            <a:r>
              <a:rPr lang="ru-RU" dirty="0" err="1" smtClean="0"/>
              <a:t>Эйвон</a:t>
            </a:r>
            <a:r>
              <a:rPr lang="ru-RU" dirty="0" smtClean="0"/>
              <a:t>.</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dirty="0" smtClean="0"/>
              <a:t>            </a:t>
            </a:r>
            <a:r>
              <a:rPr lang="en-GB" dirty="0" smtClean="0"/>
              <a:t>Shakespeare</a:t>
            </a:r>
            <a:r>
              <a:rPr lang="ru-RU" dirty="0" smtClean="0"/>
              <a:t>             Шекспир</a:t>
            </a:r>
            <a:endParaRPr lang="ru-RU" dirty="0"/>
          </a:p>
        </p:txBody>
      </p:sp>
      <p:pic>
        <p:nvPicPr>
          <p:cNvPr id="4" name="Содержимое 3" descr="2890_21.jpg"/>
          <p:cNvPicPr>
            <a:picLocks noGrp="1" noChangeAspect="1"/>
          </p:cNvPicPr>
          <p:nvPr>
            <p:ph idx="1"/>
          </p:nvPr>
        </p:nvPicPr>
        <p:blipFill>
          <a:blip r:embed="rId2" cstate="print"/>
          <a:stretch>
            <a:fillRect/>
          </a:stretch>
        </p:blipFill>
        <p:spPr>
          <a:xfrm>
            <a:off x="3162050" y="1447800"/>
            <a:ext cx="4045449" cy="48006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27331"/>
            <a:ext cx="3008313" cy="45719"/>
          </a:xfrm>
        </p:spPr>
        <p:txBody>
          <a:bodyPr>
            <a:normAutofit fontScale="90000"/>
          </a:bodyPr>
          <a:lstStyle/>
          <a:p>
            <a:endParaRPr lang="ru-RU" dirty="0"/>
          </a:p>
        </p:txBody>
      </p:sp>
      <p:sp>
        <p:nvSpPr>
          <p:cNvPr id="3" name="Текст 2"/>
          <p:cNvSpPr>
            <a:spLocks noGrp="1"/>
          </p:cNvSpPr>
          <p:nvPr>
            <p:ph type="body" idx="2"/>
          </p:nvPr>
        </p:nvSpPr>
        <p:spPr>
          <a:xfrm>
            <a:off x="457200" y="332656"/>
            <a:ext cx="3008313" cy="5793507"/>
          </a:xfrm>
        </p:spPr>
        <p:txBody>
          <a:bodyPr>
            <a:normAutofit/>
          </a:bodyPr>
          <a:lstStyle/>
          <a:p>
            <a:r>
              <a:rPr lang="en-GB" sz="2400" dirty="0" smtClean="0"/>
              <a:t>The Royal Shakespeare Theatre was opened in Stratford in 1932. Only Shakespeare's plays are performed here.</a:t>
            </a:r>
            <a:endParaRPr lang="ru-RU" sz="2400" dirty="0" smtClean="0"/>
          </a:p>
          <a:p>
            <a:r>
              <a:rPr lang="ru-RU" sz="2400" dirty="0" smtClean="0"/>
              <a:t>Королевский Театр Шекспира был открыт в </a:t>
            </a:r>
            <a:r>
              <a:rPr lang="ru-RU" sz="2400" dirty="0" err="1" smtClean="0"/>
              <a:t>Стрэтфорде</a:t>
            </a:r>
            <a:r>
              <a:rPr lang="ru-RU" sz="2400" dirty="0" smtClean="0"/>
              <a:t> </a:t>
            </a:r>
            <a:r>
              <a:rPr lang="ru-RU" sz="2400" dirty="0" err="1" smtClean="0"/>
              <a:t>в</a:t>
            </a:r>
            <a:r>
              <a:rPr lang="ru-RU" sz="2400" dirty="0" smtClean="0"/>
              <a:t> 1932 году. Здесь ставят только пьесы Шекспира.</a:t>
            </a:r>
          </a:p>
          <a:p>
            <a:endParaRPr lang="ru-RU" sz="1600" dirty="0"/>
          </a:p>
        </p:txBody>
      </p:sp>
      <p:pic>
        <p:nvPicPr>
          <p:cNvPr id="5" name="Содержимое 4" descr="293778.jpg"/>
          <p:cNvPicPr>
            <a:picLocks noGrp="1" noChangeAspect="1"/>
          </p:cNvPicPr>
          <p:nvPr>
            <p:ph sz="half" idx="1"/>
          </p:nvPr>
        </p:nvPicPr>
        <p:blipFill>
          <a:blip r:embed="rId2" cstate="print"/>
          <a:stretch>
            <a:fillRect/>
          </a:stretch>
        </p:blipFill>
        <p:spPr>
          <a:xfrm>
            <a:off x="3563888" y="908720"/>
            <a:ext cx="5323417" cy="399256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152128"/>
          </a:xfrm>
        </p:spPr>
        <p:txBody>
          <a:bodyPr>
            <a:normAutofit/>
          </a:bodyPr>
          <a:lstStyle/>
          <a:p>
            <a:r>
              <a:rPr lang="ru-RU" sz="4400" dirty="0" smtClean="0"/>
              <a:t>                            </a:t>
            </a:r>
            <a:r>
              <a:rPr lang="en-GB" sz="4400" dirty="0" smtClean="0"/>
              <a:t>Oxford</a:t>
            </a:r>
            <a:endParaRPr lang="ru-RU" dirty="0"/>
          </a:p>
        </p:txBody>
      </p:sp>
      <p:sp>
        <p:nvSpPr>
          <p:cNvPr id="3" name="Содержимое 2"/>
          <p:cNvSpPr>
            <a:spLocks noGrp="1"/>
          </p:cNvSpPr>
          <p:nvPr>
            <p:ph sz="half" idx="1"/>
          </p:nvPr>
        </p:nvSpPr>
        <p:spPr>
          <a:xfrm>
            <a:off x="457200" y="1628800"/>
            <a:ext cx="4038600" cy="4497363"/>
          </a:xfrm>
        </p:spPr>
        <p:txBody>
          <a:bodyPr>
            <a:normAutofit fontScale="70000" lnSpcReduction="20000"/>
          </a:bodyPr>
          <a:lstStyle/>
          <a:p>
            <a:r>
              <a:rPr lang="en-GB" sz="3200" dirty="0" smtClean="0"/>
              <a:t>Those who come to Oxford certainly are interested in its university most of all. It was founded in the 12th century. But there is no "university" as such in Oxford. The component parts of the University of Oxford are the colleges. Each college is practically autonomous. But they do not stand in isolation, they are mixed together with houses, shops and offices.</a:t>
            </a:r>
            <a:endParaRPr lang="ru-RU" dirty="0" smtClean="0"/>
          </a:p>
          <a:p>
            <a:endParaRPr lang="ru-RU" dirty="0"/>
          </a:p>
        </p:txBody>
      </p:sp>
      <p:sp>
        <p:nvSpPr>
          <p:cNvPr id="5" name="Содержимое 4"/>
          <p:cNvSpPr>
            <a:spLocks noGrp="1"/>
          </p:cNvSpPr>
          <p:nvPr>
            <p:ph sz="half" idx="2"/>
          </p:nvPr>
        </p:nvSpPr>
        <p:spPr/>
        <p:txBody>
          <a:bodyPr>
            <a:normAutofit fontScale="70000" lnSpcReduction="20000"/>
          </a:bodyPr>
          <a:lstStyle/>
          <a:p>
            <a:r>
              <a:rPr lang="ru-RU" dirty="0" smtClean="0"/>
              <a:t>Те, кто приезжает в Оксфорд, обычно больше всего интересуются его университетом. Он был основан в XII веке. Оксфордский университет — единственный в своем роде. Оксфорд состоит из нескольких колледжей. Каждый колледж автономен.</a:t>
            </a:r>
            <a:r>
              <a:rPr lang="en-US" dirty="0" smtClean="0"/>
              <a:t> </a:t>
            </a:r>
            <a:r>
              <a:rPr lang="ru-RU" dirty="0" smtClean="0"/>
              <a:t>Но они не изолированы, а расположены в городе рядом с домами, магазинами и офисами.</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922114"/>
          </a:xfrm>
        </p:spPr>
        <p:txBody>
          <a:bodyPr/>
          <a:lstStyle/>
          <a:p>
            <a:r>
              <a:rPr lang="en-GB" sz="4000" dirty="0" smtClean="0"/>
              <a:t>Oxford</a:t>
            </a:r>
            <a:r>
              <a:rPr lang="ru-RU" sz="4000" dirty="0" smtClean="0"/>
              <a:t>                     </a:t>
            </a:r>
            <a:r>
              <a:rPr lang="ru-RU" dirty="0" smtClean="0"/>
              <a:t>Оксфорд</a:t>
            </a:r>
            <a:endParaRPr lang="ru-RU" dirty="0"/>
          </a:p>
        </p:txBody>
      </p:sp>
      <p:pic>
        <p:nvPicPr>
          <p:cNvPr id="4" name="Содержимое 3" descr="1288938664_20.jpg"/>
          <p:cNvPicPr>
            <a:picLocks noGrp="1" noChangeAspect="1"/>
          </p:cNvPicPr>
          <p:nvPr>
            <p:ph idx="1"/>
          </p:nvPr>
        </p:nvPicPr>
        <p:blipFill>
          <a:blip r:embed="rId2" cstate="print"/>
          <a:stretch>
            <a:fillRect/>
          </a:stretch>
        </p:blipFill>
        <p:spPr>
          <a:xfrm>
            <a:off x="1763688" y="1412776"/>
            <a:ext cx="6126650" cy="459498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836713"/>
          </a:xfrm>
        </p:spPr>
        <p:txBody>
          <a:bodyPr>
            <a:normAutofit/>
          </a:bodyPr>
          <a:lstStyle/>
          <a:p>
            <a:r>
              <a:rPr lang="ru-RU" dirty="0" smtClean="0"/>
              <a:t>                             </a:t>
            </a:r>
            <a:r>
              <a:rPr lang="en-GB" dirty="0" smtClean="0"/>
              <a:t>Cardiff</a:t>
            </a:r>
            <a:endParaRPr lang="ru-RU" dirty="0"/>
          </a:p>
        </p:txBody>
      </p:sp>
      <p:sp>
        <p:nvSpPr>
          <p:cNvPr id="3" name="Содержимое 2"/>
          <p:cNvSpPr>
            <a:spLocks noGrp="1"/>
          </p:cNvSpPr>
          <p:nvPr>
            <p:ph sz="half" idx="1"/>
          </p:nvPr>
        </p:nvSpPr>
        <p:spPr>
          <a:xfrm>
            <a:off x="457200" y="980728"/>
            <a:ext cx="4038600" cy="5145435"/>
          </a:xfrm>
        </p:spPr>
        <p:txBody>
          <a:bodyPr>
            <a:normAutofit lnSpcReduction="10000"/>
          </a:bodyPr>
          <a:lstStyle/>
          <a:p>
            <a:r>
              <a:rPr lang="en-GB" dirty="0" smtClean="0"/>
              <a:t>Cardiff is the capital of Wales and its chief port. Cardiff is also a tourist centre. There are some places of interest there. Wales is sometimes called "the land of song". One of the Welsh traditions is festivals. Song festivals are very popular.</a:t>
            </a:r>
            <a:endParaRPr lang="ru-RU" dirty="0" smtClean="0"/>
          </a:p>
          <a:p>
            <a:endParaRPr lang="ru-RU" dirty="0"/>
          </a:p>
        </p:txBody>
      </p:sp>
      <p:sp>
        <p:nvSpPr>
          <p:cNvPr id="4" name="Содержимое 3"/>
          <p:cNvSpPr>
            <a:spLocks noGrp="1"/>
          </p:cNvSpPr>
          <p:nvPr>
            <p:ph sz="half" idx="2"/>
          </p:nvPr>
        </p:nvSpPr>
        <p:spPr>
          <a:xfrm>
            <a:off x="4648200" y="980728"/>
            <a:ext cx="4038600" cy="5145435"/>
          </a:xfrm>
        </p:spPr>
        <p:txBody>
          <a:bodyPr>
            <a:normAutofit lnSpcReduction="10000"/>
          </a:bodyPr>
          <a:lstStyle/>
          <a:p>
            <a:r>
              <a:rPr lang="ru-RU" dirty="0" smtClean="0"/>
              <a:t>Кардифф — столица Уэльса и его главный порт. Кардифф также туристический центр, в котором есть свои достопримечательности. Уэльс еще называют «Землей песен». Одна из уэльских традиций — фестивали. Песенные фестивали здесь очень популярны.</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GB" dirty="0" smtClean="0"/>
              <a:t>Cardiff</a:t>
            </a:r>
            <a:r>
              <a:rPr lang="ru-RU" dirty="0" smtClean="0"/>
              <a:t>                    Кардифф</a:t>
            </a:r>
            <a:endParaRPr lang="ru-RU" dirty="0"/>
          </a:p>
        </p:txBody>
      </p:sp>
      <p:pic>
        <p:nvPicPr>
          <p:cNvPr id="5" name="Содержимое 4" descr="da1c6c2ddef2748dfa86204cccbed09f.jpg"/>
          <p:cNvPicPr>
            <a:picLocks noGrp="1" noChangeAspect="1"/>
          </p:cNvPicPr>
          <p:nvPr>
            <p:ph idx="1"/>
          </p:nvPr>
        </p:nvPicPr>
        <p:blipFill>
          <a:blip r:embed="rId2" cstate="print"/>
          <a:stretch>
            <a:fillRect/>
          </a:stretch>
        </p:blipFill>
        <p:spPr>
          <a:xfrm>
            <a:off x="1043608" y="1700808"/>
            <a:ext cx="7941180" cy="4752528"/>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62</TotalTime>
  <Words>579</Words>
  <Application>Microsoft Office PowerPoint</Application>
  <PresentationFormat>Экран (4:3)</PresentationFormat>
  <Paragraphs>35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Солнцестояние</vt:lpstr>
      <vt:lpstr> Places of interest in Great Britain  Достопримечательности Великобритании </vt:lpstr>
      <vt:lpstr>Great Britain</vt:lpstr>
      <vt:lpstr>Stratford-upon-Avon</vt:lpstr>
      <vt:lpstr>            Shakespeare             Шекспир</vt:lpstr>
      <vt:lpstr>Слайд 5</vt:lpstr>
      <vt:lpstr>                            Oxford</vt:lpstr>
      <vt:lpstr>Oxford                     Оксфорд</vt:lpstr>
      <vt:lpstr>                             Cardiff</vt:lpstr>
      <vt:lpstr>Cardiff                    Кардифф</vt:lpstr>
      <vt:lpstr>Edinburgh</vt:lpstr>
      <vt:lpstr>Edinburgh Castle             Эдинбургский замок </vt:lpstr>
      <vt:lpstr>Edinburgh</vt:lpstr>
      <vt:lpstr>Edinburgh                   Эдинбург</vt:lpstr>
      <vt:lpstr>Stonehenge</vt:lpstr>
      <vt:lpstr>Stonehenge       Стоунхендж</vt:lpstr>
      <vt:lpstr>Cambridge             Кембридж</vt:lpstr>
      <vt:lpstr>Glasgow                  Глазгов</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rekom</cp:lastModifiedBy>
  <cp:revision>11</cp:revision>
  <dcterms:created xsi:type="dcterms:W3CDTF">2014-09-28T10:19:44Z</dcterms:created>
  <dcterms:modified xsi:type="dcterms:W3CDTF">2014-10-28T07:39:20Z</dcterms:modified>
</cp:coreProperties>
</file>