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B4868-B200-4CE8-816B-DAF2698A475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EABE1-8EE7-4676-B0E1-A84009B069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EABE1-8EE7-4676-B0E1-A84009B0693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00A10-347D-4B98-847B-FD54A06F638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2D27C-D2B7-4681-8CBC-EB74C2C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ОБЖ 7класс </a:t>
            </a:r>
            <a:br>
              <a:rPr lang="ru-RU" dirty="0" smtClean="0"/>
            </a:br>
            <a:r>
              <a:rPr lang="ru-RU" dirty="0" smtClean="0"/>
              <a:t>Землетрясение. Причины возникновения и возможные последствия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Преподаватель организатор ОБЖ</a:t>
            </a:r>
          </a:p>
          <a:p>
            <a:r>
              <a:rPr lang="ru-RU" dirty="0" err="1" smtClean="0"/>
              <a:t>Аношкин</a:t>
            </a:r>
            <a:r>
              <a:rPr lang="ru-RU" dirty="0" smtClean="0"/>
              <a:t> Анатолий </a:t>
            </a:r>
            <a:r>
              <a:rPr lang="ru-RU" dirty="0"/>
              <a:t>Ф</a:t>
            </a:r>
            <a:r>
              <a:rPr lang="ru-RU" dirty="0" smtClean="0"/>
              <a:t>едорович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Уроки по ОБЖ 2014г\neftegorsk-19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7"/>
            <a:ext cx="8358246" cy="64268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6072206"/>
            <a:ext cx="5429288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г. Нефтегорск 27 мая 1995г.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роки по ОБЖ 2014г\z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4114800" cy="2959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500042"/>
            <a:ext cx="4214842" cy="58579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землетрясения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интенсивностью 5-6 баллов случаются на Земле в среднем 5-7 тыс. раз в год;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7-8 баллов- 100-150 раз; уничтожающие землетрясения интенсивностью 9-10 баллов 15- 20 раз.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данным статистики, сильные, катастрофические землетрясения в 11- 12 баллов случаются 1- 2 раза в год.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4214818"/>
            <a:ext cx="4714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85728"/>
            <a:ext cx="492922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Интернет ресурс: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1285860"/>
            <a:ext cx="6572296" cy="5357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 ntdtv.ru</a:t>
            </a:r>
          </a:p>
          <a:p>
            <a:pPr marL="342900" indent="-342900">
              <a:buAutoNum type="arabicPeriod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 allgeology.ru</a:t>
            </a:r>
          </a:p>
          <a:p>
            <a:pPr marL="342900" indent="-342900">
              <a:buAutoNum type="arabicPeriod" startAt="3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www.internovosti.ru</a:t>
            </a:r>
          </a:p>
          <a:p>
            <a:pPr marL="342900" indent="-342900">
              <a:buAutoNum type="arabicPeriod" startAt="3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://nnm.me/blogs/igmar2006/krupneyshee_zemletryasenie_v_istorii_rossii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marL="342900" indent="-342900">
              <a:buAutoNum type="arabicPeriod" startAt="5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go.mail.ru/search_images</a:t>
            </a:r>
          </a:p>
          <a:p>
            <a:pPr marL="342900" indent="-342900">
              <a:buAutoNum type="arabicPeriod" startAt="6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tashkent-info.narod.ru/ze.htm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7.    www.stena.ee/blog/spitak-7-dekabrya-1988-goda-10-chasov-41-minuta-foto-i-video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http://megabook.ru/media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 startAt="3"/>
            </a:pPr>
            <a:endParaRPr lang="en-US" dirty="0" smtClean="0"/>
          </a:p>
          <a:p>
            <a:pPr marL="342900" indent="-342900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Землетрясение - </a:t>
            </a:r>
            <a:endParaRPr lang="ru-RU" dirty="0"/>
          </a:p>
        </p:txBody>
      </p:sp>
      <p:pic>
        <p:nvPicPr>
          <p:cNvPr id="4" name="Picture 8" descr="{98B88601-61DA-4B7B-B5E2-4DE536223E57}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457203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928802"/>
            <a:ext cx="4071966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это подземные толчки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и колебания земной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поверхности, возникающие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в результате смещения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и разрывов в земной коре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или верхней части мантии Земли и передающиеся на большие расстояния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dirty="0" smtClean="0">
                <a:latin typeface="Times New Roman" charset="0"/>
              </a:rPr>
              <a:t>в виде упругих колебаний.</a:t>
            </a:r>
            <a:endParaRPr lang="ru-RU" sz="2400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Уроки по ОБЖ 2014г\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5981700" cy="53911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0166" y="6000768"/>
            <a:ext cx="6357982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Место разрушения горной породы называют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очагом землетрясения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гипоцентром.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Уроки по ОБЖ 2014г\269601-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роки по ОБЖ 2014г\31485108_shkala_seys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5781675" cy="6096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786578" y="571480"/>
            <a:ext cx="2071702" cy="3000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Шкала Рихтера в сравнении со шкалой Меркалли.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500042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зависимости от интенсивности колебания грунта на поверхности земли землетрясения подразделяются по международной 12-ти бальной шкале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MSK-86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(шкала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Меркали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142844" y="1714487"/>
            <a:ext cx="8732321" cy="4943487"/>
            <a:chOff x="-3" y="-3"/>
            <a:chExt cx="3932" cy="5770"/>
          </a:xfrm>
        </p:grpSpPr>
        <p:grpSp>
          <p:nvGrpSpPr>
            <p:cNvPr id="5" name="Group 54"/>
            <p:cNvGrpSpPr>
              <a:grpSpLocks/>
            </p:cNvGrpSpPr>
            <p:nvPr/>
          </p:nvGrpSpPr>
          <p:grpSpPr bwMode="auto">
            <a:xfrm>
              <a:off x="0" y="0"/>
              <a:ext cx="3929" cy="5764"/>
              <a:chOff x="0" y="0"/>
              <a:chExt cx="3929" cy="5764"/>
            </a:xfrm>
          </p:grpSpPr>
          <p:grpSp>
            <p:nvGrpSpPr>
              <p:cNvPr id="7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1528" cy="1032"/>
                <a:chOff x="0" y="0"/>
                <a:chExt cx="1528" cy="1032"/>
              </a:xfrm>
            </p:grpSpPr>
            <p:sp>
              <p:nvSpPr>
                <p:cNvPr id="53" name="Rectangle 6"/>
                <p:cNvSpPr>
                  <a:spLocks noChangeArrowheads="1"/>
                </p:cNvSpPr>
                <p:nvPr/>
              </p:nvSpPr>
              <p:spPr bwMode="auto">
                <a:xfrm>
                  <a:off x="40" y="52"/>
                  <a:ext cx="1442" cy="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600" dirty="0">
                      <a:latin typeface="Times New Roman" charset="0"/>
                      <a:cs typeface="Times New Roman" charset="0"/>
                    </a:rPr>
                    <a:t>Максимальная</a:t>
                  </a:r>
                  <a:r>
                    <a:rPr lang="ru-RU" sz="1600" dirty="0">
                      <a:latin typeface="Times New Roman" charset="0"/>
                    </a:rPr>
                    <a:t> </a:t>
                  </a:r>
                  <a:r>
                    <a:rPr lang="en-US" dirty="0">
                      <a:latin typeface="Times New Roman" charset="0"/>
                      <a:cs typeface="Times New Roman" charset="0"/>
                    </a:rPr>
                    <a:t>интенсивность</a:t>
                  </a:r>
                  <a:r>
                    <a:rPr lang="ru-RU" dirty="0">
                      <a:latin typeface="Times New Roman" charset="0"/>
                    </a:rPr>
                    <a:t> </a:t>
                  </a:r>
                  <a:r>
                    <a:rPr lang="en-US" dirty="0">
                      <a:latin typeface="Times New Roman" charset="0"/>
                      <a:cs typeface="Times New Roman" charset="0"/>
                    </a:rPr>
                    <a:t>по Меркали,</a:t>
                  </a:r>
                  <a:r>
                    <a:rPr lang="ru-RU" dirty="0">
                      <a:latin typeface="Times New Roman" charset="0"/>
                    </a:rPr>
                    <a:t> </a:t>
                  </a:r>
                  <a:r>
                    <a:rPr lang="en-US" dirty="0">
                      <a:latin typeface="Times New Roman" charset="0"/>
                      <a:cs typeface="Times New Roman" charset="0"/>
                    </a:rPr>
                    <a:t>баллы</a:t>
                  </a:r>
                  <a:endParaRPr lang="en-US" sz="1200" dirty="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54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28" cy="9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8" name="Group 25"/>
              <p:cNvGrpSpPr>
                <a:grpSpLocks/>
              </p:cNvGrpSpPr>
              <p:nvPr/>
            </p:nvGrpSpPr>
            <p:grpSpPr bwMode="auto">
              <a:xfrm>
                <a:off x="1528" y="0"/>
                <a:ext cx="2401" cy="1032"/>
                <a:chOff x="1528" y="0"/>
                <a:chExt cx="2401" cy="1032"/>
              </a:xfrm>
            </p:grpSpPr>
            <p:sp>
              <p:nvSpPr>
                <p:cNvPr id="51" name="Rectangle 7"/>
                <p:cNvSpPr>
                  <a:spLocks noChangeArrowheads="1"/>
                </p:cNvSpPr>
                <p:nvPr/>
              </p:nvSpPr>
              <p:spPr bwMode="auto">
                <a:xfrm>
                  <a:off x="1640" y="52"/>
                  <a:ext cx="2289" cy="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dirty="0">
                      <a:latin typeface="Times New Roman" charset="0"/>
                      <a:cs typeface="Times New Roman" charset="0"/>
                    </a:rPr>
                    <a:t> Типичные проявления</a:t>
                  </a:r>
                  <a:endParaRPr lang="en-US" sz="1200" dirty="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r>
                    <a:rPr lang="en-US" dirty="0">
                      <a:latin typeface="Times New Roman" charset="0"/>
                      <a:cs typeface="Times New Roman" charset="0"/>
                    </a:rPr>
                    <a:t>землетрясения</a:t>
                  </a:r>
                  <a:endParaRPr lang="en-US" sz="1200" dirty="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52" name="Rectangle 24"/>
                <p:cNvSpPr>
                  <a:spLocks noChangeArrowheads="1"/>
                </p:cNvSpPr>
                <p:nvPr/>
              </p:nvSpPr>
              <p:spPr bwMode="auto">
                <a:xfrm>
                  <a:off x="1528" y="0"/>
                  <a:ext cx="2375" cy="9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9" name="Group 27"/>
              <p:cNvGrpSpPr>
                <a:grpSpLocks/>
              </p:cNvGrpSpPr>
              <p:nvPr/>
            </p:nvGrpSpPr>
            <p:grpSpPr bwMode="auto">
              <a:xfrm>
                <a:off x="0" y="980"/>
                <a:ext cx="1528" cy="634"/>
                <a:chOff x="0" y="980"/>
                <a:chExt cx="1528" cy="634"/>
              </a:xfrm>
            </p:grpSpPr>
            <p:sp>
              <p:nvSpPr>
                <p:cNvPr id="49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980"/>
                  <a:ext cx="1442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1-2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50" name="Rectangle 26"/>
                <p:cNvSpPr>
                  <a:spLocks noChangeArrowheads="1"/>
                </p:cNvSpPr>
                <p:nvPr/>
              </p:nvSpPr>
              <p:spPr bwMode="auto">
                <a:xfrm>
                  <a:off x="0" y="980"/>
                  <a:ext cx="1528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0" name="Group 29"/>
              <p:cNvGrpSpPr>
                <a:grpSpLocks/>
              </p:cNvGrpSpPr>
              <p:nvPr/>
            </p:nvGrpSpPr>
            <p:grpSpPr bwMode="auto">
              <a:xfrm>
                <a:off x="1528" y="980"/>
                <a:ext cx="2375" cy="634"/>
                <a:chOff x="1528" y="980"/>
                <a:chExt cx="2375" cy="634"/>
              </a:xfrm>
            </p:grpSpPr>
            <p:sp>
              <p:nvSpPr>
                <p:cNvPr id="47" name="Rectangle 9"/>
                <p:cNvSpPr>
                  <a:spLocks noChangeArrowheads="1"/>
                </p:cNvSpPr>
                <p:nvPr/>
              </p:nvSpPr>
              <p:spPr bwMode="auto">
                <a:xfrm>
                  <a:off x="1571" y="980"/>
                  <a:ext cx="2289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Население не ощущает землетрясение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48" name="Rectangle 28"/>
                <p:cNvSpPr>
                  <a:spLocks noChangeArrowheads="1"/>
                </p:cNvSpPr>
                <p:nvPr/>
              </p:nvSpPr>
              <p:spPr bwMode="auto">
                <a:xfrm>
                  <a:off x="1528" y="980"/>
                  <a:ext cx="2375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1" name="Group 31"/>
              <p:cNvGrpSpPr>
                <a:grpSpLocks/>
              </p:cNvGrpSpPr>
              <p:nvPr/>
            </p:nvGrpSpPr>
            <p:grpSpPr bwMode="auto">
              <a:xfrm>
                <a:off x="0" y="1614"/>
                <a:ext cx="1528" cy="634"/>
                <a:chOff x="0" y="1614"/>
                <a:chExt cx="1528" cy="634"/>
              </a:xfrm>
            </p:grpSpPr>
            <p:sp>
              <p:nvSpPr>
                <p:cNvPr id="45" name="Rectangle 10"/>
                <p:cNvSpPr>
                  <a:spLocks noChangeArrowheads="1"/>
                </p:cNvSpPr>
                <p:nvPr/>
              </p:nvSpPr>
              <p:spPr bwMode="auto">
                <a:xfrm>
                  <a:off x="43" y="1614"/>
                  <a:ext cx="1442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3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46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1614"/>
                  <a:ext cx="1528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2" name="Group 33"/>
              <p:cNvGrpSpPr>
                <a:grpSpLocks/>
              </p:cNvGrpSpPr>
              <p:nvPr/>
            </p:nvGrpSpPr>
            <p:grpSpPr bwMode="auto">
              <a:xfrm>
                <a:off x="1528" y="1614"/>
                <a:ext cx="2375" cy="634"/>
                <a:chOff x="1528" y="1614"/>
                <a:chExt cx="2375" cy="634"/>
              </a:xfrm>
            </p:grpSpPr>
            <p:sp>
              <p:nvSpPr>
                <p:cNvPr id="43" name="Rectangle 11"/>
                <p:cNvSpPr>
                  <a:spLocks noChangeArrowheads="1"/>
                </p:cNvSpPr>
                <p:nvPr/>
              </p:nvSpPr>
              <p:spPr bwMode="auto">
                <a:xfrm>
                  <a:off x="1571" y="1614"/>
                  <a:ext cx="2289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Землетрясение ощущают некоторые люди; повреждения отсутствуют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44" name="Rectangle 32"/>
                <p:cNvSpPr>
                  <a:spLocks noChangeArrowheads="1"/>
                </p:cNvSpPr>
                <p:nvPr/>
              </p:nvSpPr>
              <p:spPr bwMode="auto">
                <a:xfrm>
                  <a:off x="1528" y="1614"/>
                  <a:ext cx="2375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3" name="Group 35"/>
              <p:cNvGrpSpPr>
                <a:grpSpLocks/>
              </p:cNvGrpSpPr>
              <p:nvPr/>
            </p:nvGrpSpPr>
            <p:grpSpPr bwMode="auto">
              <a:xfrm>
                <a:off x="0" y="2248"/>
                <a:ext cx="1528" cy="807"/>
                <a:chOff x="0" y="2248"/>
                <a:chExt cx="1528" cy="807"/>
              </a:xfrm>
            </p:grpSpPr>
            <p:sp>
              <p:nvSpPr>
                <p:cNvPr id="41" name="Rectangle 12"/>
                <p:cNvSpPr>
                  <a:spLocks noChangeArrowheads="1"/>
                </p:cNvSpPr>
                <p:nvPr/>
              </p:nvSpPr>
              <p:spPr bwMode="auto">
                <a:xfrm>
                  <a:off x="43" y="2248"/>
                  <a:ext cx="1442" cy="8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4-5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42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2248"/>
                  <a:ext cx="1528" cy="80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1528" y="2248"/>
                <a:ext cx="2375" cy="807"/>
                <a:chOff x="1528" y="2248"/>
                <a:chExt cx="2375" cy="807"/>
              </a:xfrm>
            </p:grpSpPr>
            <p:sp>
              <p:nvSpPr>
                <p:cNvPr id="39" name="Rectangle 13"/>
                <p:cNvSpPr>
                  <a:spLocks noChangeArrowheads="1"/>
                </p:cNvSpPr>
                <p:nvPr/>
              </p:nvSpPr>
              <p:spPr bwMode="auto">
                <a:xfrm>
                  <a:off x="1571" y="2248"/>
                  <a:ext cx="2289" cy="8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Землетрясения ощущают большинство людей; повреждения построек отсутствуют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40" name="Rectangle 36"/>
                <p:cNvSpPr>
                  <a:spLocks noChangeArrowheads="1"/>
                </p:cNvSpPr>
                <p:nvPr/>
              </p:nvSpPr>
              <p:spPr bwMode="auto">
                <a:xfrm>
                  <a:off x="1528" y="2248"/>
                  <a:ext cx="2375" cy="80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5" name="Group 39"/>
              <p:cNvGrpSpPr>
                <a:grpSpLocks/>
              </p:cNvGrpSpPr>
              <p:nvPr/>
            </p:nvGrpSpPr>
            <p:grpSpPr bwMode="auto">
              <a:xfrm>
                <a:off x="0" y="3055"/>
                <a:ext cx="1528" cy="634"/>
                <a:chOff x="0" y="3055"/>
                <a:chExt cx="1528" cy="634"/>
              </a:xfrm>
            </p:grpSpPr>
            <p:sp>
              <p:nvSpPr>
                <p:cNvPr id="37" name="Rectangle 14"/>
                <p:cNvSpPr>
                  <a:spLocks noChangeArrowheads="1"/>
                </p:cNvSpPr>
                <p:nvPr/>
              </p:nvSpPr>
              <p:spPr bwMode="auto">
                <a:xfrm>
                  <a:off x="43" y="3055"/>
                  <a:ext cx="1442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6-7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38" name="Rectangle 38"/>
                <p:cNvSpPr>
                  <a:spLocks noChangeArrowheads="1"/>
                </p:cNvSpPr>
                <p:nvPr/>
              </p:nvSpPr>
              <p:spPr bwMode="auto">
                <a:xfrm>
                  <a:off x="0" y="3055"/>
                  <a:ext cx="1528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6" name="Group 41"/>
              <p:cNvGrpSpPr>
                <a:grpSpLocks/>
              </p:cNvGrpSpPr>
              <p:nvPr/>
            </p:nvGrpSpPr>
            <p:grpSpPr bwMode="auto">
              <a:xfrm>
                <a:off x="1528" y="3055"/>
                <a:ext cx="2375" cy="634"/>
                <a:chOff x="1528" y="3055"/>
                <a:chExt cx="2375" cy="634"/>
              </a:xfrm>
            </p:grpSpPr>
            <p:sp>
              <p:nvSpPr>
                <p:cNvPr id="35" name="Rectangle 15"/>
                <p:cNvSpPr>
                  <a:spLocks noChangeArrowheads="1"/>
                </p:cNvSpPr>
                <p:nvPr/>
              </p:nvSpPr>
              <p:spPr bwMode="auto">
                <a:xfrm>
                  <a:off x="1571" y="3055"/>
                  <a:ext cx="2289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Небольшие повреждения зданий: трещины в стенах и печных трубах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36" name="Rectangle 40"/>
                <p:cNvSpPr>
                  <a:spLocks noChangeArrowheads="1"/>
                </p:cNvSpPr>
                <p:nvPr/>
              </p:nvSpPr>
              <p:spPr bwMode="auto">
                <a:xfrm>
                  <a:off x="1528" y="3055"/>
                  <a:ext cx="2375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7" name="Group 43"/>
              <p:cNvGrpSpPr>
                <a:grpSpLocks/>
              </p:cNvGrpSpPr>
              <p:nvPr/>
            </p:nvGrpSpPr>
            <p:grpSpPr bwMode="auto">
              <a:xfrm>
                <a:off x="0" y="3689"/>
                <a:ext cx="1528" cy="634"/>
                <a:chOff x="0" y="3689"/>
                <a:chExt cx="1528" cy="634"/>
              </a:xfrm>
            </p:grpSpPr>
            <p:sp>
              <p:nvSpPr>
                <p:cNvPr id="33" name="Rectangle 16"/>
                <p:cNvSpPr>
                  <a:spLocks noChangeArrowheads="1"/>
                </p:cNvSpPr>
                <p:nvPr/>
              </p:nvSpPr>
              <p:spPr bwMode="auto">
                <a:xfrm>
                  <a:off x="43" y="3689"/>
                  <a:ext cx="1442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7-8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34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3689"/>
                  <a:ext cx="1528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8" name="Group 45"/>
              <p:cNvGrpSpPr>
                <a:grpSpLocks/>
              </p:cNvGrpSpPr>
              <p:nvPr/>
            </p:nvGrpSpPr>
            <p:grpSpPr bwMode="auto">
              <a:xfrm>
                <a:off x="1528" y="3689"/>
                <a:ext cx="2375" cy="634"/>
                <a:chOff x="1528" y="3689"/>
                <a:chExt cx="2375" cy="634"/>
              </a:xfrm>
            </p:grpSpPr>
            <p:sp>
              <p:nvSpPr>
                <p:cNvPr id="31" name="Rectangle 17"/>
                <p:cNvSpPr>
                  <a:spLocks noChangeArrowheads="1"/>
                </p:cNvSpPr>
                <p:nvPr/>
              </p:nvSpPr>
              <p:spPr bwMode="auto">
                <a:xfrm>
                  <a:off x="1571" y="3689"/>
                  <a:ext cx="2289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Умеренные повреждения зданий: сквозные трещины в слабых стенах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32" name="Rectangle 44"/>
                <p:cNvSpPr>
                  <a:spLocks noChangeArrowheads="1"/>
                </p:cNvSpPr>
                <p:nvPr/>
              </p:nvSpPr>
              <p:spPr bwMode="auto">
                <a:xfrm>
                  <a:off x="1528" y="3689"/>
                  <a:ext cx="2375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19" name="Group 47"/>
              <p:cNvGrpSpPr>
                <a:grpSpLocks/>
              </p:cNvGrpSpPr>
              <p:nvPr/>
            </p:nvGrpSpPr>
            <p:grpSpPr bwMode="auto">
              <a:xfrm>
                <a:off x="0" y="4323"/>
                <a:ext cx="1528" cy="807"/>
                <a:chOff x="0" y="4323"/>
                <a:chExt cx="1528" cy="807"/>
              </a:xfrm>
            </p:grpSpPr>
            <p:sp>
              <p:nvSpPr>
                <p:cNvPr id="29" name="Rectangle 18"/>
                <p:cNvSpPr>
                  <a:spLocks noChangeArrowheads="1"/>
                </p:cNvSpPr>
                <p:nvPr/>
              </p:nvSpPr>
              <p:spPr bwMode="auto">
                <a:xfrm>
                  <a:off x="43" y="4323"/>
                  <a:ext cx="1442" cy="8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9-10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30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4323"/>
                  <a:ext cx="1528" cy="80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20" name="Group 49"/>
              <p:cNvGrpSpPr>
                <a:grpSpLocks/>
              </p:cNvGrpSpPr>
              <p:nvPr/>
            </p:nvGrpSpPr>
            <p:grpSpPr bwMode="auto">
              <a:xfrm>
                <a:off x="1528" y="4323"/>
                <a:ext cx="2375" cy="807"/>
                <a:chOff x="1528" y="4323"/>
                <a:chExt cx="2375" cy="807"/>
              </a:xfrm>
            </p:grpSpPr>
            <p:sp>
              <p:nvSpPr>
                <p:cNvPr id="27" name="Rectangle 19"/>
                <p:cNvSpPr>
                  <a:spLocks noChangeArrowheads="1"/>
                </p:cNvSpPr>
                <p:nvPr/>
              </p:nvSpPr>
              <p:spPr bwMode="auto">
                <a:xfrm>
                  <a:off x="1571" y="4323"/>
                  <a:ext cx="2289" cy="8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Большие повреждения: обрушения зданий некачественной постройки, трещины в прочных </a:t>
                  </a:r>
                  <a:r>
                    <a:rPr lang="ru-RU" dirty="0" smtClean="0">
                      <a:latin typeface="Times New Roman" charset="0"/>
                      <a:cs typeface="Times New Roman" charset="0"/>
                    </a:rPr>
                    <a:t>зданиях.</a:t>
                  </a:r>
                  <a:endParaRPr lang="en-US" sz="1400" dirty="0">
                    <a:latin typeface="Times New Roman" charset="0"/>
                  </a:endParaRPr>
                </a:p>
              </p:txBody>
            </p:sp>
            <p:sp>
              <p:nvSpPr>
                <p:cNvPr id="28" name="Rectangle 48"/>
                <p:cNvSpPr>
                  <a:spLocks noChangeArrowheads="1"/>
                </p:cNvSpPr>
                <p:nvPr/>
              </p:nvSpPr>
              <p:spPr bwMode="auto">
                <a:xfrm>
                  <a:off x="1528" y="4323"/>
                  <a:ext cx="2375" cy="80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21" name="Group 51"/>
              <p:cNvGrpSpPr>
                <a:grpSpLocks/>
              </p:cNvGrpSpPr>
              <p:nvPr/>
            </p:nvGrpSpPr>
            <p:grpSpPr bwMode="auto">
              <a:xfrm>
                <a:off x="0" y="5130"/>
                <a:ext cx="1528" cy="634"/>
                <a:chOff x="0" y="5130"/>
                <a:chExt cx="1528" cy="634"/>
              </a:xfrm>
            </p:grpSpPr>
            <p:sp>
              <p:nvSpPr>
                <p:cNvPr id="25" name="Rectangle 20"/>
                <p:cNvSpPr>
                  <a:spLocks noChangeArrowheads="1"/>
                </p:cNvSpPr>
                <p:nvPr/>
              </p:nvSpPr>
              <p:spPr bwMode="auto">
                <a:xfrm>
                  <a:off x="43" y="5130"/>
                  <a:ext cx="1442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>
                      <a:latin typeface="Times New Roman" charset="0"/>
                      <a:cs typeface="Times New Roman" charset="0"/>
                    </a:rPr>
                    <a:t>11-12</a:t>
                  </a:r>
                  <a:endParaRPr lang="en-US" sz="1200">
                    <a:latin typeface="Times New Roman" charset="0"/>
                    <a:cs typeface="Times New Roman" charset="0"/>
                  </a:endParaRPr>
                </a:p>
                <a:p>
                  <a:pPr algn="ctr" eaLnBrk="0" hangingPunct="0"/>
                  <a:endParaRPr lang="en-US" sz="2400">
                    <a:latin typeface="Times New Roman" charset="0"/>
                  </a:endParaRPr>
                </a:p>
              </p:txBody>
            </p:sp>
            <p:sp>
              <p:nvSpPr>
                <p:cNvPr id="26" name="Rectangle 50"/>
                <p:cNvSpPr>
                  <a:spLocks noChangeArrowheads="1"/>
                </p:cNvSpPr>
                <p:nvPr/>
              </p:nvSpPr>
              <p:spPr bwMode="auto">
                <a:xfrm>
                  <a:off x="0" y="5130"/>
                  <a:ext cx="1528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  <p:grpSp>
            <p:nvGrpSpPr>
              <p:cNvPr id="22" name="Group 53"/>
              <p:cNvGrpSpPr>
                <a:grpSpLocks/>
              </p:cNvGrpSpPr>
              <p:nvPr/>
            </p:nvGrpSpPr>
            <p:grpSpPr bwMode="auto">
              <a:xfrm>
                <a:off x="1528" y="5130"/>
                <a:ext cx="2375" cy="634"/>
                <a:chOff x="1528" y="5130"/>
                <a:chExt cx="2375" cy="634"/>
              </a:xfrm>
            </p:grpSpPr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>
                  <a:off x="1571" y="5333"/>
                  <a:ext cx="2289" cy="4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dirty="0">
                      <a:latin typeface="Times New Roman" charset="0"/>
                      <a:cs typeface="Times New Roman" charset="0"/>
                    </a:rPr>
                    <a:t>Всеобщее и почти полное разрушение</a:t>
                  </a:r>
                  <a:endParaRPr lang="en-US" sz="2400" dirty="0">
                    <a:latin typeface="Times New Roman" charset="0"/>
                  </a:endParaRPr>
                </a:p>
              </p:txBody>
            </p:sp>
            <p:sp>
              <p:nvSpPr>
                <p:cNvPr id="24" name="Rectangle 52"/>
                <p:cNvSpPr>
                  <a:spLocks noChangeArrowheads="1"/>
                </p:cNvSpPr>
                <p:nvPr/>
              </p:nvSpPr>
              <p:spPr bwMode="auto">
                <a:xfrm>
                  <a:off x="1528" y="5130"/>
                  <a:ext cx="2375" cy="6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ru-RU" sz="2400">
                    <a:latin typeface="Times New Roman" charset="0"/>
                  </a:endParaRPr>
                </a:p>
              </p:txBody>
            </p:sp>
          </p:grpSp>
        </p:grpSp>
        <p:sp>
          <p:nvSpPr>
            <p:cNvPr id="6" name="Rectangle 55"/>
            <p:cNvSpPr>
              <a:spLocks noChangeArrowheads="1"/>
            </p:cNvSpPr>
            <p:nvPr/>
          </p:nvSpPr>
          <p:spPr bwMode="auto">
            <a:xfrm>
              <a:off x="-3" y="-3"/>
              <a:ext cx="3909" cy="5770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 sz="2400">
                <a:latin typeface="Times New Roman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6136" t="40456" r="33137" b="17664"/>
          <a:stretch>
            <a:fillRect/>
          </a:stretch>
        </p:blipFill>
        <p:spPr bwMode="auto">
          <a:xfrm>
            <a:off x="357158" y="357166"/>
            <a:ext cx="842968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роки по ОБЖ 2014г\Г.Ташк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8523" y="214290"/>
            <a:ext cx="5238787" cy="3929090"/>
          </a:xfrm>
          <a:prstGeom prst="rect">
            <a:avLst/>
          </a:prstGeom>
          <a:noFill/>
        </p:spPr>
      </p:pic>
      <p:pic>
        <p:nvPicPr>
          <p:cNvPr id="4099" name="Picture 3" descr="C:\Users\1\Desktop\Уроки по ОБЖ 2014г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643182"/>
            <a:ext cx="5000660" cy="39505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714356"/>
            <a:ext cx="3643338" cy="1571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г. Ташкент после землетрясения. 1966г.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Уроки по ОБЖ 2014г\Армения1158a42e85cdb94041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4064890" cy="2500330"/>
          </a:xfrm>
          <a:prstGeom prst="rect">
            <a:avLst/>
          </a:prstGeom>
          <a:noFill/>
        </p:spPr>
      </p:pic>
      <p:pic>
        <p:nvPicPr>
          <p:cNvPr id="3" name="Picture 4" descr="C:\Users\1\Desktop\Уроки по ОБЖ 2014г\spitak-19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4071966" cy="2861382"/>
          </a:xfrm>
          <a:prstGeom prst="rect">
            <a:avLst/>
          </a:prstGeom>
          <a:noFill/>
        </p:spPr>
      </p:pic>
      <p:pic>
        <p:nvPicPr>
          <p:cNvPr id="3075" name="Picture 3" descr="C:\Users\1\Desktop\Уроки по ОБЖ 2014г\arm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04"/>
            <a:ext cx="3810000" cy="6096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714620"/>
            <a:ext cx="4000528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Армения декабрь 1988г.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251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ОБЖ 7класс  Землетрясение. Причины возникновения и возможные последствия </vt:lpstr>
      <vt:lpstr>Землетрясение -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ОБЖ 7класс  Землетрясение. Причины возникновения и возможные последствия</dc:title>
  <dc:creator>1</dc:creator>
  <cp:lastModifiedBy>1</cp:lastModifiedBy>
  <cp:revision>24</cp:revision>
  <dcterms:created xsi:type="dcterms:W3CDTF">2014-10-27T20:33:17Z</dcterms:created>
  <dcterms:modified xsi:type="dcterms:W3CDTF">2014-10-28T21:34:41Z</dcterms:modified>
</cp:coreProperties>
</file>