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37"/>
  </p:notesMasterIdLst>
  <p:sldIdLst>
    <p:sldId id="313" r:id="rId2"/>
    <p:sldId id="286" r:id="rId3"/>
    <p:sldId id="314" r:id="rId4"/>
    <p:sldId id="257" r:id="rId5"/>
    <p:sldId id="328" r:id="rId6"/>
    <p:sldId id="329" r:id="rId7"/>
    <p:sldId id="330" r:id="rId8"/>
    <p:sldId id="331" r:id="rId9"/>
    <p:sldId id="332" r:id="rId10"/>
    <p:sldId id="327" r:id="rId11"/>
    <p:sldId id="316" r:id="rId12"/>
    <p:sldId id="323" r:id="rId13"/>
    <p:sldId id="324" r:id="rId14"/>
    <p:sldId id="318" r:id="rId15"/>
    <p:sldId id="319" r:id="rId16"/>
    <p:sldId id="317" r:id="rId17"/>
    <p:sldId id="258" r:id="rId18"/>
    <p:sldId id="259" r:id="rId19"/>
    <p:sldId id="260" r:id="rId20"/>
    <p:sldId id="334" r:id="rId21"/>
    <p:sldId id="333" r:id="rId22"/>
    <p:sldId id="337" r:id="rId23"/>
    <p:sldId id="336" r:id="rId24"/>
    <p:sldId id="335" r:id="rId25"/>
    <p:sldId id="321" r:id="rId26"/>
    <p:sldId id="322" r:id="rId27"/>
    <p:sldId id="264" r:id="rId28"/>
    <p:sldId id="325" r:id="rId29"/>
    <p:sldId id="326" r:id="rId30"/>
    <p:sldId id="266" r:id="rId31"/>
    <p:sldId id="339" r:id="rId32"/>
    <p:sldId id="340" r:id="rId33"/>
    <p:sldId id="341" r:id="rId34"/>
    <p:sldId id="342" r:id="rId35"/>
    <p:sldId id="343" r:id="rId36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9" autoAdjust="0"/>
    <p:restoredTop sz="96540" autoAdjust="0"/>
  </p:normalViewPr>
  <p:slideViewPr>
    <p:cSldViewPr>
      <p:cViewPr varScale="1">
        <p:scale>
          <a:sx n="85" d="100"/>
          <a:sy n="85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fld id="{67DA9AFB-FCAB-4156-850D-41499071BB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577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25D13-1128-49DC-B3EB-D2F929A9C5D4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C684-966C-4315-AFC4-227D19D4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BC9D-6B88-475F-BA19-D15C54EAB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5E50-0CC5-4CF1-950C-BFA2D9A01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DD67-1707-481D-A809-7209648DD00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0C75-F205-4C93-BE94-13631147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685E-4582-421D-AF31-3306169B66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178E-D787-428F-A3E3-4E59F8D90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52BF-2CC5-4CE0-A954-4F038ED4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9768-C2F9-46F8-A36C-4DC2D1E92E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70A5-98E7-458A-869B-DF4942AEE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97EF2F0D-8E46-4A2D-9855-E106B19CB3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58200" y="6516624"/>
            <a:ext cx="685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r"/>
            <a:fld id="{73425D13-1128-49DC-B3EB-D2F929A9C5D4}" type="slidenum">
              <a:rPr lang="ru-RU" smtClean="0">
                <a:solidFill>
                  <a:schemeClr val="tx1"/>
                </a:solidFill>
              </a:rPr>
              <a:pPr algn="r"/>
              <a:t>‹#›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0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" Type="http://schemas.openxmlformats.org/officeDocument/2006/relationships/image" Target="../media/image54.png"/><Relationship Id="rId16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Планиметрия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От углов до многоугольников</a:t>
            </a:r>
          </a:p>
          <a:p>
            <a:r>
              <a:rPr lang="ru-RU" i="1" dirty="0" smtClean="0"/>
              <a:t>Повторение материала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Параллельные прямые</a:t>
            </a:r>
            <a:endParaRPr lang="ru-RU" dirty="0"/>
          </a:p>
        </p:txBody>
      </p:sp>
      <p:pic>
        <p:nvPicPr>
          <p:cNvPr id="53250" name="Picture 2" descr="http://festival.1september.ru/articles/594717/Image925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6" y="1524000"/>
            <a:ext cx="3124200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9997" y="4362890"/>
            <a:ext cx="1913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a||b, c - </a:t>
            </a:r>
            <a:r>
              <a:rPr lang="ru-RU" dirty="0" smtClean="0">
                <a:latin typeface="+mj-lt"/>
              </a:rPr>
              <a:t>секущая</a:t>
            </a:r>
            <a:endParaRPr lang="ru-RU" dirty="0">
              <a:latin typeface="+mj-lt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379162" y="2531619"/>
            <a:ext cx="5536237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соответственные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углы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(4 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5; 6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7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; 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2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; 3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8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):  попарно  равны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внутренние накрест лежащие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углы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(2 и 7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; 3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4):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попарно равны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внешние накрест лежащие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углы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(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6;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6):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попарно равны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внутренние односторонние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углы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(2 и 3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; 4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7):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их сумма равна 180°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(2 + 3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=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180°;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4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+ 7 = 180°)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внешние односторонние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углы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  (1 и 8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; 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и 6);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их сумма равна 180°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(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+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7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= 180°;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+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8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= 180°)</a:t>
            </a:r>
          </a:p>
        </p:txBody>
      </p:sp>
      <p:pic>
        <p:nvPicPr>
          <p:cNvPr id="53252" name="Picture 4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3" name="Picture 5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825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4" name="Picture 6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5" name="Picture 7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550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6" name="Picture 8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7" name="Picture 9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8" name="Picture 10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25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9" name="Picture 11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-60801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0" name="Picture 12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22238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1" name="Picture 13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122238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2" name="Picture 14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5" y="122238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3" name="Picture 15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122238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4" name="Picture 16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48736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5" name="Picture 17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48736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6" name="Picture 18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13" y="48736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67" name="Picture 19" descr="http://www.bymath.net/studyguide/ang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488" y="487363"/>
            <a:ext cx="104775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05200" y="1316565"/>
            <a:ext cx="541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j-lt"/>
              </a:rPr>
              <a:t>При пересечении двух параллельных прямых третьей прямой, образуются восемь </a:t>
            </a:r>
            <a:r>
              <a:rPr lang="ru-RU" dirty="0" smtClean="0">
                <a:latin typeface="+mj-lt"/>
              </a:rPr>
              <a:t>углов, </a:t>
            </a:r>
            <a:r>
              <a:rPr lang="ru-RU" dirty="0">
                <a:latin typeface="+mj-lt"/>
              </a:rPr>
              <a:t>которые попарно </a:t>
            </a:r>
            <a:r>
              <a:rPr lang="ru-RU" dirty="0" smtClean="0">
                <a:latin typeface="+mj-lt"/>
              </a:rPr>
              <a:t>называются: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452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Треугольники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629400" cy="48768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ru-RU" sz="1800" b="1" dirty="0" smtClean="0"/>
              <a:t>Первый </a:t>
            </a:r>
            <a:r>
              <a:rPr lang="ru-RU" sz="1800" b="1" dirty="0"/>
              <a:t>признак равенства </a:t>
            </a:r>
            <a:r>
              <a:rPr lang="ru-RU" sz="1800" b="1" dirty="0" smtClean="0"/>
              <a:t>треугольников</a:t>
            </a:r>
            <a:br>
              <a:rPr lang="ru-RU" sz="1800" b="1" dirty="0" smtClean="0"/>
            </a:br>
            <a:r>
              <a:rPr lang="ru-RU" sz="1800" dirty="0" smtClean="0"/>
              <a:t>Если </a:t>
            </a:r>
            <a:r>
              <a:rPr lang="ru-RU" sz="1800" dirty="0"/>
              <a:t>две стороны и угол, заключенный между ними, одного треугольника соответственно равны двум сторонам и углу, заключенному между ними, другого треугольника, то такие треугольники </a:t>
            </a:r>
            <a:r>
              <a:rPr lang="ru-RU" sz="1800" dirty="0" smtClean="0"/>
              <a:t>равны</a:t>
            </a:r>
            <a:endParaRPr lang="ru-RU" sz="18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ru-RU" sz="1800" b="1" dirty="0" smtClean="0"/>
              <a:t>Второй </a:t>
            </a:r>
            <a:r>
              <a:rPr lang="ru-RU" sz="1800" b="1" dirty="0"/>
              <a:t>признак равенства </a:t>
            </a:r>
            <a:r>
              <a:rPr lang="ru-RU" sz="1800" b="1" dirty="0" smtClean="0"/>
              <a:t>треугольников</a:t>
            </a:r>
            <a:br>
              <a:rPr lang="ru-RU" sz="1800" b="1" dirty="0" smtClean="0"/>
            </a:br>
            <a:r>
              <a:rPr lang="ru-RU" sz="1800" dirty="0" smtClean="0"/>
              <a:t>Если </a:t>
            </a:r>
            <a:r>
              <a:rPr lang="ru-RU" sz="1800" dirty="0"/>
              <a:t>сторона и два прилежащих к ней угла одного треугольника соответственно равны стороне и двум прилежащим к ней углам другого треугольника, то такие треугольники </a:t>
            </a:r>
            <a:r>
              <a:rPr lang="ru-RU" sz="1800" dirty="0" smtClean="0"/>
              <a:t>равны</a:t>
            </a:r>
            <a:endParaRPr lang="ru-RU" sz="180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ru-RU" sz="1800" b="1" dirty="0" smtClean="0"/>
              <a:t>Третий </a:t>
            </a:r>
            <a:r>
              <a:rPr lang="ru-RU" sz="1800" b="1" dirty="0"/>
              <a:t>признак равенства </a:t>
            </a:r>
            <a:r>
              <a:rPr lang="ru-RU" sz="1800" b="1" dirty="0" smtClean="0"/>
              <a:t>треугольников</a:t>
            </a:r>
            <a:br>
              <a:rPr lang="ru-RU" sz="1800" b="1" dirty="0" smtClean="0"/>
            </a:br>
            <a:r>
              <a:rPr lang="ru-RU" sz="1800" dirty="0" smtClean="0"/>
              <a:t>Если </a:t>
            </a:r>
            <a:r>
              <a:rPr lang="ru-RU" sz="1800" dirty="0"/>
              <a:t>три стороны одного треугольника соответственно равны трем сторонам другого треугольника, то такие треугольники </a:t>
            </a:r>
            <a:r>
              <a:rPr lang="ru-RU" sz="1800" dirty="0" smtClean="0"/>
              <a:t>равны</a:t>
            </a:r>
            <a:endParaRPr lang="ru-RU" sz="1800" dirty="0"/>
          </a:p>
        </p:txBody>
      </p:sp>
      <p:grpSp>
        <p:nvGrpSpPr>
          <p:cNvPr id="47" name="Группа 46"/>
          <p:cNvGrpSpPr/>
          <p:nvPr/>
        </p:nvGrpSpPr>
        <p:grpSpPr>
          <a:xfrm>
            <a:off x="6858000" y="1752600"/>
            <a:ext cx="1828800" cy="990600"/>
            <a:chOff x="6858000" y="1752600"/>
            <a:chExt cx="1828800" cy="990600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6858000" y="1828800"/>
              <a:ext cx="762000" cy="914400"/>
            </a:xfrm>
            <a:prstGeom prst="triangle">
              <a:avLst>
                <a:gd name="adj" fmla="val 7375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>
              <a:off x="7175670" y="1752600"/>
              <a:ext cx="520530" cy="457200"/>
            </a:xfrm>
            <a:prstGeom prst="arc">
              <a:avLst>
                <a:gd name="adj1" fmla="val 4423505"/>
                <a:gd name="adj2" fmla="val 8736027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6956642" y="2219325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7413842" y="22860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934200" y="22860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Равнобедренный треугольник 10"/>
            <p:cNvSpPr/>
            <p:nvPr/>
          </p:nvSpPr>
          <p:spPr>
            <a:xfrm>
              <a:off x="7848600" y="1828800"/>
              <a:ext cx="762000" cy="914400"/>
            </a:xfrm>
            <a:prstGeom prst="triangle">
              <a:avLst>
                <a:gd name="adj" fmla="val 7375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>
              <a:off x="8166270" y="1752600"/>
              <a:ext cx="520530" cy="457200"/>
            </a:xfrm>
            <a:prstGeom prst="arc">
              <a:avLst>
                <a:gd name="adj1" fmla="val 4423505"/>
                <a:gd name="adj2" fmla="val 8736027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7947242" y="2219325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8404442" y="22860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924800" y="22860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6867525" y="3352800"/>
            <a:ext cx="2047875" cy="1314450"/>
            <a:chOff x="6867525" y="3352800"/>
            <a:chExt cx="2047875" cy="131445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6867525" y="3429000"/>
              <a:ext cx="762000" cy="914400"/>
            </a:xfrm>
            <a:prstGeom prst="triangle">
              <a:avLst>
                <a:gd name="adj" fmla="val 7375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7413842" y="38862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Дуга 16"/>
            <p:cNvSpPr/>
            <p:nvPr/>
          </p:nvSpPr>
          <p:spPr>
            <a:xfrm>
              <a:off x="7175670" y="3352800"/>
              <a:ext cx="520530" cy="457200"/>
            </a:xfrm>
            <a:prstGeom prst="arc">
              <a:avLst>
                <a:gd name="adj1" fmla="val 4423505"/>
                <a:gd name="adj2" fmla="val 8736027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Дуга 17"/>
            <p:cNvSpPr/>
            <p:nvPr/>
          </p:nvSpPr>
          <p:spPr>
            <a:xfrm>
              <a:off x="7328070" y="4114800"/>
              <a:ext cx="520530" cy="457200"/>
            </a:xfrm>
            <a:prstGeom prst="arc">
              <a:avLst>
                <a:gd name="adj1" fmla="val 10885562"/>
                <a:gd name="adj2" fmla="val 15872946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>
              <a:off x="7385267" y="4210050"/>
              <a:ext cx="520530" cy="457200"/>
            </a:xfrm>
            <a:prstGeom prst="arc">
              <a:avLst>
                <a:gd name="adj1" fmla="val 12339543"/>
                <a:gd name="adj2" fmla="val 15872946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24"/>
            <p:cNvSpPr/>
            <p:nvPr/>
          </p:nvSpPr>
          <p:spPr>
            <a:xfrm>
              <a:off x="7877128" y="3429000"/>
              <a:ext cx="762000" cy="914400"/>
            </a:xfrm>
            <a:prstGeom prst="triangle">
              <a:avLst>
                <a:gd name="adj" fmla="val 7375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8423445" y="38862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Дуга 26"/>
            <p:cNvSpPr/>
            <p:nvPr/>
          </p:nvSpPr>
          <p:spPr>
            <a:xfrm>
              <a:off x="8185273" y="3352800"/>
              <a:ext cx="520530" cy="457200"/>
            </a:xfrm>
            <a:prstGeom prst="arc">
              <a:avLst>
                <a:gd name="adj1" fmla="val 4423505"/>
                <a:gd name="adj2" fmla="val 8736027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>
              <a:off x="8337673" y="4114800"/>
              <a:ext cx="520530" cy="457200"/>
            </a:xfrm>
            <a:prstGeom prst="arc">
              <a:avLst>
                <a:gd name="adj1" fmla="val 10885562"/>
                <a:gd name="adj2" fmla="val 15872946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>
              <a:off x="8394870" y="4210050"/>
              <a:ext cx="520530" cy="457200"/>
            </a:xfrm>
            <a:prstGeom prst="arc">
              <a:avLst>
                <a:gd name="adj1" fmla="val 12339543"/>
                <a:gd name="adj2" fmla="val 15872946"/>
              </a:avLst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6858000" y="5105400"/>
            <a:ext cx="1828800" cy="1066800"/>
            <a:chOff x="6858000" y="5105400"/>
            <a:chExt cx="1828800" cy="1066800"/>
          </a:xfrm>
        </p:grpSpPr>
        <p:sp>
          <p:nvSpPr>
            <p:cNvPr id="30" name="Равнобедренный треугольник 29"/>
            <p:cNvSpPr/>
            <p:nvPr/>
          </p:nvSpPr>
          <p:spPr>
            <a:xfrm>
              <a:off x="6858000" y="5105400"/>
              <a:ext cx="762000" cy="914400"/>
            </a:xfrm>
            <a:prstGeom prst="triangle">
              <a:avLst>
                <a:gd name="adj" fmla="val 7375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956642" y="5495925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7413842" y="55626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6934200" y="55626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Равнобедренный треугольник 34"/>
            <p:cNvSpPr/>
            <p:nvPr/>
          </p:nvSpPr>
          <p:spPr>
            <a:xfrm>
              <a:off x="7848600" y="5105400"/>
              <a:ext cx="762000" cy="914400"/>
            </a:xfrm>
            <a:prstGeom prst="triangle">
              <a:avLst>
                <a:gd name="adj" fmla="val 7375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>
              <a:off x="7947242" y="5495925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8404442" y="55626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7924800" y="5562600"/>
              <a:ext cx="282358" cy="1524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7248525" y="5867400"/>
              <a:ext cx="0" cy="3048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7309020" y="5867400"/>
              <a:ext cx="0" cy="3048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7362825" y="5867400"/>
              <a:ext cx="0" cy="3048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8229600" y="5867400"/>
              <a:ext cx="0" cy="3048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8290095" y="5867400"/>
              <a:ext cx="0" cy="3048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8343900" y="5867400"/>
              <a:ext cx="0" cy="30480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75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5" name="Picture 5" descr="http://mat-ege.ru/images/b4/016/27933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114800"/>
            <a:ext cx="1200150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Треугольники</a:t>
            </a:r>
          </a:p>
        </p:txBody>
      </p:sp>
      <p:sp>
        <p:nvSpPr>
          <p:cNvPr id="4" name="AutoShape 2" descr="http://upload.wikimedia.org/wikipedia/ru/thumb/6/63/Triangle.png/250px-Triangle.png"/>
          <p:cNvSpPr>
            <a:spLocks noChangeAspect="1" noChangeArrowheads="1"/>
          </p:cNvSpPr>
          <p:nvPr/>
        </p:nvSpPr>
        <p:spPr bwMode="auto">
          <a:xfrm>
            <a:off x="155575" y="-685800"/>
            <a:ext cx="2381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13753"/>
            <a:ext cx="23812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81400" y="1506891"/>
            <a:ext cx="3834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+mj-lt"/>
              </a:rPr>
              <a:t>Сумма углов треугольника равна </a:t>
            </a:r>
            <a:r>
              <a:rPr lang="en-US" sz="1600" dirty="0" smtClean="0">
                <a:latin typeface="+mj-lt"/>
              </a:rPr>
              <a:t>18</a:t>
            </a:r>
            <a:r>
              <a:rPr lang="ru-RU" sz="1600" dirty="0" smtClean="0">
                <a:latin typeface="+mj-lt"/>
              </a:rPr>
              <a:t>0</a:t>
            </a:r>
            <a:r>
              <a:rPr lang="ru-RU" sz="1600" dirty="0" smtClean="0"/>
              <a:t>°</a:t>
            </a:r>
            <a:endParaRPr lang="ru-RU" sz="1600" baseline="300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1947446"/>
            <a:ext cx="2834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+mj-lt"/>
              </a:rPr>
              <a:t>Неравенство треугольника:</a:t>
            </a:r>
            <a:endParaRPr lang="ru-RU" sz="1600" baseline="30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581400" y="2356444"/>
                <a:ext cx="41356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,  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,  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2356444"/>
                <a:ext cx="413561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3400" y="3200400"/>
                <a:ext cx="8488734" cy="5250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600" dirty="0" smtClean="0">
                    <a:latin typeface="+mj-lt"/>
                  </a:rPr>
                  <a:t>Теорема синусов: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𝑠𝑖𝑛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𝑠𝑖𝑛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𝑠𝑖𝑛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=2</m:t>
                    </m:r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</a:rPr>
                      <m:t>,  где </m:t>
                    </m:r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</a:rPr>
                      <m:t> −радиус описанной окружности</m:t>
                    </m:r>
                  </m:oMath>
                </a14:m>
                <a:endParaRPr lang="ru-RU" sz="1600" baseline="30000" dirty="0">
                  <a:latin typeface="+mj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200400"/>
                <a:ext cx="8488734" cy="525080"/>
              </a:xfrm>
              <a:prstGeom prst="rect">
                <a:avLst/>
              </a:prstGeom>
              <a:blipFill rotWithShape="1">
                <a:blip r:embed="rId5"/>
                <a:stretch>
                  <a:fillRect l="-431" b="-6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3400" y="3818320"/>
                <a:ext cx="44059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600" dirty="0" smtClean="0">
                    <a:latin typeface="+mj-lt"/>
                  </a:rPr>
                  <a:t>Теорема косинусов: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1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16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1600" b="0" i="1" smtClean="0">
                        <a:latin typeface="Cambria Math"/>
                      </a:rPr>
                      <m:t>−</m:t>
                    </m:r>
                    <m:r>
                      <a:rPr lang="en-US" sz="1600" b="0" i="1" smtClean="0">
                        <a:latin typeface="Cambria Math"/>
                      </a:rPr>
                      <m:t>2</m:t>
                    </m:r>
                    <m:r>
                      <a:rPr lang="en-US" sz="1600" b="0" i="1" smtClean="0">
                        <a:latin typeface="Cambria Math"/>
                      </a:rPr>
                      <m:t>𝑏𝑐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1600" b="0" i="1" smtClean="0">
                        <a:latin typeface="Cambria Math"/>
                      </a:rPr>
                      <m:t>𝑠𝑖𝑛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ru-RU" sz="1600" baseline="30000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818320"/>
                <a:ext cx="4405950" cy="338554"/>
              </a:xfrm>
              <a:prstGeom prst="rect">
                <a:avLst/>
              </a:prstGeom>
              <a:blipFill rotWithShape="1">
                <a:blip r:embed="rId6"/>
                <a:stretch>
                  <a:fillRect l="-831" t="-5357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533400" y="42672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+mj-lt"/>
              </a:rPr>
              <a:t>Центр вписанной окружности равноудалён от всех сторон и является точкой пересечения биссектрис треугольника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77000" y="4495800"/>
                <a:ext cx="800091" cy="659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4495800"/>
                <a:ext cx="800091" cy="65941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508761" y="5410200"/>
            <a:ext cx="6882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Около треугольника можно описать окружность, притом только одну. Её центром будет являться точка пересечения серединных перпендикуляров.</a:t>
            </a:r>
            <a:endParaRPr lang="ru-RU" sz="1600" dirty="0">
              <a:latin typeface="+mj-lt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16" y="5717322"/>
            <a:ext cx="1047750" cy="1047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057400" y="6044038"/>
                <a:ext cx="1075551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𝑎𝑏𝑐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6044038"/>
                <a:ext cx="1075551" cy="61645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3183183" y="6019800"/>
                <a:ext cx="3058530" cy="664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𝑠𝑖𝑛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𝑠𝑖𝑛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𝑠𝑖𝑛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183" y="6019800"/>
                <a:ext cx="3058530" cy="66492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483" y="5425648"/>
            <a:ext cx="800100" cy="8001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832" y="5572903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треугольника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23812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957147" y="2149537"/>
            <a:ext cx="1038225" cy="922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01466" y="2496247"/>
            <a:ext cx="327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h</a:t>
            </a:r>
            <a:r>
              <a:rPr lang="en-US" sz="1200" baseline="-25000" dirty="0" smtClean="0">
                <a:latin typeface="+mj-lt"/>
              </a:rPr>
              <a:t>a</a:t>
            </a:r>
            <a:endParaRPr lang="ru-RU" sz="1200" baseline="-25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57600" y="1722660"/>
                <a:ext cx="1229567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1722660"/>
                <a:ext cx="1229567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57600" y="2360864"/>
                <a:ext cx="1708866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𝑎𝑏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𝑠𝑖𝑛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2360864"/>
                <a:ext cx="1708866" cy="610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57600" y="3046664"/>
                <a:ext cx="1047659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𝑎𝑏𝑐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3046664"/>
                <a:ext cx="1047659" cy="6164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57600" y="3884864"/>
                <a:ext cx="5191806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r>
                        <a:rPr lang="ru-RU" b="0" i="1" smtClean="0">
                          <a:latin typeface="Cambria Math"/>
                        </a:rPr>
                        <m:t>формула Герона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3884864"/>
                <a:ext cx="5191806" cy="427746"/>
              </a:xfrm>
              <a:prstGeom prst="rect">
                <a:avLst/>
              </a:prstGeom>
              <a:blipFill rotWithShape="1">
                <a:blip r:embed="rId6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237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Подобие треугольников</a:t>
            </a:r>
          </a:p>
        </p:txBody>
      </p:sp>
      <p:pic>
        <p:nvPicPr>
          <p:cNvPr id="47134" name="Picture 30" descr="http://www.fmclass.ru/pic/4850d559662fe/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421005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1000" y="3124200"/>
            <a:ext cx="8458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 smtClean="0">
                <a:latin typeface="+mj-lt"/>
              </a:rPr>
              <a:t>I признак подобия треугольников.</a:t>
            </a:r>
            <a:r>
              <a:rPr lang="ru-RU" dirty="0" smtClean="0">
                <a:latin typeface="+mj-lt"/>
              </a:rPr>
              <a:t> Если два угла одного треугольника соответственно равны двум углам другого, то эти треугольники подобны</a:t>
            </a:r>
          </a:p>
          <a:p>
            <a:pPr>
              <a:spcAft>
                <a:spcPts val="1200"/>
              </a:spcAft>
            </a:pPr>
            <a:r>
              <a:rPr lang="ru-RU" b="1" dirty="0" smtClean="0">
                <a:latin typeface="+mj-lt"/>
              </a:rPr>
              <a:t>II признак подобия треугольников.</a:t>
            </a:r>
            <a:r>
              <a:rPr lang="ru-RU" dirty="0" smtClean="0">
                <a:latin typeface="+mj-lt"/>
              </a:rPr>
              <a:t> Если три стороны одного треугольника пропорциональны трем сторонам другого треугольника, то такие треугольники подобны</a:t>
            </a:r>
          </a:p>
          <a:p>
            <a:pPr>
              <a:spcAft>
                <a:spcPts val="1200"/>
              </a:spcAft>
            </a:pPr>
            <a:r>
              <a:rPr lang="ru-RU" b="1" dirty="0" smtClean="0">
                <a:latin typeface="+mj-lt"/>
              </a:rPr>
              <a:t>III признак подобия треугольников.</a:t>
            </a:r>
            <a:r>
              <a:rPr lang="ru-RU" dirty="0" smtClean="0">
                <a:latin typeface="+mj-lt"/>
              </a:rPr>
              <a:t> Если две стороны одного треугольника пропорциональны двум сторонам другого треугольника, а углы, заключенные между этими сторонами, равны, то такие треугольники подобны</a:t>
            </a:r>
            <a:endParaRPr lang="ru-RU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71420" y="1676400"/>
                <a:ext cx="1275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420" y="1676400"/>
                <a:ext cx="127567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71420" y="2133600"/>
                <a:ext cx="1809277" cy="636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420" y="2133600"/>
                <a:ext cx="1809277" cy="6365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760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Подобие треугольников</a:t>
            </a:r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 flipH="1">
            <a:off x="5029200" y="2590800"/>
            <a:ext cx="18288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 flipH="1">
            <a:off x="5943600" y="25908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5943600" y="2743200"/>
            <a:ext cx="5334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 flipV="1">
            <a:off x="5029200" y="4648200"/>
            <a:ext cx="1447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712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2405063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2438400" y="23622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  <a:endParaRPr lang="ru-RU"/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4572000"/>
            <a:ext cx="22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  <a:endParaRPr lang="ru-RU"/>
          </a:p>
        </p:txBody>
      </p:sp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2286000" y="45720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  <a:endParaRPr lang="ru-RU"/>
          </a:p>
        </p:txBody>
      </p:sp>
      <p:sp>
        <p:nvSpPr>
          <p:cNvPr id="47124" name="Text Box 20"/>
          <p:cNvSpPr txBox="1">
            <a:spLocks noChangeArrowheads="1"/>
          </p:cNvSpPr>
          <p:nvPr/>
        </p:nvSpPr>
        <p:spPr bwMode="auto">
          <a:xfrm>
            <a:off x="1524000" y="3048000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</a:t>
            </a:r>
            <a:endParaRPr lang="ru-RU"/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2286000" y="32004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</a:t>
            </a:r>
            <a:endParaRPr lang="ru-RU"/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4648200" y="47244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  <a:endParaRPr lang="ru-RU"/>
          </a:p>
        </p:txBody>
      </p:sp>
      <p:sp>
        <p:nvSpPr>
          <p:cNvPr id="47127" name="Text Box 23"/>
          <p:cNvSpPr txBox="1">
            <a:spLocks noChangeArrowheads="1"/>
          </p:cNvSpPr>
          <p:nvPr/>
        </p:nvSpPr>
        <p:spPr bwMode="auto">
          <a:xfrm>
            <a:off x="6858000" y="2438400"/>
            <a:ext cx="45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  <a:r>
              <a:rPr lang="en-US" sz="900"/>
              <a:t>1</a:t>
            </a:r>
            <a:endParaRPr lang="ru-RU"/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6553200" y="45720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  <a:endParaRPr lang="ru-RU"/>
          </a:p>
        </p:txBody>
      </p:sp>
      <p:sp>
        <p:nvSpPr>
          <p:cNvPr id="47131" name="Text Box 27"/>
          <p:cNvSpPr txBox="1">
            <a:spLocks noChangeArrowheads="1"/>
          </p:cNvSpPr>
          <p:nvPr/>
        </p:nvSpPr>
        <p:spPr bwMode="auto">
          <a:xfrm>
            <a:off x="5486400" y="25146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  <a:r>
              <a:rPr lang="en-US" sz="900"/>
              <a:t>1</a:t>
            </a:r>
            <a:endParaRPr lang="ru-RU"/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6172200" y="3352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08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Прямоугольный треугольник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914400" y="1899046"/>
            <a:ext cx="1981200" cy="2444354"/>
            <a:chOff x="685800" y="1597223"/>
            <a:chExt cx="1981200" cy="244435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066800" y="3505200"/>
              <a:ext cx="228600" cy="228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>
              <a:off x="1066800" y="1828800"/>
              <a:ext cx="1295400" cy="1905000"/>
            </a:xfrm>
            <a:prstGeom prst="rtTriangl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61908" y="15972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>
                  <a:latin typeface="+mj-lt"/>
                </a:rPr>
                <a:t>А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5800" y="365760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>
                  <a:latin typeface="+mj-lt"/>
                </a:rPr>
                <a:t>С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62108" y="365760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B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76308" y="25116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c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2000" y="2664023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b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23908" y="373380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a</a:t>
              </a:r>
              <a:endParaRPr lang="ru-RU" sz="1400" dirty="0">
                <a:latin typeface="+mj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810000" y="1981200"/>
                <a:ext cx="3885807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 −</m:t>
                      </m:r>
                      <m:r>
                        <a:rPr lang="ru-RU" b="1" i="1" smtClean="0">
                          <a:latin typeface="Cambria Math"/>
                        </a:rPr>
                        <m:t>Теорема Пифогора</m:t>
                      </m:r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1981200"/>
                <a:ext cx="3885807" cy="375552"/>
              </a:xfrm>
              <a:prstGeom prst="rect">
                <a:avLst/>
              </a:prstGeom>
              <a:blipFill rotWithShape="1">
                <a:blip r:embed="rId2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10000" y="2828678"/>
                <a:ext cx="3957558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𝑠𝑖𝑛𝐴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cosA</m:t>
                      </m:r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,  </m:t>
                      </m:r>
                      <m:r>
                        <a:rPr lang="en-US" b="0" i="1" smtClean="0">
                          <a:latin typeface="Cambria Math"/>
                        </a:rPr>
                        <m:t>𝑡𝑔𝐴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2828678"/>
                <a:ext cx="3957558" cy="6183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810000" y="3925134"/>
                <a:ext cx="3487045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𝑠𝑖𝑛𝐴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𝑐𝑜𝑠𝐴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𝑐𝑜𝑠𝐵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𝑠𝑖𝑛𝐵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3925134"/>
                <a:ext cx="3487045" cy="6183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810000" y="5010834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j-lt"/>
              </a:rPr>
              <a:t>Против угла в 30° лежит катет, равный половине гипотенузы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992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093732" y="2133600"/>
            <a:ext cx="3212068" cy="3212068"/>
          </a:xfrm>
          <a:prstGeom prst="ellipse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Медиана треугольника</a:t>
            </a:r>
            <a:endParaRPr lang="ru-RU" sz="4000" dirty="0"/>
          </a:p>
        </p:txBody>
      </p:sp>
      <p:sp>
        <p:nvSpPr>
          <p:cNvPr id="43027" name="Line 19"/>
          <p:cNvSpPr>
            <a:spLocks noChangeShapeType="1"/>
          </p:cNvSpPr>
          <p:nvPr/>
        </p:nvSpPr>
        <p:spPr bwMode="auto">
          <a:xfrm flipH="1">
            <a:off x="964860" y="1992868"/>
            <a:ext cx="838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8" name="Line 20"/>
          <p:cNvSpPr>
            <a:spLocks noChangeShapeType="1"/>
          </p:cNvSpPr>
          <p:nvPr/>
        </p:nvSpPr>
        <p:spPr bwMode="auto">
          <a:xfrm>
            <a:off x="964860" y="3059668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>
            <a:off x="1803060" y="1992868"/>
            <a:ext cx="15240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1803060" y="1992868"/>
            <a:ext cx="2286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1" name="Line 23"/>
          <p:cNvSpPr>
            <a:spLocks noChangeShapeType="1"/>
          </p:cNvSpPr>
          <p:nvPr/>
        </p:nvSpPr>
        <p:spPr bwMode="auto">
          <a:xfrm flipH="1">
            <a:off x="5105400" y="2362200"/>
            <a:ext cx="76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2" name="Line 24"/>
          <p:cNvSpPr>
            <a:spLocks noChangeShapeType="1"/>
          </p:cNvSpPr>
          <p:nvPr/>
        </p:nvSpPr>
        <p:spPr bwMode="auto">
          <a:xfrm>
            <a:off x="5105400" y="3810000"/>
            <a:ext cx="3200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3" name="Line 25"/>
          <p:cNvSpPr>
            <a:spLocks noChangeShapeType="1"/>
          </p:cNvSpPr>
          <p:nvPr/>
        </p:nvSpPr>
        <p:spPr bwMode="auto">
          <a:xfrm>
            <a:off x="5867400" y="2362200"/>
            <a:ext cx="2438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4" name="Line 26"/>
          <p:cNvSpPr>
            <a:spLocks noChangeShapeType="1"/>
          </p:cNvSpPr>
          <p:nvPr/>
        </p:nvSpPr>
        <p:spPr bwMode="auto">
          <a:xfrm>
            <a:off x="5715000" y="2590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5" name="Line 27"/>
          <p:cNvSpPr>
            <a:spLocks noChangeShapeType="1"/>
          </p:cNvSpPr>
          <p:nvPr/>
        </p:nvSpPr>
        <p:spPr bwMode="auto">
          <a:xfrm flipV="1">
            <a:off x="5943600" y="2514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6" name="Line 28"/>
          <p:cNvSpPr>
            <a:spLocks noChangeShapeType="1"/>
          </p:cNvSpPr>
          <p:nvPr/>
        </p:nvSpPr>
        <p:spPr bwMode="auto">
          <a:xfrm>
            <a:off x="5867400" y="2362200"/>
            <a:ext cx="7620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5791200" y="3733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8" name="Line 30"/>
          <p:cNvSpPr>
            <a:spLocks noChangeShapeType="1"/>
          </p:cNvSpPr>
          <p:nvPr/>
        </p:nvSpPr>
        <p:spPr bwMode="auto">
          <a:xfrm flipH="1">
            <a:off x="7315200" y="38100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9" name="Line 31"/>
          <p:cNvSpPr>
            <a:spLocks noChangeShapeType="1"/>
          </p:cNvSpPr>
          <p:nvPr/>
        </p:nvSpPr>
        <p:spPr bwMode="auto">
          <a:xfrm flipV="1">
            <a:off x="6096000" y="3048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41" name="Line 33"/>
          <p:cNvSpPr>
            <a:spLocks noChangeShapeType="1"/>
          </p:cNvSpPr>
          <p:nvPr/>
        </p:nvSpPr>
        <p:spPr bwMode="auto">
          <a:xfrm flipH="1">
            <a:off x="1498260" y="3059668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42" name="Line 34"/>
          <p:cNvSpPr>
            <a:spLocks noChangeShapeType="1"/>
          </p:cNvSpPr>
          <p:nvPr/>
        </p:nvSpPr>
        <p:spPr bwMode="auto">
          <a:xfrm>
            <a:off x="2641260" y="328826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52" name="Text Box 44"/>
          <p:cNvSpPr txBox="1">
            <a:spLocks noChangeArrowheads="1"/>
          </p:cNvSpPr>
          <p:nvPr/>
        </p:nvSpPr>
        <p:spPr bwMode="auto">
          <a:xfrm>
            <a:off x="1752600" y="6172200"/>
            <a:ext cx="129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7660" y="2918936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403260" y="351686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726860" y="16002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866390" y="3402568"/>
            <a:ext cx="388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498260" y="2526268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c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52418" y="3745468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356260" y="389786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715000" y="199286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451260" y="3974068"/>
            <a:ext cx="36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8058961" y="2297668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c</a:t>
            </a:r>
            <a:r>
              <a:rPr lang="ru-RU" dirty="0" smtClean="0"/>
              <a:t>=</a:t>
            </a:r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881850" y="3135868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c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09600" y="4229100"/>
            <a:ext cx="1574460" cy="17907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>
            <a:off x="1396830" y="4229100"/>
            <a:ext cx="0" cy="17907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228600" y="5943600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295400" y="38100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86000" y="58674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60642" y="5029200"/>
            <a:ext cx="282358" cy="152400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698842" y="5029200"/>
            <a:ext cx="282358" cy="152400"/>
          </a:xfrm>
          <a:prstGeom prst="line">
            <a:avLst/>
          </a:prstGeom>
          <a:ln w="190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990600" y="5181600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c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211952" y="6019800"/>
            <a:ext cx="388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 rot="16200000" flipH="1">
            <a:off x="1378035" y="5873835"/>
            <a:ext cx="152400" cy="139530"/>
          </a:xfrm>
          <a:prstGeom prst="bentConnector3">
            <a:avLst>
              <a:gd name="adj1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>
            <a:off x="1066800" y="4419600"/>
            <a:ext cx="520530" cy="457200"/>
          </a:xfrm>
          <a:prstGeom prst="arc">
            <a:avLst>
              <a:gd name="adj1" fmla="val 4423505"/>
              <a:gd name="adj2" fmla="val 8736027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/>
          <p:cNvSpPr/>
          <p:nvPr/>
        </p:nvSpPr>
        <p:spPr>
          <a:xfrm flipH="1">
            <a:off x="1219200" y="4572000"/>
            <a:ext cx="520530" cy="457200"/>
          </a:xfrm>
          <a:prstGeom prst="arc">
            <a:avLst>
              <a:gd name="adj1" fmla="val 4423505"/>
              <a:gd name="adj2" fmla="val 8736027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90600" y="5867400"/>
            <a:ext cx="0" cy="304800"/>
          </a:xfrm>
          <a:prstGeom prst="line">
            <a:avLst/>
          </a:prstGeom>
          <a:ln w="19050" cmpd="dbl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1066800" y="5867400"/>
            <a:ext cx="0" cy="304800"/>
          </a:xfrm>
          <a:prstGeom prst="line">
            <a:avLst/>
          </a:prstGeom>
          <a:ln w="19050" cmpd="dbl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1752600" y="5867400"/>
            <a:ext cx="0" cy="304800"/>
          </a:xfrm>
          <a:prstGeom prst="line">
            <a:avLst/>
          </a:prstGeom>
          <a:ln w="19050" cmpd="dbl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1828800" y="5867400"/>
            <a:ext cx="0" cy="304800"/>
          </a:xfrm>
          <a:prstGeom prst="line">
            <a:avLst/>
          </a:prstGeom>
          <a:ln w="19050" cmpd="dbl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1600200" y="6260068"/>
            <a:ext cx="4120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</a:t>
            </a:r>
            <a:r>
              <a:rPr lang="en-US" baseline="-25000" dirty="0" smtClean="0"/>
              <a:t>c</a:t>
            </a:r>
            <a:r>
              <a:rPr lang="ru-RU" dirty="0" smtClean="0"/>
              <a:t>- медиана, биссектриса и высота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Биссектриса треугольника</a:t>
            </a:r>
            <a:endParaRPr lang="ru-RU" sz="3600" dirty="0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1219200" y="2667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V="1">
            <a:off x="685800" y="2362200"/>
            <a:ext cx="838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1524000" y="23622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flipH="1">
            <a:off x="685800" y="38100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1524000" y="2362200"/>
            <a:ext cx="76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1295400" y="3138487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L</a:t>
            </a:r>
            <a:endParaRPr lang="ru-RU" dirty="0"/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425450" y="3748087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1500187" y="1981200"/>
            <a:ext cx="32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2803525" y="3622675"/>
            <a:ext cx="322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2057400" y="2743200"/>
            <a:ext cx="301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723900" y="2788443"/>
            <a:ext cx="301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974725" y="3748087"/>
            <a:ext cx="319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х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1981200" y="3733800"/>
            <a:ext cx="152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609600" y="4267200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62" name="Line 30"/>
          <p:cNvSpPr>
            <a:spLocks noChangeShapeType="1"/>
          </p:cNvSpPr>
          <p:nvPr/>
        </p:nvSpPr>
        <p:spPr bwMode="auto">
          <a:xfrm flipV="1">
            <a:off x="4800600" y="2362200"/>
            <a:ext cx="16764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3" name="Line 31"/>
          <p:cNvSpPr>
            <a:spLocks noChangeShapeType="1"/>
          </p:cNvSpPr>
          <p:nvPr/>
        </p:nvSpPr>
        <p:spPr bwMode="auto">
          <a:xfrm>
            <a:off x="6477000" y="2362200"/>
            <a:ext cx="533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4" name="Line 32"/>
          <p:cNvSpPr>
            <a:spLocks noChangeShapeType="1"/>
          </p:cNvSpPr>
          <p:nvPr/>
        </p:nvSpPr>
        <p:spPr bwMode="auto">
          <a:xfrm flipH="1">
            <a:off x="4800600" y="3657600"/>
            <a:ext cx="2209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4495800" y="3546475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 flipH="1">
            <a:off x="6477000" y="19812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6994525" y="3394075"/>
            <a:ext cx="322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44068" name="Line 36"/>
          <p:cNvSpPr>
            <a:spLocks noChangeShapeType="1"/>
          </p:cNvSpPr>
          <p:nvPr/>
        </p:nvSpPr>
        <p:spPr bwMode="auto">
          <a:xfrm flipH="1">
            <a:off x="6019800" y="2362200"/>
            <a:ext cx="457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5791200" y="3748087"/>
            <a:ext cx="473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dirty="0"/>
              <a:t>В</a:t>
            </a:r>
            <a:r>
              <a:rPr lang="ru-RU" baseline="-25000" dirty="0"/>
              <a:t>1</a:t>
            </a:r>
            <a:endParaRPr lang="ru-RU" dirty="0"/>
          </a:p>
        </p:txBody>
      </p:sp>
      <p:sp>
        <p:nvSpPr>
          <p:cNvPr id="44070" name="Text Box 38"/>
          <p:cNvSpPr txBox="1">
            <a:spLocks noChangeArrowheads="1"/>
          </p:cNvSpPr>
          <p:nvPr/>
        </p:nvSpPr>
        <p:spPr bwMode="auto">
          <a:xfrm>
            <a:off x="5943600" y="3657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71" name="Line 39"/>
          <p:cNvSpPr>
            <a:spLocks noChangeShapeType="1"/>
          </p:cNvSpPr>
          <p:nvPr/>
        </p:nvSpPr>
        <p:spPr bwMode="auto">
          <a:xfrm flipV="1">
            <a:off x="4800600" y="2971800"/>
            <a:ext cx="1905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72" name="Text Box 40"/>
          <p:cNvSpPr txBox="1">
            <a:spLocks noChangeArrowheads="1"/>
          </p:cNvSpPr>
          <p:nvPr/>
        </p:nvSpPr>
        <p:spPr bwMode="auto">
          <a:xfrm>
            <a:off x="6765925" y="2632075"/>
            <a:ext cx="419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А</a:t>
            </a:r>
            <a:r>
              <a:rPr lang="ru-RU" baseline="-25000"/>
              <a:t>1</a:t>
            </a:r>
            <a:endParaRPr lang="ru-RU"/>
          </a:p>
        </p:txBody>
      </p:sp>
      <p:sp>
        <p:nvSpPr>
          <p:cNvPr id="44073" name="Text Box 41"/>
          <p:cNvSpPr txBox="1">
            <a:spLocks noChangeArrowheads="1"/>
          </p:cNvSpPr>
          <p:nvPr/>
        </p:nvSpPr>
        <p:spPr bwMode="auto">
          <a:xfrm>
            <a:off x="5927725" y="2860675"/>
            <a:ext cx="366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37" name="Дуга 36"/>
          <p:cNvSpPr/>
          <p:nvPr/>
        </p:nvSpPr>
        <p:spPr>
          <a:xfrm>
            <a:off x="1232070" y="2438400"/>
            <a:ext cx="520530" cy="457200"/>
          </a:xfrm>
          <a:prstGeom prst="arc">
            <a:avLst>
              <a:gd name="adj1" fmla="val 4423505"/>
              <a:gd name="adj2" fmla="val 8736027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/>
          <p:nvPr/>
        </p:nvSpPr>
        <p:spPr>
          <a:xfrm flipH="1">
            <a:off x="1384470" y="2590800"/>
            <a:ext cx="520530" cy="457200"/>
          </a:xfrm>
          <a:prstGeom prst="arc">
            <a:avLst>
              <a:gd name="adj1" fmla="val 4423505"/>
              <a:gd name="adj2" fmla="val 11160582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42838" y="4452143"/>
                <a:ext cx="819262" cy="614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38" y="4452143"/>
                <a:ext cx="819262" cy="61401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36600" y="5181600"/>
                <a:ext cx="1609030" cy="3703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𝑎𝑐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𝑥𝑦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00" y="5181600"/>
                <a:ext cx="1609030" cy="370358"/>
              </a:xfrm>
              <a:prstGeom prst="rect">
                <a:avLst/>
              </a:prstGeom>
              <a:blipFill rotWithShape="1"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08500" y="4408092"/>
                <a:ext cx="1840632" cy="658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𝐵𝑂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𝐴𝐵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𝐴𝐶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500" y="4408092"/>
                <a:ext cx="1840632" cy="6580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78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002" y="3870156"/>
            <a:ext cx="323408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Высота треугольника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927427" y="3160763"/>
                <a:ext cx="2289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АВС подобен </m:t>
                      </m:r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7427" y="3160763"/>
                <a:ext cx="2289473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932955" y="3647054"/>
                <a:ext cx="290624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𝐵𝐴</m:t>
                          </m:r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𝐴𝐶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𝑐𝑜𝑠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𝛽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2955" y="3647054"/>
                <a:ext cx="2906245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5" descr="http://upload.wikimedia.org/wikipedia/commons/thumb/2/23/%D0%92%D1%8B%D1%81%D0%BE%D1%82%D0%B0_%D1%82%D1%80%D0%B5%D1%83%D0%B3%D0%BE%D0%BB%D1%8C%D0%BD%D0%B8%D0%BA%D0%B0.svg/377px-%D0%92%D1%8B%D1%81%D0%BE%D1%82%D0%B0_%D1%82%D1%80%D0%B5%D1%83%D0%B3%D0%BE%D0%BB%D1%8C%D0%BD%D0%B8%D0%BA%D0%B0.svg.png"/>
          <p:cNvSpPr>
            <a:spLocks noChangeAspect="1" noChangeArrowheads="1"/>
          </p:cNvSpPr>
          <p:nvPr/>
        </p:nvSpPr>
        <p:spPr bwMode="auto">
          <a:xfrm>
            <a:off x="155575" y="-647700"/>
            <a:ext cx="359092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83" name="Picture 27" descr="https://upload.wikimedia.org/wikipedia/commons/thumb/2/23/%D0%92%D1%8B%D1%81%D0%BE%D1%82%D0%B0_%D1%82%D1%80%D0%B5%D1%83%D0%B3%D0%BE%D0%BB%D1%8C%D0%BD%D0%B8%D0%BA%D0%B0.svg/377px-%D0%92%D1%8B%D1%81%D0%BE%D1%82%D0%B0_%D1%82%D1%80%D0%B5%D1%83%D0%B3%D0%BE%D0%BB%D1%8C%D0%BD%D0%B8%D0%BA%D0%B0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52" y="1600200"/>
            <a:ext cx="359092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380999" y="3905179"/>
            <a:ext cx="1760460" cy="1150371"/>
            <a:chOff x="2430540" y="3345429"/>
            <a:chExt cx="1760460" cy="1150371"/>
          </a:xfrm>
        </p:grpSpPr>
        <p:sp>
          <p:nvSpPr>
            <p:cNvPr id="23" name="Равнобедренный треугольник 22"/>
            <p:cNvSpPr/>
            <p:nvPr/>
          </p:nvSpPr>
          <p:spPr>
            <a:xfrm rot="574984">
              <a:off x="2514600" y="3345429"/>
              <a:ext cx="1676400" cy="1150371"/>
            </a:xfrm>
            <a:prstGeom prst="triangle">
              <a:avLst>
                <a:gd name="adj" fmla="val 32584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>
              <a:spLocks noChangeAspect="1"/>
            </p:cNvSpPr>
            <p:nvPr/>
          </p:nvSpPr>
          <p:spPr>
            <a:xfrm rot="3300000">
              <a:off x="3295564" y="3660884"/>
              <a:ext cx="119248" cy="105471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2430540" y="3732669"/>
              <a:ext cx="998459" cy="6144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52400" y="476835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A</a:t>
            </a:r>
            <a:endParaRPr lang="ru-RU" sz="1200" dirty="0"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8142" y="358140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B</a:t>
            </a:r>
            <a:endParaRPr lang="ru-RU" sz="1200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22542" y="5153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C</a:t>
            </a:r>
            <a:endParaRPr lang="ru-RU" sz="1200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71600" y="4010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H</a:t>
            </a:r>
            <a:endParaRPr lang="ru-RU" sz="1200" dirty="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1942" y="4467999"/>
            <a:ext cx="327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h</a:t>
            </a:r>
            <a:r>
              <a:rPr lang="en-US" sz="1200" baseline="-25000" dirty="0" smtClean="0">
                <a:latin typeface="+mj-lt"/>
              </a:rPr>
              <a:t>a</a:t>
            </a:r>
            <a:endParaRPr lang="ru-RU" sz="1200" baseline="-25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666874" y="3655367"/>
                <a:ext cx="26089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𝐴𝐵𝑠𝑖𝑛𝐵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𝑠𝑖𝑛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𝛽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874" y="3655367"/>
                <a:ext cx="2608919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550942" y="41426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c</a:t>
            </a:r>
            <a:endParaRPr lang="ru-RU" sz="12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40991" y="49911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b</a:t>
            </a:r>
            <a:endParaRPr lang="ru-RU" sz="1200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90600" y="3886200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+mj-lt"/>
              </a:rPr>
              <a:t>β</a:t>
            </a:r>
            <a:endParaRPr lang="ru-RU" sz="1200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08368" y="490460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+mj-lt"/>
              </a:rPr>
              <a:t>γ</a:t>
            </a:r>
            <a:endParaRPr lang="ru-RU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1666874" y="3938496"/>
                <a:ext cx="2582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𝐴𝐶𝑠𝑖𝑛𝐶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𝑠𝑖𝑛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874" y="3938496"/>
                <a:ext cx="2582566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Афинская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04775"/>
            <a:ext cx="9525000" cy="70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1752600"/>
          </a:xfrm>
          <a:solidFill>
            <a:schemeClr val="bg1">
              <a:alpha val="67999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</a:rPr>
              <a:t>Картина </a:t>
            </a:r>
            <a:r>
              <a:rPr lang="ru-RU" sz="2400" dirty="0">
                <a:latin typeface="Times New Roman" pitchFamily="18" charset="0"/>
              </a:rPr>
              <a:t>Рафаэля «Афинская школа». </a:t>
            </a:r>
            <a:endParaRPr lang="ru-RU" sz="2400" dirty="0" smtClean="0">
              <a:latin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</a:rPr>
              <a:t>ней изображены Пифагор, Евклид, Платон и другие основоположники геометрии, а вокруг них- любознательная молодежь, которой интересны научные открытия.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447800" y="1989138"/>
            <a:ext cx="6108700" cy="4119562"/>
            <a:chOff x="1447800" y="1989138"/>
            <a:chExt cx="6108700" cy="4119562"/>
          </a:xfrm>
        </p:grpSpPr>
        <p:sp>
          <p:nvSpPr>
            <p:cNvPr id="3" name="Text Box 105"/>
            <p:cNvSpPr txBox="1">
              <a:spLocks noChangeArrowheads="1"/>
            </p:cNvSpPr>
            <p:nvPr/>
          </p:nvSpPr>
          <p:spPr bwMode="auto">
            <a:xfrm>
              <a:off x="7135813" y="558958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4" name="Text Box 106"/>
            <p:cNvSpPr txBox="1">
              <a:spLocks noChangeArrowheads="1"/>
            </p:cNvSpPr>
            <p:nvPr/>
          </p:nvSpPr>
          <p:spPr bwMode="auto">
            <a:xfrm>
              <a:off x="1447800" y="5589588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С</a:t>
              </a:r>
            </a:p>
          </p:txBody>
        </p:sp>
        <p:sp>
          <p:nvSpPr>
            <p:cNvPr id="5" name="Text Box 107"/>
            <p:cNvSpPr txBox="1">
              <a:spLocks noChangeArrowheads="1"/>
            </p:cNvSpPr>
            <p:nvPr/>
          </p:nvSpPr>
          <p:spPr bwMode="auto">
            <a:xfrm>
              <a:off x="1447800" y="1989138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6" name="Text Box 108"/>
            <p:cNvSpPr txBox="1">
              <a:spLocks noChangeArrowheads="1"/>
            </p:cNvSpPr>
            <p:nvPr/>
          </p:nvSpPr>
          <p:spPr bwMode="auto">
            <a:xfrm>
              <a:off x="1447800" y="3860800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L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7" name="AutoShape 109"/>
            <p:cNvSpPr>
              <a:spLocks noChangeArrowheads="1"/>
            </p:cNvSpPr>
            <p:nvPr/>
          </p:nvSpPr>
          <p:spPr bwMode="auto">
            <a:xfrm>
              <a:off x="1879600" y="2349500"/>
              <a:ext cx="5400675" cy="3311525"/>
            </a:xfrm>
            <a:prstGeom prst="rtTriangle">
              <a:avLst/>
            </a:prstGeom>
            <a:noFill/>
            <a:ln w="44450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Freeform 110"/>
            <p:cNvSpPr>
              <a:spLocks/>
            </p:cNvSpPr>
            <p:nvPr/>
          </p:nvSpPr>
          <p:spPr bwMode="auto">
            <a:xfrm>
              <a:off x="1863725" y="4114800"/>
              <a:ext cx="5459413" cy="1560513"/>
            </a:xfrm>
            <a:custGeom>
              <a:avLst/>
              <a:gdLst>
                <a:gd name="T0" fmla="*/ 0 w 3439"/>
                <a:gd name="T1" fmla="*/ 0 h 983"/>
                <a:gd name="T2" fmla="*/ 3439 w 3439"/>
                <a:gd name="T3" fmla="*/ 983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39" h="983">
                  <a:moveTo>
                    <a:pt x="0" y="0"/>
                  </a:moveTo>
                  <a:lnTo>
                    <a:pt x="3439" y="983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11"/>
            <p:cNvSpPr>
              <a:spLocks/>
            </p:cNvSpPr>
            <p:nvPr/>
          </p:nvSpPr>
          <p:spPr bwMode="auto">
            <a:xfrm rot="16200000" flipH="1">
              <a:off x="1920082" y="5260181"/>
              <a:ext cx="336550" cy="417513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112"/>
            <p:cNvSpPr txBox="1">
              <a:spLocks noChangeArrowheads="1"/>
            </p:cNvSpPr>
            <p:nvPr/>
          </p:nvSpPr>
          <p:spPr bwMode="auto">
            <a:xfrm>
              <a:off x="4184650" y="3284538"/>
              <a:ext cx="5397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20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1" name="Text Box 115"/>
            <p:cNvSpPr txBox="1">
              <a:spLocks noChangeArrowheads="1"/>
            </p:cNvSpPr>
            <p:nvPr/>
          </p:nvSpPr>
          <p:spPr bwMode="auto">
            <a:xfrm>
              <a:off x="4903788" y="5084763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15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2" name="Freeform 116"/>
            <p:cNvSpPr>
              <a:spLocks/>
            </p:cNvSpPr>
            <p:nvPr/>
          </p:nvSpPr>
          <p:spPr bwMode="auto">
            <a:xfrm rot="15102823">
              <a:off x="5589588" y="4832350"/>
              <a:ext cx="358775" cy="288925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8"/>
            <p:cNvSpPr>
              <a:spLocks/>
            </p:cNvSpPr>
            <p:nvPr/>
          </p:nvSpPr>
          <p:spPr bwMode="auto">
            <a:xfrm>
              <a:off x="1863725" y="5648325"/>
              <a:ext cx="5432425" cy="26988"/>
            </a:xfrm>
            <a:custGeom>
              <a:avLst/>
              <a:gdLst>
                <a:gd name="T0" fmla="*/ 0 w 3422"/>
                <a:gd name="T1" fmla="*/ 0 h 17"/>
                <a:gd name="T2" fmla="*/ 3422 w 3422"/>
                <a:gd name="T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22" h="17">
                  <a:moveTo>
                    <a:pt x="0" y="0"/>
                  </a:moveTo>
                  <a:lnTo>
                    <a:pt x="3422" y="17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19"/>
            <p:cNvSpPr>
              <a:spLocks/>
            </p:cNvSpPr>
            <p:nvPr/>
          </p:nvSpPr>
          <p:spPr bwMode="auto">
            <a:xfrm rot="13996726">
              <a:off x="5516563" y="5264150"/>
              <a:ext cx="358775" cy="288925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609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187450" y="1452563"/>
            <a:ext cx="7045325" cy="4583112"/>
            <a:chOff x="1187450" y="1452563"/>
            <a:chExt cx="7045325" cy="4583112"/>
          </a:xfrm>
        </p:grpSpPr>
        <p:sp>
          <p:nvSpPr>
            <p:cNvPr id="3" name="Text Box 88"/>
            <p:cNvSpPr txBox="1">
              <a:spLocks noChangeArrowheads="1"/>
            </p:cNvSpPr>
            <p:nvPr/>
          </p:nvSpPr>
          <p:spPr bwMode="auto">
            <a:xfrm>
              <a:off x="5364163" y="198913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K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4" name="AutoShape 120"/>
            <p:cNvSpPr>
              <a:spLocks noChangeArrowheads="1"/>
            </p:cNvSpPr>
            <p:nvPr/>
          </p:nvSpPr>
          <p:spPr bwMode="auto">
            <a:xfrm>
              <a:off x="1619250" y="3213100"/>
              <a:ext cx="6265863" cy="2303463"/>
            </a:xfrm>
            <a:prstGeom prst="triangle">
              <a:avLst>
                <a:gd name="adj" fmla="val 50000"/>
              </a:avLst>
            </a:prstGeom>
            <a:noFill/>
            <a:ln w="44450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Freeform 121"/>
            <p:cNvSpPr>
              <a:spLocks/>
            </p:cNvSpPr>
            <p:nvPr/>
          </p:nvSpPr>
          <p:spPr bwMode="auto">
            <a:xfrm>
              <a:off x="1627188" y="1452563"/>
              <a:ext cx="5472112" cy="4073525"/>
            </a:xfrm>
            <a:custGeom>
              <a:avLst/>
              <a:gdLst>
                <a:gd name="T0" fmla="*/ 3447 w 3447"/>
                <a:gd name="T1" fmla="*/ 0 h 2566"/>
                <a:gd name="T2" fmla="*/ 0 w 3447"/>
                <a:gd name="T3" fmla="*/ 2566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47" h="2566">
                  <a:moveTo>
                    <a:pt x="3447" y="0"/>
                  </a:moveTo>
                  <a:lnTo>
                    <a:pt x="0" y="2566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122"/>
            <p:cNvSpPr>
              <a:spLocks/>
            </p:cNvSpPr>
            <p:nvPr/>
          </p:nvSpPr>
          <p:spPr bwMode="auto">
            <a:xfrm>
              <a:off x="5715000" y="2474913"/>
              <a:ext cx="2178050" cy="3038475"/>
            </a:xfrm>
            <a:custGeom>
              <a:avLst/>
              <a:gdLst>
                <a:gd name="T0" fmla="*/ 0 w 1372"/>
                <a:gd name="T1" fmla="*/ 0 h 1914"/>
                <a:gd name="T2" fmla="*/ 1372 w 1372"/>
                <a:gd name="T3" fmla="*/ 1914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72" h="1914">
                  <a:moveTo>
                    <a:pt x="0" y="0"/>
                  </a:moveTo>
                  <a:lnTo>
                    <a:pt x="1372" y="1914"/>
                  </a:lnTo>
                </a:path>
              </a:pathLst>
            </a:custGeom>
            <a:noFill/>
            <a:ln w="44450" cap="flat">
              <a:solidFill>
                <a:srgbClr val="00008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23"/>
            <p:cNvSpPr>
              <a:spLocks/>
            </p:cNvSpPr>
            <p:nvPr/>
          </p:nvSpPr>
          <p:spPr bwMode="auto">
            <a:xfrm rot="14202491">
              <a:off x="5772944" y="2345532"/>
              <a:ext cx="336550" cy="303212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24"/>
            <p:cNvSpPr>
              <a:spLocks/>
            </p:cNvSpPr>
            <p:nvPr/>
          </p:nvSpPr>
          <p:spPr bwMode="auto">
            <a:xfrm rot="10800000">
              <a:off x="4787900" y="5157788"/>
              <a:ext cx="336550" cy="374650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5"/>
            <p:cNvSpPr>
              <a:spLocks/>
            </p:cNvSpPr>
            <p:nvPr/>
          </p:nvSpPr>
          <p:spPr bwMode="auto">
            <a:xfrm>
              <a:off x="4746625" y="3200400"/>
              <a:ext cx="26988" cy="2312988"/>
            </a:xfrm>
            <a:custGeom>
              <a:avLst/>
              <a:gdLst>
                <a:gd name="T0" fmla="*/ 0 w 17"/>
                <a:gd name="T1" fmla="*/ 0 h 1457"/>
                <a:gd name="T2" fmla="*/ 17 w 17"/>
                <a:gd name="T3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1457">
                  <a:moveTo>
                    <a:pt x="0" y="0"/>
                  </a:moveTo>
                  <a:lnTo>
                    <a:pt x="17" y="1457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126"/>
            <p:cNvSpPr txBox="1">
              <a:spLocks noChangeArrowheads="1"/>
            </p:cNvSpPr>
            <p:nvPr/>
          </p:nvSpPr>
          <p:spPr bwMode="auto">
            <a:xfrm>
              <a:off x="1187450" y="5516563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11" name="Text Box 127"/>
            <p:cNvSpPr txBox="1">
              <a:spLocks noChangeArrowheads="1"/>
            </p:cNvSpPr>
            <p:nvPr/>
          </p:nvSpPr>
          <p:spPr bwMode="auto">
            <a:xfrm>
              <a:off x="4356100" y="2781300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2" name="Text Box 128"/>
            <p:cNvSpPr txBox="1">
              <a:spLocks noChangeArrowheads="1"/>
            </p:cNvSpPr>
            <p:nvPr/>
          </p:nvSpPr>
          <p:spPr bwMode="auto">
            <a:xfrm>
              <a:off x="4500563" y="5516563"/>
              <a:ext cx="4413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D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3" name="Text Box 129"/>
            <p:cNvSpPr txBox="1">
              <a:spLocks noChangeArrowheads="1"/>
            </p:cNvSpPr>
            <p:nvPr/>
          </p:nvSpPr>
          <p:spPr bwMode="auto">
            <a:xfrm>
              <a:off x="7812088" y="5445125"/>
              <a:ext cx="4206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4" name="Text Box 130"/>
            <p:cNvSpPr txBox="1">
              <a:spLocks noChangeArrowheads="1"/>
            </p:cNvSpPr>
            <p:nvPr/>
          </p:nvSpPr>
          <p:spPr bwMode="auto">
            <a:xfrm>
              <a:off x="6659563" y="3357563"/>
              <a:ext cx="3619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4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5" name="Freeform 131"/>
            <p:cNvSpPr>
              <a:spLocks/>
            </p:cNvSpPr>
            <p:nvPr/>
          </p:nvSpPr>
          <p:spPr bwMode="auto">
            <a:xfrm>
              <a:off x="6084888" y="4221163"/>
              <a:ext cx="241300" cy="122237"/>
            </a:xfrm>
            <a:custGeom>
              <a:avLst/>
              <a:gdLst>
                <a:gd name="T0" fmla="*/ 0 w 152"/>
                <a:gd name="T1" fmla="*/ 77 h 77"/>
                <a:gd name="T2" fmla="*/ 152 w 152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77">
                  <a:moveTo>
                    <a:pt x="0" y="77"/>
                  </a:moveTo>
                  <a:lnTo>
                    <a:pt x="152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32"/>
            <p:cNvSpPr>
              <a:spLocks/>
            </p:cNvSpPr>
            <p:nvPr/>
          </p:nvSpPr>
          <p:spPr bwMode="auto">
            <a:xfrm>
              <a:off x="3132138" y="4221163"/>
              <a:ext cx="255587" cy="95250"/>
            </a:xfrm>
            <a:custGeom>
              <a:avLst/>
              <a:gdLst>
                <a:gd name="T0" fmla="*/ 0 w 161"/>
                <a:gd name="T1" fmla="*/ 0 h 60"/>
                <a:gd name="T2" fmla="*/ 161 w 161"/>
                <a:gd name="T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1" h="60">
                  <a:moveTo>
                    <a:pt x="0" y="0"/>
                  </a:moveTo>
                  <a:lnTo>
                    <a:pt x="161" y="6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33"/>
            <p:cNvSpPr>
              <a:spLocks/>
            </p:cNvSpPr>
            <p:nvPr/>
          </p:nvSpPr>
          <p:spPr bwMode="auto">
            <a:xfrm rot="207895">
              <a:off x="2266950" y="5084763"/>
              <a:ext cx="431800" cy="436562"/>
            </a:xfrm>
            <a:custGeom>
              <a:avLst/>
              <a:gdLst>
                <a:gd name="T0" fmla="*/ 0 w 256"/>
                <a:gd name="T1" fmla="*/ 0 h 321"/>
                <a:gd name="T2" fmla="*/ 102 w 256"/>
                <a:gd name="T3" fmla="*/ 45 h 321"/>
                <a:gd name="T4" fmla="*/ 184 w 256"/>
                <a:gd name="T5" fmla="*/ 111 h 321"/>
                <a:gd name="T6" fmla="*/ 244 w 256"/>
                <a:gd name="T7" fmla="*/ 212 h 321"/>
                <a:gd name="T8" fmla="*/ 255 w 256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21">
                  <a:moveTo>
                    <a:pt x="0" y="0"/>
                  </a:moveTo>
                  <a:cubicBezTo>
                    <a:pt x="17" y="7"/>
                    <a:pt x="71" y="26"/>
                    <a:pt x="102" y="45"/>
                  </a:cubicBezTo>
                  <a:cubicBezTo>
                    <a:pt x="134" y="64"/>
                    <a:pt x="161" y="83"/>
                    <a:pt x="184" y="111"/>
                  </a:cubicBezTo>
                  <a:cubicBezTo>
                    <a:pt x="208" y="139"/>
                    <a:pt x="232" y="177"/>
                    <a:pt x="244" y="212"/>
                  </a:cubicBezTo>
                  <a:cubicBezTo>
                    <a:pt x="256" y="247"/>
                    <a:pt x="253" y="298"/>
                    <a:pt x="255" y="32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Text Box 134"/>
            <p:cNvSpPr txBox="1">
              <a:spLocks noChangeArrowheads="1"/>
            </p:cNvSpPr>
            <p:nvPr/>
          </p:nvSpPr>
          <p:spPr bwMode="auto">
            <a:xfrm>
              <a:off x="2627313" y="4868863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  <a:cs typeface="Times New Roman" pitchFamily="18" charset="0"/>
                </a:rPr>
                <a:t>30</a:t>
              </a:r>
              <a:r>
                <a:rPr lang="en-US" sz="2800" b="1" baseline="3000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l-GR" sz="28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Freeform 135"/>
            <p:cNvSpPr>
              <a:spLocks/>
            </p:cNvSpPr>
            <p:nvPr/>
          </p:nvSpPr>
          <p:spPr bwMode="auto">
            <a:xfrm>
              <a:off x="4746625" y="3227388"/>
              <a:ext cx="14288" cy="2271712"/>
            </a:xfrm>
            <a:custGeom>
              <a:avLst/>
              <a:gdLst>
                <a:gd name="T0" fmla="*/ 9 w 9"/>
                <a:gd name="T1" fmla="*/ 1431 h 1431"/>
                <a:gd name="T2" fmla="*/ 0 w 9"/>
                <a:gd name="T3" fmla="*/ 0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431">
                  <a:moveTo>
                    <a:pt x="9" y="1431"/>
                  </a:moveTo>
                  <a:lnTo>
                    <a:pt x="0" y="0"/>
                  </a:lnTo>
                </a:path>
              </a:pathLst>
            </a:custGeom>
            <a:noFill/>
            <a:ln w="508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4471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264400" y="1295400"/>
            <a:ext cx="43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" name="Text Box 107"/>
          <p:cNvSpPr txBox="1">
            <a:spLocks noChangeArrowheads="1"/>
          </p:cNvSpPr>
          <p:nvPr/>
        </p:nvSpPr>
        <p:spPr bwMode="auto">
          <a:xfrm flipH="1">
            <a:off x="1143000" y="4967288"/>
            <a:ext cx="33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5" name="Text Box 108"/>
          <p:cNvSpPr txBox="1">
            <a:spLocks noChangeArrowheads="1"/>
          </p:cNvSpPr>
          <p:nvPr/>
        </p:nvSpPr>
        <p:spPr bwMode="auto">
          <a:xfrm flipH="1">
            <a:off x="7192963" y="482441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6" name="AutoShape 109"/>
          <p:cNvSpPr>
            <a:spLocks noChangeArrowheads="1"/>
          </p:cNvSpPr>
          <p:nvPr/>
        </p:nvSpPr>
        <p:spPr bwMode="auto">
          <a:xfrm flipH="1">
            <a:off x="1503363" y="1727200"/>
            <a:ext cx="5759450" cy="3311525"/>
          </a:xfrm>
          <a:prstGeom prst="rtTriangle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111"/>
          <p:cNvSpPr txBox="1">
            <a:spLocks noChangeArrowheads="1"/>
          </p:cNvSpPr>
          <p:nvPr/>
        </p:nvSpPr>
        <p:spPr bwMode="auto">
          <a:xfrm flipH="1">
            <a:off x="4024313" y="2951163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8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8" name="AutoShape 115"/>
          <p:cNvSpPr>
            <a:spLocks noChangeArrowheads="1"/>
          </p:cNvSpPr>
          <p:nvPr/>
        </p:nvSpPr>
        <p:spPr bwMode="auto">
          <a:xfrm flipH="1">
            <a:off x="1503363" y="1727200"/>
            <a:ext cx="5759450" cy="3311525"/>
          </a:xfrm>
          <a:prstGeom prst="rtTriangle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Freeform 116"/>
          <p:cNvSpPr>
            <a:spLocks/>
          </p:cNvSpPr>
          <p:nvPr/>
        </p:nvSpPr>
        <p:spPr bwMode="auto">
          <a:xfrm rot="5400000">
            <a:off x="6900069" y="4683919"/>
            <a:ext cx="336550" cy="328612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37 h 237"/>
              <a:gd name="T4" fmla="*/ 212 w 212"/>
              <a:gd name="T5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Freeform 117"/>
          <p:cNvSpPr>
            <a:spLocks/>
          </p:cNvSpPr>
          <p:nvPr/>
        </p:nvSpPr>
        <p:spPr bwMode="auto">
          <a:xfrm rot="207895">
            <a:off x="2295525" y="4608513"/>
            <a:ext cx="431800" cy="436562"/>
          </a:xfrm>
          <a:custGeom>
            <a:avLst/>
            <a:gdLst>
              <a:gd name="T0" fmla="*/ 0 w 256"/>
              <a:gd name="T1" fmla="*/ 0 h 321"/>
              <a:gd name="T2" fmla="*/ 102 w 256"/>
              <a:gd name="T3" fmla="*/ 45 h 321"/>
              <a:gd name="T4" fmla="*/ 184 w 256"/>
              <a:gd name="T5" fmla="*/ 111 h 321"/>
              <a:gd name="T6" fmla="*/ 244 w 256"/>
              <a:gd name="T7" fmla="*/ 212 h 321"/>
              <a:gd name="T8" fmla="*/ 255 w 256"/>
              <a:gd name="T9" fmla="*/ 3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321">
                <a:moveTo>
                  <a:pt x="0" y="0"/>
                </a:moveTo>
                <a:cubicBezTo>
                  <a:pt x="17" y="7"/>
                  <a:pt x="71" y="26"/>
                  <a:pt x="102" y="45"/>
                </a:cubicBezTo>
                <a:cubicBezTo>
                  <a:pt x="134" y="64"/>
                  <a:pt x="161" y="83"/>
                  <a:pt x="184" y="111"/>
                </a:cubicBezTo>
                <a:cubicBezTo>
                  <a:pt x="208" y="139"/>
                  <a:pt x="232" y="177"/>
                  <a:pt x="244" y="212"/>
                </a:cubicBezTo>
                <a:cubicBezTo>
                  <a:pt x="256" y="247"/>
                  <a:pt x="253" y="298"/>
                  <a:pt x="255" y="32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Text Box 118"/>
          <p:cNvSpPr txBox="1">
            <a:spLocks noChangeArrowheads="1"/>
          </p:cNvSpPr>
          <p:nvPr/>
        </p:nvSpPr>
        <p:spPr bwMode="auto">
          <a:xfrm>
            <a:off x="2655888" y="4392613"/>
            <a:ext cx="660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en-US" sz="2800" b="1" baseline="30000">
                <a:latin typeface="Times New Roman" pitchFamily="18" charset="0"/>
                <a:cs typeface="Times New Roman" pitchFamily="18" charset="0"/>
              </a:rPr>
              <a:t>0</a:t>
            </a:r>
            <a:endParaRPr lang="el-GR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9"/>
          <p:cNvSpPr>
            <a:spLocks/>
          </p:cNvSpPr>
          <p:nvPr/>
        </p:nvSpPr>
        <p:spPr bwMode="auto">
          <a:xfrm>
            <a:off x="7254875" y="1709738"/>
            <a:ext cx="12700" cy="3321050"/>
          </a:xfrm>
          <a:custGeom>
            <a:avLst/>
            <a:gdLst>
              <a:gd name="T0" fmla="*/ 0 w 8"/>
              <a:gd name="T1" fmla="*/ 2092 h 2092"/>
              <a:gd name="T2" fmla="*/ 8 w 8"/>
              <a:gd name="T3" fmla="*/ 0 h 20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" h="2092">
                <a:moveTo>
                  <a:pt x="0" y="2092"/>
                </a:moveTo>
                <a:lnTo>
                  <a:pt x="8" y="0"/>
                </a:lnTo>
              </a:path>
            </a:pathLst>
          </a:custGeom>
          <a:noFill/>
          <a:ln w="50800" cap="flat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Freeform 120"/>
          <p:cNvSpPr>
            <a:spLocks/>
          </p:cNvSpPr>
          <p:nvPr/>
        </p:nvSpPr>
        <p:spPr bwMode="auto">
          <a:xfrm>
            <a:off x="1444625" y="5045075"/>
            <a:ext cx="5810250" cy="1588"/>
          </a:xfrm>
          <a:custGeom>
            <a:avLst/>
            <a:gdLst>
              <a:gd name="T0" fmla="*/ 0 w 3660"/>
              <a:gd name="T1" fmla="*/ 0 h 1"/>
              <a:gd name="T2" fmla="*/ 3660 w 366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60" h="1">
                <a:moveTo>
                  <a:pt x="0" y="0"/>
                </a:moveTo>
                <a:lnTo>
                  <a:pt x="3660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209997" y="1688812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+mj-lt"/>
              </a:rPr>
              <a:t>S - ?</a:t>
            </a:r>
            <a:endParaRPr lang="ru-RU" sz="32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617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2297113" y="1719263"/>
            <a:ext cx="5180012" cy="4119563"/>
            <a:chOff x="2297113" y="1719263"/>
            <a:chExt cx="5180012" cy="4119563"/>
          </a:xfrm>
        </p:grpSpPr>
        <p:sp>
          <p:nvSpPr>
            <p:cNvPr id="3" name="Text Box 115"/>
            <p:cNvSpPr txBox="1">
              <a:spLocks noChangeArrowheads="1"/>
            </p:cNvSpPr>
            <p:nvPr/>
          </p:nvSpPr>
          <p:spPr bwMode="auto">
            <a:xfrm>
              <a:off x="6977063" y="5319713"/>
              <a:ext cx="500062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M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4" name="Text Box 116"/>
            <p:cNvSpPr txBox="1">
              <a:spLocks noChangeArrowheads="1"/>
            </p:cNvSpPr>
            <p:nvPr/>
          </p:nvSpPr>
          <p:spPr bwMode="auto">
            <a:xfrm>
              <a:off x="2297113" y="1719263"/>
              <a:ext cx="4413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N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5" name="Text Box 117"/>
            <p:cNvSpPr txBox="1">
              <a:spLocks noChangeArrowheads="1"/>
            </p:cNvSpPr>
            <p:nvPr/>
          </p:nvSpPr>
          <p:spPr bwMode="auto">
            <a:xfrm>
              <a:off x="2297113" y="5319713"/>
              <a:ext cx="4206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K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6" name="AutoShape 118"/>
            <p:cNvSpPr>
              <a:spLocks noChangeArrowheads="1"/>
            </p:cNvSpPr>
            <p:nvPr/>
          </p:nvSpPr>
          <p:spPr bwMode="auto">
            <a:xfrm>
              <a:off x="2728913" y="2008188"/>
              <a:ext cx="4248150" cy="3600450"/>
            </a:xfrm>
            <a:prstGeom prst="rtTriangle">
              <a:avLst/>
            </a:prstGeom>
            <a:noFill/>
            <a:ln w="44450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Freeform 119"/>
            <p:cNvSpPr>
              <a:spLocks/>
            </p:cNvSpPr>
            <p:nvPr/>
          </p:nvSpPr>
          <p:spPr bwMode="auto">
            <a:xfrm rot="10800000">
              <a:off x="2728913" y="5248276"/>
              <a:ext cx="336550" cy="374650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121"/>
            <p:cNvSpPr txBox="1">
              <a:spLocks noChangeArrowheads="1"/>
            </p:cNvSpPr>
            <p:nvPr/>
          </p:nvSpPr>
          <p:spPr bwMode="auto">
            <a:xfrm>
              <a:off x="2368550" y="3663951"/>
              <a:ext cx="3619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4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9" name="Text Box 124"/>
            <p:cNvSpPr txBox="1">
              <a:spLocks noChangeArrowheads="1"/>
            </p:cNvSpPr>
            <p:nvPr/>
          </p:nvSpPr>
          <p:spPr bwMode="auto">
            <a:xfrm>
              <a:off x="5608638" y="4959351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45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0" name="Freeform 125"/>
            <p:cNvSpPr>
              <a:spLocks/>
            </p:cNvSpPr>
            <p:nvPr/>
          </p:nvSpPr>
          <p:spPr bwMode="auto">
            <a:xfrm rot="14410271">
              <a:off x="6223000" y="5210176"/>
              <a:ext cx="358775" cy="288925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6"/>
            <p:cNvSpPr>
              <a:spLocks/>
            </p:cNvSpPr>
            <p:nvPr/>
          </p:nvSpPr>
          <p:spPr bwMode="auto">
            <a:xfrm>
              <a:off x="2727325" y="5614988"/>
              <a:ext cx="4262438" cy="1588"/>
            </a:xfrm>
            <a:custGeom>
              <a:avLst/>
              <a:gdLst>
                <a:gd name="T0" fmla="*/ 0 w 2685"/>
                <a:gd name="T1" fmla="*/ 0 h 1"/>
                <a:gd name="T2" fmla="*/ 2685 w 2685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85" h="1">
                  <a:moveTo>
                    <a:pt x="0" y="0"/>
                  </a:moveTo>
                  <a:lnTo>
                    <a:pt x="2685" y="0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7"/>
            <p:cNvSpPr>
              <a:spLocks/>
            </p:cNvSpPr>
            <p:nvPr/>
          </p:nvSpPr>
          <p:spPr bwMode="auto">
            <a:xfrm>
              <a:off x="2727325" y="1984376"/>
              <a:ext cx="4262438" cy="3605212"/>
            </a:xfrm>
            <a:custGeom>
              <a:avLst/>
              <a:gdLst>
                <a:gd name="T0" fmla="*/ 2685 w 2685"/>
                <a:gd name="T1" fmla="*/ 2271 h 2271"/>
                <a:gd name="T2" fmla="*/ 0 w 2685"/>
                <a:gd name="T3" fmla="*/ 0 h 2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85" h="2271">
                  <a:moveTo>
                    <a:pt x="2685" y="2271"/>
                  </a:move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7532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1295400" y="1447800"/>
            <a:ext cx="6375400" cy="4330700"/>
            <a:chOff x="1908175" y="2138363"/>
            <a:chExt cx="6375400" cy="4330700"/>
          </a:xfrm>
        </p:grpSpPr>
        <p:sp>
          <p:nvSpPr>
            <p:cNvPr id="3" name="Text Box 69"/>
            <p:cNvSpPr txBox="1">
              <a:spLocks noChangeArrowheads="1"/>
            </p:cNvSpPr>
            <p:nvPr/>
          </p:nvSpPr>
          <p:spPr bwMode="auto">
            <a:xfrm>
              <a:off x="3851275" y="3789363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4" name="Text Box 100"/>
            <p:cNvSpPr txBox="1">
              <a:spLocks noChangeArrowheads="1"/>
            </p:cNvSpPr>
            <p:nvPr/>
          </p:nvSpPr>
          <p:spPr bwMode="auto">
            <a:xfrm>
              <a:off x="1908175" y="5805488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O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5" name="Text Box 101"/>
            <p:cNvSpPr txBox="1">
              <a:spLocks noChangeArrowheads="1"/>
            </p:cNvSpPr>
            <p:nvPr/>
          </p:nvSpPr>
          <p:spPr bwMode="auto">
            <a:xfrm>
              <a:off x="3924300" y="5949950"/>
              <a:ext cx="54133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A</a:t>
              </a:r>
              <a:r>
                <a:rPr lang="en-US" sz="2800" b="1" i="1" baseline="-25000">
                  <a:latin typeface="Times New Roman" pitchFamily="18" charset="0"/>
                </a:rPr>
                <a:t>1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6" name="Freeform 103"/>
            <p:cNvSpPr>
              <a:spLocks/>
            </p:cNvSpPr>
            <p:nvPr/>
          </p:nvSpPr>
          <p:spPr bwMode="auto">
            <a:xfrm>
              <a:off x="2339975" y="2138363"/>
              <a:ext cx="5943600" cy="3832225"/>
            </a:xfrm>
            <a:custGeom>
              <a:avLst/>
              <a:gdLst>
                <a:gd name="T0" fmla="*/ 2694 w 3744"/>
                <a:gd name="T1" fmla="*/ 0 h 2414"/>
                <a:gd name="T2" fmla="*/ 0 w 3744"/>
                <a:gd name="T3" fmla="*/ 2397 h 2414"/>
                <a:gd name="T4" fmla="*/ 3744 w 3744"/>
                <a:gd name="T5" fmla="*/ 2414 h 2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4" h="2414">
                  <a:moveTo>
                    <a:pt x="2694" y="0"/>
                  </a:moveTo>
                  <a:lnTo>
                    <a:pt x="0" y="2397"/>
                  </a:lnTo>
                  <a:lnTo>
                    <a:pt x="3744" y="2414"/>
                  </a:lnTo>
                </a:path>
              </a:pathLst>
            </a:custGeom>
            <a:noFill/>
            <a:ln w="44450" cap="flat">
              <a:solidFill>
                <a:srgbClr val="000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104"/>
            <p:cNvSpPr txBox="1">
              <a:spLocks noChangeArrowheads="1"/>
            </p:cNvSpPr>
            <p:nvPr/>
          </p:nvSpPr>
          <p:spPr bwMode="auto">
            <a:xfrm>
              <a:off x="5580063" y="220503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8" name="Text Box 106"/>
            <p:cNvSpPr txBox="1">
              <a:spLocks noChangeArrowheads="1"/>
            </p:cNvSpPr>
            <p:nvPr/>
          </p:nvSpPr>
          <p:spPr bwMode="auto">
            <a:xfrm>
              <a:off x="5795963" y="5949950"/>
              <a:ext cx="54133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r>
                <a:rPr lang="en-US" sz="2800" b="1" i="1" baseline="-25000">
                  <a:latin typeface="Times New Roman" pitchFamily="18" charset="0"/>
                </a:rPr>
                <a:t>1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>
              <a:off x="4168775" y="2676525"/>
              <a:ext cx="1841500" cy="1639888"/>
            </a:xfrm>
            <a:custGeom>
              <a:avLst/>
              <a:gdLst>
                <a:gd name="T0" fmla="*/ 0 w 1160"/>
                <a:gd name="T1" fmla="*/ 1033 h 1033"/>
                <a:gd name="T2" fmla="*/ 1160 w 1160"/>
                <a:gd name="T3" fmla="*/ 0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60" h="1033">
                  <a:moveTo>
                    <a:pt x="0" y="1033"/>
                  </a:moveTo>
                  <a:lnTo>
                    <a:pt x="1160" y="0"/>
                  </a:lnTo>
                </a:path>
              </a:pathLst>
            </a:custGeom>
            <a:noFill/>
            <a:ln w="508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109"/>
            <p:cNvSpPr txBox="1">
              <a:spLocks noChangeArrowheads="1"/>
            </p:cNvSpPr>
            <p:nvPr/>
          </p:nvSpPr>
          <p:spPr bwMode="auto">
            <a:xfrm>
              <a:off x="4140200" y="4868863"/>
              <a:ext cx="3619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5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1" name="Freeform 116"/>
            <p:cNvSpPr>
              <a:spLocks/>
            </p:cNvSpPr>
            <p:nvPr/>
          </p:nvSpPr>
          <p:spPr bwMode="auto">
            <a:xfrm>
              <a:off x="4168775" y="4289425"/>
              <a:ext cx="26988" cy="1666875"/>
            </a:xfrm>
            <a:custGeom>
              <a:avLst/>
              <a:gdLst>
                <a:gd name="T0" fmla="*/ 0 w 17"/>
                <a:gd name="T1" fmla="*/ 0 h 1050"/>
                <a:gd name="T2" fmla="*/ 17 w 17"/>
                <a:gd name="T3" fmla="*/ 105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1050">
                  <a:moveTo>
                    <a:pt x="0" y="0"/>
                  </a:moveTo>
                  <a:lnTo>
                    <a:pt x="17" y="1050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17"/>
            <p:cNvSpPr>
              <a:spLocks/>
            </p:cNvSpPr>
            <p:nvPr/>
          </p:nvSpPr>
          <p:spPr bwMode="auto">
            <a:xfrm>
              <a:off x="6010275" y="2708275"/>
              <a:ext cx="1588" cy="3235325"/>
            </a:xfrm>
            <a:custGeom>
              <a:avLst/>
              <a:gdLst>
                <a:gd name="T0" fmla="*/ 1 w 1"/>
                <a:gd name="T1" fmla="*/ 0 h 2038"/>
                <a:gd name="T2" fmla="*/ 0 w 1"/>
                <a:gd name="T3" fmla="*/ 2038 h 2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038">
                  <a:moveTo>
                    <a:pt x="1" y="0"/>
                  </a:moveTo>
                  <a:lnTo>
                    <a:pt x="0" y="2038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8"/>
            <p:cNvSpPr>
              <a:spLocks/>
            </p:cNvSpPr>
            <p:nvPr/>
          </p:nvSpPr>
          <p:spPr bwMode="auto">
            <a:xfrm rot="10800000">
              <a:off x="4211638" y="5589588"/>
              <a:ext cx="360362" cy="360362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19"/>
            <p:cNvSpPr>
              <a:spLocks/>
            </p:cNvSpPr>
            <p:nvPr/>
          </p:nvSpPr>
          <p:spPr bwMode="auto">
            <a:xfrm rot="10800000">
              <a:off x="6011863" y="5589588"/>
              <a:ext cx="360362" cy="360362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Text Box 120"/>
            <p:cNvSpPr txBox="1">
              <a:spLocks noChangeArrowheads="1"/>
            </p:cNvSpPr>
            <p:nvPr/>
          </p:nvSpPr>
          <p:spPr bwMode="auto">
            <a:xfrm>
              <a:off x="6011863" y="4076700"/>
              <a:ext cx="36195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8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6" name="Freeform 121"/>
            <p:cNvSpPr>
              <a:spLocks/>
            </p:cNvSpPr>
            <p:nvPr/>
          </p:nvSpPr>
          <p:spPr bwMode="auto">
            <a:xfrm rot="516574">
              <a:off x="2700338" y="5589588"/>
              <a:ext cx="287337" cy="360362"/>
            </a:xfrm>
            <a:custGeom>
              <a:avLst/>
              <a:gdLst>
                <a:gd name="T0" fmla="*/ 0 w 256"/>
                <a:gd name="T1" fmla="*/ 0 h 321"/>
                <a:gd name="T2" fmla="*/ 102 w 256"/>
                <a:gd name="T3" fmla="*/ 45 h 321"/>
                <a:gd name="T4" fmla="*/ 184 w 256"/>
                <a:gd name="T5" fmla="*/ 111 h 321"/>
                <a:gd name="T6" fmla="*/ 244 w 256"/>
                <a:gd name="T7" fmla="*/ 212 h 321"/>
                <a:gd name="T8" fmla="*/ 255 w 256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21">
                  <a:moveTo>
                    <a:pt x="0" y="0"/>
                  </a:moveTo>
                  <a:cubicBezTo>
                    <a:pt x="17" y="7"/>
                    <a:pt x="71" y="26"/>
                    <a:pt x="102" y="45"/>
                  </a:cubicBezTo>
                  <a:cubicBezTo>
                    <a:pt x="134" y="64"/>
                    <a:pt x="161" y="83"/>
                    <a:pt x="184" y="111"/>
                  </a:cubicBezTo>
                  <a:cubicBezTo>
                    <a:pt x="208" y="139"/>
                    <a:pt x="232" y="177"/>
                    <a:pt x="244" y="212"/>
                  </a:cubicBezTo>
                  <a:cubicBezTo>
                    <a:pt x="256" y="247"/>
                    <a:pt x="253" y="298"/>
                    <a:pt x="255" y="32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122"/>
            <p:cNvSpPr txBox="1">
              <a:spLocks noChangeArrowheads="1"/>
            </p:cNvSpPr>
            <p:nvPr/>
          </p:nvSpPr>
          <p:spPr bwMode="auto">
            <a:xfrm>
              <a:off x="2916238" y="5373688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  <a:cs typeface="Times New Roman" pitchFamily="18" charset="0"/>
                </a:rPr>
                <a:t>30</a:t>
              </a:r>
              <a:r>
                <a:rPr lang="en-US" sz="2800" b="1" baseline="3000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l-GR" sz="28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Freeform 123"/>
            <p:cNvSpPr>
              <a:spLocks/>
            </p:cNvSpPr>
            <p:nvPr/>
          </p:nvSpPr>
          <p:spPr bwMode="auto">
            <a:xfrm>
              <a:off x="4222750" y="5956300"/>
              <a:ext cx="1774825" cy="1588"/>
            </a:xfrm>
            <a:custGeom>
              <a:avLst/>
              <a:gdLst>
                <a:gd name="T0" fmla="*/ 0 w 1118"/>
                <a:gd name="T1" fmla="*/ 0 h 1"/>
                <a:gd name="T2" fmla="*/ 1118 w 111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18" h="1">
                  <a:moveTo>
                    <a:pt x="0" y="0"/>
                  </a:moveTo>
                  <a:lnTo>
                    <a:pt x="1118" y="0"/>
                  </a:lnTo>
                </a:path>
              </a:pathLst>
            </a:custGeom>
            <a:noFill/>
            <a:ln w="508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119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Четырехугольники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643314">
            <a:off x="2057400" y="1540656"/>
            <a:ext cx="1262257" cy="906476"/>
          </a:xfrm>
          <a:custGeom>
            <a:avLst/>
            <a:gdLst>
              <a:gd name="connsiteX0" fmla="*/ 0 w 1447800"/>
              <a:gd name="connsiteY0" fmla="*/ 0 h 838200"/>
              <a:gd name="connsiteX1" fmla="*/ 1447800 w 1447800"/>
              <a:gd name="connsiteY1" fmla="*/ 0 h 838200"/>
              <a:gd name="connsiteX2" fmla="*/ 1447800 w 1447800"/>
              <a:gd name="connsiteY2" fmla="*/ 838200 h 838200"/>
              <a:gd name="connsiteX3" fmla="*/ 0 w 1447800"/>
              <a:gd name="connsiteY3" fmla="*/ 838200 h 838200"/>
              <a:gd name="connsiteX4" fmla="*/ 0 w 1447800"/>
              <a:gd name="connsiteY4" fmla="*/ 0 h 838200"/>
              <a:gd name="connsiteX0" fmla="*/ 0 w 1447800"/>
              <a:gd name="connsiteY0" fmla="*/ 318928 h 1157128"/>
              <a:gd name="connsiteX1" fmla="*/ 1110924 w 1447800"/>
              <a:gd name="connsiteY1" fmla="*/ 0 h 1157128"/>
              <a:gd name="connsiteX2" fmla="*/ 1447800 w 1447800"/>
              <a:gd name="connsiteY2" fmla="*/ 1157128 h 1157128"/>
              <a:gd name="connsiteX3" fmla="*/ 0 w 1447800"/>
              <a:gd name="connsiteY3" fmla="*/ 1157128 h 1157128"/>
              <a:gd name="connsiteX4" fmla="*/ 0 w 1447800"/>
              <a:gd name="connsiteY4" fmla="*/ 318928 h 1157128"/>
              <a:gd name="connsiteX0" fmla="*/ 600583 w 2048383"/>
              <a:gd name="connsiteY0" fmla="*/ 318928 h 1157128"/>
              <a:gd name="connsiteX1" fmla="*/ 1711507 w 2048383"/>
              <a:gd name="connsiteY1" fmla="*/ 0 h 1157128"/>
              <a:gd name="connsiteX2" fmla="*/ 2048383 w 2048383"/>
              <a:gd name="connsiteY2" fmla="*/ 1157128 h 1157128"/>
              <a:gd name="connsiteX3" fmla="*/ 0 w 2048383"/>
              <a:gd name="connsiteY3" fmla="*/ 867550 h 1157128"/>
              <a:gd name="connsiteX4" fmla="*/ 600583 w 2048383"/>
              <a:gd name="connsiteY4" fmla="*/ 318928 h 1157128"/>
              <a:gd name="connsiteX0" fmla="*/ 600583 w 1793343"/>
              <a:gd name="connsiteY0" fmla="*/ 318928 h 1493086"/>
              <a:gd name="connsiteX1" fmla="*/ 1711507 w 1793343"/>
              <a:gd name="connsiteY1" fmla="*/ 0 h 1493086"/>
              <a:gd name="connsiteX2" fmla="*/ 1793343 w 1793343"/>
              <a:gd name="connsiteY2" fmla="*/ 1493086 h 1493086"/>
              <a:gd name="connsiteX3" fmla="*/ 0 w 1793343"/>
              <a:gd name="connsiteY3" fmla="*/ 867550 h 1493086"/>
              <a:gd name="connsiteX4" fmla="*/ 600583 w 1793343"/>
              <a:gd name="connsiteY4" fmla="*/ 318928 h 149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3343" h="1493086">
                <a:moveTo>
                  <a:pt x="600583" y="318928"/>
                </a:moveTo>
                <a:lnTo>
                  <a:pt x="1711507" y="0"/>
                </a:lnTo>
                <a:lnTo>
                  <a:pt x="1793343" y="1493086"/>
                </a:lnTo>
                <a:lnTo>
                  <a:pt x="0" y="867550"/>
                </a:lnTo>
                <a:lnTo>
                  <a:pt x="600583" y="318928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2"/>
          <p:cNvSpPr/>
          <p:nvPr/>
        </p:nvSpPr>
        <p:spPr>
          <a:xfrm rot="1643314">
            <a:off x="3804856" y="1498821"/>
            <a:ext cx="1262257" cy="906476"/>
          </a:xfrm>
          <a:custGeom>
            <a:avLst/>
            <a:gdLst>
              <a:gd name="connsiteX0" fmla="*/ 0 w 1447800"/>
              <a:gd name="connsiteY0" fmla="*/ 0 h 838200"/>
              <a:gd name="connsiteX1" fmla="*/ 1447800 w 1447800"/>
              <a:gd name="connsiteY1" fmla="*/ 0 h 838200"/>
              <a:gd name="connsiteX2" fmla="*/ 1447800 w 1447800"/>
              <a:gd name="connsiteY2" fmla="*/ 838200 h 838200"/>
              <a:gd name="connsiteX3" fmla="*/ 0 w 1447800"/>
              <a:gd name="connsiteY3" fmla="*/ 838200 h 838200"/>
              <a:gd name="connsiteX4" fmla="*/ 0 w 1447800"/>
              <a:gd name="connsiteY4" fmla="*/ 0 h 838200"/>
              <a:gd name="connsiteX0" fmla="*/ 0 w 1447800"/>
              <a:gd name="connsiteY0" fmla="*/ 318928 h 1157128"/>
              <a:gd name="connsiteX1" fmla="*/ 1110924 w 1447800"/>
              <a:gd name="connsiteY1" fmla="*/ 0 h 1157128"/>
              <a:gd name="connsiteX2" fmla="*/ 1447800 w 1447800"/>
              <a:gd name="connsiteY2" fmla="*/ 1157128 h 1157128"/>
              <a:gd name="connsiteX3" fmla="*/ 0 w 1447800"/>
              <a:gd name="connsiteY3" fmla="*/ 1157128 h 1157128"/>
              <a:gd name="connsiteX4" fmla="*/ 0 w 1447800"/>
              <a:gd name="connsiteY4" fmla="*/ 318928 h 1157128"/>
              <a:gd name="connsiteX0" fmla="*/ 600583 w 2048383"/>
              <a:gd name="connsiteY0" fmla="*/ 318928 h 1157128"/>
              <a:gd name="connsiteX1" fmla="*/ 1711507 w 2048383"/>
              <a:gd name="connsiteY1" fmla="*/ 0 h 1157128"/>
              <a:gd name="connsiteX2" fmla="*/ 2048383 w 2048383"/>
              <a:gd name="connsiteY2" fmla="*/ 1157128 h 1157128"/>
              <a:gd name="connsiteX3" fmla="*/ 0 w 2048383"/>
              <a:gd name="connsiteY3" fmla="*/ 867550 h 1157128"/>
              <a:gd name="connsiteX4" fmla="*/ 600583 w 2048383"/>
              <a:gd name="connsiteY4" fmla="*/ 318928 h 1157128"/>
              <a:gd name="connsiteX0" fmla="*/ 600583 w 1793343"/>
              <a:gd name="connsiteY0" fmla="*/ 318928 h 1493086"/>
              <a:gd name="connsiteX1" fmla="*/ 1711507 w 1793343"/>
              <a:gd name="connsiteY1" fmla="*/ 0 h 1493086"/>
              <a:gd name="connsiteX2" fmla="*/ 1793343 w 1793343"/>
              <a:gd name="connsiteY2" fmla="*/ 1493086 h 1493086"/>
              <a:gd name="connsiteX3" fmla="*/ 0 w 1793343"/>
              <a:gd name="connsiteY3" fmla="*/ 867550 h 1493086"/>
              <a:gd name="connsiteX4" fmla="*/ 600583 w 1793343"/>
              <a:gd name="connsiteY4" fmla="*/ 318928 h 1493086"/>
              <a:gd name="connsiteX0" fmla="*/ 1237444 w 1793343"/>
              <a:gd name="connsiteY0" fmla="*/ 761350 h 1493086"/>
              <a:gd name="connsiteX1" fmla="*/ 1711507 w 1793343"/>
              <a:gd name="connsiteY1" fmla="*/ 0 h 1493086"/>
              <a:gd name="connsiteX2" fmla="*/ 1793343 w 1793343"/>
              <a:gd name="connsiteY2" fmla="*/ 1493086 h 1493086"/>
              <a:gd name="connsiteX3" fmla="*/ 0 w 1793343"/>
              <a:gd name="connsiteY3" fmla="*/ 867550 h 1493086"/>
              <a:gd name="connsiteX4" fmla="*/ 1237444 w 1793343"/>
              <a:gd name="connsiteY4" fmla="*/ 761350 h 149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3343" h="1493086">
                <a:moveTo>
                  <a:pt x="1237444" y="761350"/>
                </a:moveTo>
                <a:lnTo>
                  <a:pt x="1711507" y="0"/>
                </a:lnTo>
                <a:lnTo>
                  <a:pt x="1793343" y="1493086"/>
                </a:lnTo>
                <a:lnTo>
                  <a:pt x="0" y="867550"/>
                </a:lnTo>
                <a:lnTo>
                  <a:pt x="1237444" y="761350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2"/>
          <p:cNvSpPr/>
          <p:nvPr/>
        </p:nvSpPr>
        <p:spPr>
          <a:xfrm rot="1643314">
            <a:off x="6962553" y="1511128"/>
            <a:ext cx="1262257" cy="1093418"/>
          </a:xfrm>
          <a:custGeom>
            <a:avLst/>
            <a:gdLst>
              <a:gd name="connsiteX0" fmla="*/ 0 w 1447800"/>
              <a:gd name="connsiteY0" fmla="*/ 0 h 838200"/>
              <a:gd name="connsiteX1" fmla="*/ 1447800 w 1447800"/>
              <a:gd name="connsiteY1" fmla="*/ 0 h 838200"/>
              <a:gd name="connsiteX2" fmla="*/ 1447800 w 1447800"/>
              <a:gd name="connsiteY2" fmla="*/ 838200 h 838200"/>
              <a:gd name="connsiteX3" fmla="*/ 0 w 1447800"/>
              <a:gd name="connsiteY3" fmla="*/ 838200 h 838200"/>
              <a:gd name="connsiteX4" fmla="*/ 0 w 1447800"/>
              <a:gd name="connsiteY4" fmla="*/ 0 h 838200"/>
              <a:gd name="connsiteX0" fmla="*/ 0 w 1447800"/>
              <a:gd name="connsiteY0" fmla="*/ 318928 h 1157128"/>
              <a:gd name="connsiteX1" fmla="*/ 1110924 w 1447800"/>
              <a:gd name="connsiteY1" fmla="*/ 0 h 1157128"/>
              <a:gd name="connsiteX2" fmla="*/ 1447800 w 1447800"/>
              <a:gd name="connsiteY2" fmla="*/ 1157128 h 1157128"/>
              <a:gd name="connsiteX3" fmla="*/ 0 w 1447800"/>
              <a:gd name="connsiteY3" fmla="*/ 1157128 h 1157128"/>
              <a:gd name="connsiteX4" fmla="*/ 0 w 1447800"/>
              <a:gd name="connsiteY4" fmla="*/ 318928 h 1157128"/>
              <a:gd name="connsiteX0" fmla="*/ 600583 w 2048383"/>
              <a:gd name="connsiteY0" fmla="*/ 318928 h 1157128"/>
              <a:gd name="connsiteX1" fmla="*/ 1711507 w 2048383"/>
              <a:gd name="connsiteY1" fmla="*/ 0 h 1157128"/>
              <a:gd name="connsiteX2" fmla="*/ 2048383 w 2048383"/>
              <a:gd name="connsiteY2" fmla="*/ 1157128 h 1157128"/>
              <a:gd name="connsiteX3" fmla="*/ 0 w 2048383"/>
              <a:gd name="connsiteY3" fmla="*/ 867550 h 1157128"/>
              <a:gd name="connsiteX4" fmla="*/ 600583 w 2048383"/>
              <a:gd name="connsiteY4" fmla="*/ 318928 h 1157128"/>
              <a:gd name="connsiteX0" fmla="*/ 600583 w 1793343"/>
              <a:gd name="connsiteY0" fmla="*/ 318928 h 1493086"/>
              <a:gd name="connsiteX1" fmla="*/ 1711507 w 1793343"/>
              <a:gd name="connsiteY1" fmla="*/ 0 h 1493086"/>
              <a:gd name="connsiteX2" fmla="*/ 1793343 w 1793343"/>
              <a:gd name="connsiteY2" fmla="*/ 1493086 h 1493086"/>
              <a:gd name="connsiteX3" fmla="*/ 0 w 1793343"/>
              <a:gd name="connsiteY3" fmla="*/ 867550 h 1493086"/>
              <a:gd name="connsiteX4" fmla="*/ 600583 w 1793343"/>
              <a:gd name="connsiteY4" fmla="*/ 318928 h 1493086"/>
              <a:gd name="connsiteX0" fmla="*/ 928619 w 1793343"/>
              <a:gd name="connsiteY0" fmla="*/ 1801005 h 1801005"/>
              <a:gd name="connsiteX1" fmla="*/ 1711507 w 1793343"/>
              <a:gd name="connsiteY1" fmla="*/ 0 h 1801005"/>
              <a:gd name="connsiteX2" fmla="*/ 1793343 w 1793343"/>
              <a:gd name="connsiteY2" fmla="*/ 1493086 h 1801005"/>
              <a:gd name="connsiteX3" fmla="*/ 0 w 1793343"/>
              <a:gd name="connsiteY3" fmla="*/ 867550 h 1801005"/>
              <a:gd name="connsiteX4" fmla="*/ 928619 w 1793343"/>
              <a:gd name="connsiteY4" fmla="*/ 1801005 h 180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3343" h="1801005">
                <a:moveTo>
                  <a:pt x="928619" y="1801005"/>
                </a:moveTo>
                <a:lnTo>
                  <a:pt x="1711507" y="0"/>
                </a:lnTo>
                <a:lnTo>
                  <a:pt x="1793343" y="1493086"/>
                </a:lnTo>
                <a:lnTo>
                  <a:pt x="0" y="867550"/>
                </a:lnTo>
                <a:lnTo>
                  <a:pt x="928619" y="1801005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4" idx="0"/>
          </p:cNvCxnSpPr>
          <p:nvPr/>
        </p:nvCxnSpPr>
        <p:spPr>
          <a:xfrm>
            <a:off x="4644818" y="2070380"/>
            <a:ext cx="1146382" cy="52042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" idx="2"/>
          </p:cNvCxnSpPr>
          <p:nvPr/>
        </p:nvCxnSpPr>
        <p:spPr>
          <a:xfrm>
            <a:off x="3040412" y="2686661"/>
            <a:ext cx="599940" cy="56431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823970" y="1501355"/>
            <a:ext cx="299970" cy="282155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340382" y="1501355"/>
            <a:ext cx="573191" cy="26021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76800" y="2814927"/>
            <a:ext cx="1212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+mj-lt"/>
              </a:rPr>
              <a:t>невыпуклый</a:t>
            </a:r>
            <a:endParaRPr lang="ru-RU" sz="14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2814926"/>
            <a:ext cx="1013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+mj-lt"/>
              </a:rPr>
              <a:t>выпуклый</a:t>
            </a:r>
            <a:endParaRPr lang="ru-RU" sz="14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05645" y="2814925"/>
            <a:ext cx="21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самопересекающийся</a:t>
            </a:r>
            <a:endParaRPr lang="ru-RU" sz="14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" y="3547646"/>
            <a:ext cx="4296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+mj-lt"/>
              </a:rPr>
              <a:t>Сумма углов четырехугольника равна </a:t>
            </a:r>
            <a:r>
              <a:rPr lang="en-US" sz="1600" dirty="0" smtClean="0">
                <a:latin typeface="+mj-lt"/>
              </a:rPr>
              <a:t>36</a:t>
            </a:r>
            <a:r>
              <a:rPr lang="ru-RU" sz="1600" dirty="0" smtClean="0">
                <a:latin typeface="+mj-lt"/>
              </a:rPr>
              <a:t>0</a:t>
            </a:r>
            <a:r>
              <a:rPr lang="ru-RU" sz="1600" dirty="0" smtClean="0"/>
              <a:t>°</a:t>
            </a:r>
            <a:endParaRPr lang="ru-RU" sz="1600" baseline="300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1" y="4278868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j-lt"/>
              </a:rPr>
              <a:t>Около четырёхугольника можно описать </a:t>
            </a:r>
            <a:r>
              <a:rPr lang="ru-RU" sz="1600" dirty="0">
                <a:latin typeface="+mj-lt"/>
              </a:rPr>
              <a:t>окружность</a:t>
            </a:r>
            <a:r>
              <a:rPr lang="ru-RU" sz="1600" dirty="0" smtClean="0">
                <a:latin typeface="+mj-lt"/>
              </a:rPr>
              <a:t> тогда и только тогда, когда сумма противоположных углов равна 180°</a:t>
            </a:r>
            <a:endParaRPr lang="ru-RU" sz="1600" baseline="30000" dirty="0">
              <a:latin typeface="+mj-lt"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5850868" y="4038600"/>
            <a:ext cx="1083332" cy="1281684"/>
            <a:chOff x="5715000" y="3875419"/>
            <a:chExt cx="1397842" cy="1653779"/>
          </a:xfrm>
        </p:grpSpPr>
        <p:sp>
          <p:nvSpPr>
            <p:cNvPr id="22" name="Овал 21"/>
            <p:cNvSpPr/>
            <p:nvPr/>
          </p:nvSpPr>
          <p:spPr>
            <a:xfrm>
              <a:off x="5715000" y="4169775"/>
              <a:ext cx="1141515" cy="1141515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"/>
            <p:cNvSpPr/>
            <p:nvPr/>
          </p:nvSpPr>
          <p:spPr>
            <a:xfrm rot="1643314">
              <a:off x="5939110" y="4310397"/>
              <a:ext cx="759551" cy="1030660"/>
            </a:xfrm>
            <a:custGeom>
              <a:avLst/>
              <a:gdLst>
                <a:gd name="connsiteX0" fmla="*/ 0 w 1447800"/>
                <a:gd name="connsiteY0" fmla="*/ 0 h 838200"/>
                <a:gd name="connsiteX1" fmla="*/ 1447800 w 1447800"/>
                <a:gd name="connsiteY1" fmla="*/ 0 h 838200"/>
                <a:gd name="connsiteX2" fmla="*/ 1447800 w 1447800"/>
                <a:gd name="connsiteY2" fmla="*/ 838200 h 838200"/>
                <a:gd name="connsiteX3" fmla="*/ 0 w 1447800"/>
                <a:gd name="connsiteY3" fmla="*/ 838200 h 838200"/>
                <a:gd name="connsiteX4" fmla="*/ 0 w 1447800"/>
                <a:gd name="connsiteY4" fmla="*/ 0 h 838200"/>
                <a:gd name="connsiteX0" fmla="*/ 0 w 1447800"/>
                <a:gd name="connsiteY0" fmla="*/ 318928 h 1157128"/>
                <a:gd name="connsiteX1" fmla="*/ 1110924 w 1447800"/>
                <a:gd name="connsiteY1" fmla="*/ 0 h 1157128"/>
                <a:gd name="connsiteX2" fmla="*/ 1447800 w 1447800"/>
                <a:gd name="connsiteY2" fmla="*/ 1157128 h 1157128"/>
                <a:gd name="connsiteX3" fmla="*/ 0 w 1447800"/>
                <a:gd name="connsiteY3" fmla="*/ 1157128 h 1157128"/>
                <a:gd name="connsiteX4" fmla="*/ 0 w 1447800"/>
                <a:gd name="connsiteY4" fmla="*/ 318928 h 1157128"/>
                <a:gd name="connsiteX0" fmla="*/ 600583 w 2048383"/>
                <a:gd name="connsiteY0" fmla="*/ 318928 h 1157128"/>
                <a:gd name="connsiteX1" fmla="*/ 1711507 w 2048383"/>
                <a:gd name="connsiteY1" fmla="*/ 0 h 1157128"/>
                <a:gd name="connsiteX2" fmla="*/ 2048383 w 2048383"/>
                <a:gd name="connsiteY2" fmla="*/ 1157128 h 1157128"/>
                <a:gd name="connsiteX3" fmla="*/ 0 w 2048383"/>
                <a:gd name="connsiteY3" fmla="*/ 867550 h 1157128"/>
                <a:gd name="connsiteX4" fmla="*/ 600583 w 2048383"/>
                <a:gd name="connsiteY4" fmla="*/ 318928 h 1157128"/>
                <a:gd name="connsiteX0" fmla="*/ 600583 w 1793343"/>
                <a:gd name="connsiteY0" fmla="*/ 318928 h 1493086"/>
                <a:gd name="connsiteX1" fmla="*/ 1711507 w 1793343"/>
                <a:gd name="connsiteY1" fmla="*/ 0 h 1493086"/>
                <a:gd name="connsiteX2" fmla="*/ 1793343 w 1793343"/>
                <a:gd name="connsiteY2" fmla="*/ 1493086 h 1493086"/>
                <a:gd name="connsiteX3" fmla="*/ 0 w 1793343"/>
                <a:gd name="connsiteY3" fmla="*/ 867550 h 1493086"/>
                <a:gd name="connsiteX4" fmla="*/ 600583 w 1793343"/>
                <a:gd name="connsiteY4" fmla="*/ 318928 h 1493086"/>
                <a:gd name="connsiteX0" fmla="*/ 600583 w 1793343"/>
                <a:gd name="connsiteY0" fmla="*/ 193378 h 1367536"/>
                <a:gd name="connsiteX1" fmla="*/ 1727862 w 1793343"/>
                <a:gd name="connsiteY1" fmla="*/ 0 h 1367536"/>
                <a:gd name="connsiteX2" fmla="*/ 1793343 w 1793343"/>
                <a:gd name="connsiteY2" fmla="*/ 1367536 h 1367536"/>
                <a:gd name="connsiteX3" fmla="*/ 0 w 1793343"/>
                <a:gd name="connsiteY3" fmla="*/ 742000 h 1367536"/>
                <a:gd name="connsiteX4" fmla="*/ 600583 w 1793343"/>
                <a:gd name="connsiteY4" fmla="*/ 193378 h 1367536"/>
                <a:gd name="connsiteX0" fmla="*/ 600583 w 1750158"/>
                <a:gd name="connsiteY0" fmla="*/ 193378 h 1485134"/>
                <a:gd name="connsiteX1" fmla="*/ 1727862 w 1750158"/>
                <a:gd name="connsiteY1" fmla="*/ 0 h 1485134"/>
                <a:gd name="connsiteX2" fmla="*/ 1750158 w 1750158"/>
                <a:gd name="connsiteY2" fmla="*/ 1485133 h 1485134"/>
                <a:gd name="connsiteX3" fmla="*/ 0 w 1750158"/>
                <a:gd name="connsiteY3" fmla="*/ 742000 h 1485134"/>
                <a:gd name="connsiteX4" fmla="*/ 600583 w 1750158"/>
                <a:gd name="connsiteY4" fmla="*/ 193378 h 1485134"/>
                <a:gd name="connsiteX0" fmla="*/ 425336 w 1750158"/>
                <a:gd name="connsiteY0" fmla="*/ 1 h 1657225"/>
                <a:gd name="connsiteX1" fmla="*/ 1727862 w 1750158"/>
                <a:gd name="connsiteY1" fmla="*/ 172091 h 1657225"/>
                <a:gd name="connsiteX2" fmla="*/ 1750158 w 1750158"/>
                <a:gd name="connsiteY2" fmla="*/ 1657224 h 1657225"/>
                <a:gd name="connsiteX3" fmla="*/ 0 w 1750158"/>
                <a:gd name="connsiteY3" fmla="*/ 914091 h 1657225"/>
                <a:gd name="connsiteX4" fmla="*/ 425336 w 1750158"/>
                <a:gd name="connsiteY4" fmla="*/ 1 h 1657225"/>
                <a:gd name="connsiteX0" fmla="*/ 0 w 1324822"/>
                <a:gd name="connsiteY0" fmla="*/ 1 h 2246544"/>
                <a:gd name="connsiteX1" fmla="*/ 1302526 w 1324822"/>
                <a:gd name="connsiteY1" fmla="*/ 172091 h 2246544"/>
                <a:gd name="connsiteX2" fmla="*/ 1324822 w 1324822"/>
                <a:gd name="connsiteY2" fmla="*/ 1657224 h 2246544"/>
                <a:gd name="connsiteX3" fmla="*/ 482173 w 1324822"/>
                <a:gd name="connsiteY3" fmla="*/ 2246544 h 2246544"/>
                <a:gd name="connsiteX4" fmla="*/ 0 w 1324822"/>
                <a:gd name="connsiteY4" fmla="*/ 1 h 2246544"/>
                <a:gd name="connsiteX0" fmla="*/ 0 w 1324822"/>
                <a:gd name="connsiteY0" fmla="*/ 1 h 2174523"/>
                <a:gd name="connsiteX1" fmla="*/ 1302526 w 1324822"/>
                <a:gd name="connsiteY1" fmla="*/ 172091 h 2174523"/>
                <a:gd name="connsiteX2" fmla="*/ 1324822 w 1324822"/>
                <a:gd name="connsiteY2" fmla="*/ 1657224 h 2174523"/>
                <a:gd name="connsiteX3" fmla="*/ 488747 w 1324822"/>
                <a:gd name="connsiteY3" fmla="*/ 2174522 h 2174523"/>
                <a:gd name="connsiteX4" fmla="*/ 0 w 1324822"/>
                <a:gd name="connsiteY4" fmla="*/ 1 h 217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4822" h="2174523">
                  <a:moveTo>
                    <a:pt x="0" y="1"/>
                  </a:moveTo>
                  <a:lnTo>
                    <a:pt x="1302526" y="172091"/>
                  </a:lnTo>
                  <a:lnTo>
                    <a:pt x="1324822" y="1657224"/>
                  </a:lnTo>
                  <a:lnTo>
                    <a:pt x="488747" y="2174522"/>
                  </a:lnTo>
                  <a:lnTo>
                    <a:pt x="0" y="1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41242" y="518160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A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46088" y="3875419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B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98332" y="44166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C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98441" y="52214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D</a:t>
              </a:r>
              <a:endParaRPr lang="ru-RU" sz="1400" dirty="0">
                <a:latin typeface="+mj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763942" y="4775091"/>
                <a:ext cx="2315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/>
                        </a:rPr>
                        <m:t>𝑨</m:t>
                      </m:r>
                      <m:r>
                        <a:rPr lang="en-US" sz="1600" b="1" i="1" smtClean="0">
                          <a:latin typeface="Cambria Math"/>
                        </a:rPr>
                        <m:t>+</m:t>
                      </m:r>
                      <m:r>
                        <a:rPr lang="en-US" sz="1600" b="1" i="1" smtClean="0">
                          <a:latin typeface="Cambria Math"/>
                        </a:rPr>
                        <m:t>𝑪</m:t>
                      </m:r>
                      <m:r>
                        <a:rPr lang="en-US" sz="1600" b="1" i="1" smtClean="0">
                          <a:latin typeface="Cambria Math"/>
                        </a:rPr>
                        <m:t>=</m:t>
                      </m:r>
                      <m:r>
                        <a:rPr lang="en-US" sz="1600" b="1" i="1" smtClean="0">
                          <a:latin typeface="Cambria Math"/>
                        </a:rPr>
                        <m:t>𝑩</m:t>
                      </m:r>
                      <m:r>
                        <a:rPr lang="en-US" sz="1600" b="1" i="1" smtClean="0">
                          <a:latin typeface="Cambria Math"/>
                        </a:rPr>
                        <m:t>+</m:t>
                      </m:r>
                      <m:r>
                        <a:rPr lang="en-US" sz="1600" b="1" i="1" smtClean="0">
                          <a:latin typeface="Cambria Math"/>
                        </a:rPr>
                        <m:t>𝑫</m:t>
                      </m:r>
                      <m:r>
                        <a:rPr lang="en-US" sz="1600" b="1" i="1" smtClean="0">
                          <a:latin typeface="Cambria Math"/>
                        </a:rPr>
                        <m:t>=</m:t>
                      </m:r>
                      <m:r>
                        <a:rPr lang="en-US" sz="1600" b="1" i="1" smtClean="0">
                          <a:latin typeface="Cambria Math"/>
                        </a:rPr>
                        <m:t>𝟏𝟖𝟎</m:t>
                      </m:r>
                      <m:r>
                        <a:rPr lang="en-US" sz="1600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1600" b="1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942" y="4775091"/>
                <a:ext cx="2315056" cy="3385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Прямоугольник 27"/>
          <p:cNvSpPr/>
          <p:nvPr/>
        </p:nvSpPr>
        <p:spPr>
          <a:xfrm>
            <a:off x="533400" y="5448473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+mj-lt"/>
              </a:rPr>
              <a:t>Выпуклый четырёхугольник является описанным около окружности тогда и только тогда, когда суммы длин противоположных сторон равны</a:t>
            </a:r>
            <a:endParaRPr lang="ru-RU" sz="1600" dirty="0">
              <a:latin typeface="+mj-lt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5406129" y="5222105"/>
            <a:ext cx="1295492" cy="1529954"/>
            <a:chOff x="7467508" y="5331023"/>
            <a:chExt cx="1295492" cy="1529954"/>
          </a:xfrm>
        </p:grpSpPr>
        <p:sp>
          <p:nvSpPr>
            <p:cNvPr id="30" name="Прямоугольник 2"/>
            <p:cNvSpPr/>
            <p:nvPr/>
          </p:nvSpPr>
          <p:spPr>
            <a:xfrm rot="1643314">
              <a:off x="7642976" y="5740169"/>
              <a:ext cx="807500" cy="785475"/>
            </a:xfrm>
            <a:custGeom>
              <a:avLst/>
              <a:gdLst>
                <a:gd name="connsiteX0" fmla="*/ 0 w 1447800"/>
                <a:gd name="connsiteY0" fmla="*/ 0 h 838200"/>
                <a:gd name="connsiteX1" fmla="*/ 1447800 w 1447800"/>
                <a:gd name="connsiteY1" fmla="*/ 0 h 838200"/>
                <a:gd name="connsiteX2" fmla="*/ 1447800 w 1447800"/>
                <a:gd name="connsiteY2" fmla="*/ 838200 h 838200"/>
                <a:gd name="connsiteX3" fmla="*/ 0 w 1447800"/>
                <a:gd name="connsiteY3" fmla="*/ 838200 h 838200"/>
                <a:gd name="connsiteX4" fmla="*/ 0 w 1447800"/>
                <a:gd name="connsiteY4" fmla="*/ 0 h 838200"/>
                <a:gd name="connsiteX0" fmla="*/ 0 w 1447800"/>
                <a:gd name="connsiteY0" fmla="*/ 318928 h 1157128"/>
                <a:gd name="connsiteX1" fmla="*/ 1110924 w 1447800"/>
                <a:gd name="connsiteY1" fmla="*/ 0 h 1157128"/>
                <a:gd name="connsiteX2" fmla="*/ 1447800 w 1447800"/>
                <a:gd name="connsiteY2" fmla="*/ 1157128 h 1157128"/>
                <a:gd name="connsiteX3" fmla="*/ 0 w 1447800"/>
                <a:gd name="connsiteY3" fmla="*/ 1157128 h 1157128"/>
                <a:gd name="connsiteX4" fmla="*/ 0 w 1447800"/>
                <a:gd name="connsiteY4" fmla="*/ 318928 h 1157128"/>
                <a:gd name="connsiteX0" fmla="*/ 600583 w 2048383"/>
                <a:gd name="connsiteY0" fmla="*/ 318928 h 1157128"/>
                <a:gd name="connsiteX1" fmla="*/ 1711507 w 2048383"/>
                <a:gd name="connsiteY1" fmla="*/ 0 h 1157128"/>
                <a:gd name="connsiteX2" fmla="*/ 2048383 w 2048383"/>
                <a:gd name="connsiteY2" fmla="*/ 1157128 h 1157128"/>
                <a:gd name="connsiteX3" fmla="*/ 0 w 2048383"/>
                <a:gd name="connsiteY3" fmla="*/ 867550 h 1157128"/>
                <a:gd name="connsiteX4" fmla="*/ 600583 w 2048383"/>
                <a:gd name="connsiteY4" fmla="*/ 318928 h 1157128"/>
                <a:gd name="connsiteX0" fmla="*/ 600583 w 1793343"/>
                <a:gd name="connsiteY0" fmla="*/ 318928 h 1493086"/>
                <a:gd name="connsiteX1" fmla="*/ 1711507 w 1793343"/>
                <a:gd name="connsiteY1" fmla="*/ 0 h 1493086"/>
                <a:gd name="connsiteX2" fmla="*/ 1793343 w 1793343"/>
                <a:gd name="connsiteY2" fmla="*/ 1493086 h 1493086"/>
                <a:gd name="connsiteX3" fmla="*/ 0 w 1793343"/>
                <a:gd name="connsiteY3" fmla="*/ 867550 h 1493086"/>
                <a:gd name="connsiteX4" fmla="*/ 600583 w 1793343"/>
                <a:gd name="connsiteY4" fmla="*/ 318928 h 1493086"/>
                <a:gd name="connsiteX0" fmla="*/ 600583 w 1793343"/>
                <a:gd name="connsiteY0" fmla="*/ 193378 h 1367536"/>
                <a:gd name="connsiteX1" fmla="*/ 1727862 w 1793343"/>
                <a:gd name="connsiteY1" fmla="*/ 0 h 1367536"/>
                <a:gd name="connsiteX2" fmla="*/ 1793343 w 1793343"/>
                <a:gd name="connsiteY2" fmla="*/ 1367536 h 1367536"/>
                <a:gd name="connsiteX3" fmla="*/ 0 w 1793343"/>
                <a:gd name="connsiteY3" fmla="*/ 742000 h 1367536"/>
                <a:gd name="connsiteX4" fmla="*/ 600583 w 1793343"/>
                <a:gd name="connsiteY4" fmla="*/ 193378 h 1367536"/>
                <a:gd name="connsiteX0" fmla="*/ 600583 w 1750158"/>
                <a:gd name="connsiteY0" fmla="*/ 193378 h 1485134"/>
                <a:gd name="connsiteX1" fmla="*/ 1727862 w 1750158"/>
                <a:gd name="connsiteY1" fmla="*/ 0 h 1485134"/>
                <a:gd name="connsiteX2" fmla="*/ 1750158 w 1750158"/>
                <a:gd name="connsiteY2" fmla="*/ 1485133 h 1485134"/>
                <a:gd name="connsiteX3" fmla="*/ 0 w 1750158"/>
                <a:gd name="connsiteY3" fmla="*/ 742000 h 1485134"/>
                <a:gd name="connsiteX4" fmla="*/ 600583 w 1750158"/>
                <a:gd name="connsiteY4" fmla="*/ 193378 h 1485134"/>
                <a:gd name="connsiteX0" fmla="*/ 425336 w 1750158"/>
                <a:gd name="connsiteY0" fmla="*/ 1 h 1657225"/>
                <a:gd name="connsiteX1" fmla="*/ 1727862 w 1750158"/>
                <a:gd name="connsiteY1" fmla="*/ 172091 h 1657225"/>
                <a:gd name="connsiteX2" fmla="*/ 1750158 w 1750158"/>
                <a:gd name="connsiteY2" fmla="*/ 1657224 h 1657225"/>
                <a:gd name="connsiteX3" fmla="*/ 0 w 1750158"/>
                <a:gd name="connsiteY3" fmla="*/ 914091 h 1657225"/>
                <a:gd name="connsiteX4" fmla="*/ 425336 w 1750158"/>
                <a:gd name="connsiteY4" fmla="*/ 1 h 1657225"/>
                <a:gd name="connsiteX0" fmla="*/ 0 w 1324822"/>
                <a:gd name="connsiteY0" fmla="*/ 1 h 2246544"/>
                <a:gd name="connsiteX1" fmla="*/ 1302526 w 1324822"/>
                <a:gd name="connsiteY1" fmla="*/ 172091 h 2246544"/>
                <a:gd name="connsiteX2" fmla="*/ 1324822 w 1324822"/>
                <a:gd name="connsiteY2" fmla="*/ 1657224 h 2246544"/>
                <a:gd name="connsiteX3" fmla="*/ 482173 w 1324822"/>
                <a:gd name="connsiteY3" fmla="*/ 2246544 h 2246544"/>
                <a:gd name="connsiteX4" fmla="*/ 0 w 1324822"/>
                <a:gd name="connsiteY4" fmla="*/ 1 h 2246544"/>
                <a:gd name="connsiteX0" fmla="*/ 0 w 1324822"/>
                <a:gd name="connsiteY0" fmla="*/ 1 h 2174523"/>
                <a:gd name="connsiteX1" fmla="*/ 1302526 w 1324822"/>
                <a:gd name="connsiteY1" fmla="*/ 172091 h 2174523"/>
                <a:gd name="connsiteX2" fmla="*/ 1324822 w 1324822"/>
                <a:gd name="connsiteY2" fmla="*/ 1657224 h 2174523"/>
                <a:gd name="connsiteX3" fmla="*/ 488747 w 1324822"/>
                <a:gd name="connsiteY3" fmla="*/ 2174522 h 2174523"/>
                <a:gd name="connsiteX4" fmla="*/ 0 w 1324822"/>
                <a:gd name="connsiteY4" fmla="*/ 1 h 2174523"/>
                <a:gd name="connsiteX0" fmla="*/ 0 w 1408455"/>
                <a:gd name="connsiteY0" fmla="*/ 1 h 2174523"/>
                <a:gd name="connsiteX1" fmla="*/ 1408455 w 1408455"/>
                <a:gd name="connsiteY1" fmla="*/ 332038 h 2174523"/>
                <a:gd name="connsiteX2" fmla="*/ 1324822 w 1408455"/>
                <a:gd name="connsiteY2" fmla="*/ 1657224 h 2174523"/>
                <a:gd name="connsiteX3" fmla="*/ 488747 w 1408455"/>
                <a:gd name="connsiteY3" fmla="*/ 2174522 h 2174523"/>
                <a:gd name="connsiteX4" fmla="*/ 0 w 1408455"/>
                <a:gd name="connsiteY4" fmla="*/ 1 h 2174523"/>
                <a:gd name="connsiteX0" fmla="*/ 0 w 1408455"/>
                <a:gd name="connsiteY0" fmla="*/ 1 h 1657223"/>
                <a:gd name="connsiteX1" fmla="*/ 1408455 w 1408455"/>
                <a:gd name="connsiteY1" fmla="*/ 332038 h 1657223"/>
                <a:gd name="connsiteX2" fmla="*/ 1324822 w 1408455"/>
                <a:gd name="connsiteY2" fmla="*/ 1657224 h 1657223"/>
                <a:gd name="connsiteX3" fmla="*/ 355085 w 1408455"/>
                <a:gd name="connsiteY3" fmla="*/ 1556660 h 1657223"/>
                <a:gd name="connsiteX4" fmla="*/ 0 w 1408455"/>
                <a:gd name="connsiteY4" fmla="*/ 1 h 165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8455" h="1657223">
                  <a:moveTo>
                    <a:pt x="0" y="1"/>
                  </a:moveTo>
                  <a:lnTo>
                    <a:pt x="1408455" y="332038"/>
                  </a:lnTo>
                  <a:lnTo>
                    <a:pt x="1324822" y="1657224"/>
                  </a:lnTo>
                  <a:lnTo>
                    <a:pt x="355085" y="1556660"/>
                  </a:lnTo>
                  <a:lnTo>
                    <a:pt x="0" y="1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467508" y="624840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A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20000" y="53310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B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448490" y="582162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C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129179" y="655320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D</a:t>
              </a:r>
              <a:endParaRPr lang="ru-RU" sz="1400" dirty="0">
                <a:latin typeface="+mj-lt"/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7765895" y="5867401"/>
              <a:ext cx="639670" cy="63967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781800" y="6138446"/>
                <a:ext cx="21673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/>
                        </a:rPr>
                        <m:t>𝑨𝑩</m:t>
                      </m:r>
                      <m:r>
                        <a:rPr lang="en-US" sz="1600" b="1" i="1" smtClean="0">
                          <a:latin typeface="Cambria Math"/>
                        </a:rPr>
                        <m:t>+</m:t>
                      </m:r>
                      <m:r>
                        <a:rPr lang="en-US" sz="1600" b="1" i="1" smtClean="0">
                          <a:latin typeface="Cambria Math"/>
                        </a:rPr>
                        <m:t>𝑪𝑫</m:t>
                      </m:r>
                      <m:r>
                        <a:rPr lang="en-US" sz="1600" b="1" i="1" smtClean="0">
                          <a:latin typeface="Cambria Math"/>
                        </a:rPr>
                        <m:t>=</m:t>
                      </m:r>
                      <m:r>
                        <a:rPr lang="en-US" sz="1600" b="1" i="1" smtClean="0">
                          <a:latin typeface="Cambria Math"/>
                        </a:rPr>
                        <m:t>𝑩𝑪</m:t>
                      </m:r>
                      <m:r>
                        <a:rPr lang="en-US" sz="1600" b="1" i="1" smtClean="0">
                          <a:latin typeface="Cambria Math"/>
                        </a:rPr>
                        <m:t>+</m:t>
                      </m:r>
                      <m:r>
                        <a:rPr lang="en-US" sz="1600" b="1" i="1" smtClean="0">
                          <a:latin typeface="Cambria Math"/>
                        </a:rPr>
                        <m:t>𝑨𝑫</m:t>
                      </m:r>
                    </m:oMath>
                  </m:oMathPara>
                </a14:m>
                <a:endParaRPr lang="ru-RU" sz="1600" b="1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6138446"/>
                <a:ext cx="2167388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267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Выпуклые четырехугольники</a:t>
            </a:r>
            <a:endParaRPr lang="ru-RU" dirty="0"/>
          </a:p>
        </p:txBody>
      </p:sp>
      <p:pic>
        <p:nvPicPr>
          <p:cNvPr id="134146" name="Picture 2" descr="Convex quadrilateral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185" y="1493936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2" name="Picture 8" descr="https://upload.wikimedia.org/wikipedia/commons/e/e3/Parallelogr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43200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4" name="Picture 10" descr="Trapezium (geometry)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43199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6" name="Picture 12" descr="Rhombus (geometry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114396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8" name="Picture 14" descr="Rectangle (geometry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4114397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60" name="Picture 16" descr="Square (geometry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467349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62" name="Picture 18" descr="Isoceles trapezium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571" y="4171547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14148" y="2233910"/>
            <a:ext cx="2469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+mj-lt"/>
              </a:rPr>
              <a:t>выпуклый четырехугольник</a:t>
            </a:r>
            <a:endParaRPr lang="ru-RU" sz="1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400" y="3429000"/>
            <a:ext cx="166263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Параллелограмм</a:t>
            </a:r>
            <a:br>
              <a:rPr lang="ru-RU" sz="14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стороны параллельны</a:t>
            </a:r>
            <a:endParaRPr lang="ru-RU" sz="14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93820" y="3429000"/>
            <a:ext cx="1818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Трапеция</a:t>
            </a:r>
            <a:br>
              <a:rPr lang="ru-RU" sz="1400" dirty="0" smtClean="0">
                <a:latin typeface="+mj-lt"/>
              </a:rPr>
            </a:br>
            <a:r>
              <a:rPr lang="ru-RU" sz="1100" dirty="0">
                <a:latin typeface="+mj-lt"/>
              </a:rPr>
              <a:t>2 с</a:t>
            </a:r>
            <a:r>
              <a:rPr lang="ru-RU" sz="1100" dirty="0" smtClean="0">
                <a:latin typeface="+mj-lt"/>
              </a:rPr>
              <a:t>тороны параллельны,</a:t>
            </a:r>
            <a:br>
              <a:rPr lang="ru-RU" sz="11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2 другие – нет</a:t>
            </a:r>
            <a:endParaRPr lang="ru-RU" sz="14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3163" y="4733121"/>
            <a:ext cx="145353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Прямоугольник</a:t>
            </a:r>
            <a:br>
              <a:rPr lang="ru-RU" sz="14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углы прямые</a:t>
            </a:r>
            <a:endParaRPr lang="ru-RU" sz="14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1831" y="4780746"/>
            <a:ext cx="11849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Ромб</a:t>
            </a:r>
            <a:br>
              <a:rPr lang="ru-RU" sz="14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стороны равны</a:t>
            </a:r>
            <a:endParaRPr lang="ru-RU" sz="14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48660" y="6228546"/>
            <a:ext cx="11849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Квадрат</a:t>
            </a:r>
            <a:br>
              <a:rPr lang="ru-RU" sz="14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стороны равны</a:t>
            </a:r>
            <a:endParaRPr lang="ru-RU" sz="1400" dirty="0">
              <a:latin typeface="+mj-lt"/>
            </a:endParaRPr>
          </a:p>
        </p:txBody>
      </p:sp>
      <p:cxnSp>
        <p:nvCxnSpPr>
          <p:cNvPr id="5" name="Прямая со стрелкой 4"/>
          <p:cNvCxnSpPr>
            <a:stCxn id="3" idx="2"/>
            <a:endCxn id="134152" idx="0"/>
          </p:cNvCxnSpPr>
          <p:nvPr/>
        </p:nvCxnSpPr>
        <p:spPr>
          <a:xfrm flipH="1">
            <a:off x="2933700" y="2541687"/>
            <a:ext cx="1414985" cy="201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2"/>
            <a:endCxn id="134154" idx="0"/>
          </p:cNvCxnSpPr>
          <p:nvPr/>
        </p:nvCxnSpPr>
        <p:spPr>
          <a:xfrm>
            <a:off x="4348685" y="2541687"/>
            <a:ext cx="1709215" cy="201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13" idx="2"/>
            <a:endCxn id="134158" idx="0"/>
          </p:cNvCxnSpPr>
          <p:nvPr/>
        </p:nvCxnSpPr>
        <p:spPr>
          <a:xfrm flipH="1">
            <a:off x="1533525" y="3906054"/>
            <a:ext cx="1355193" cy="2083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13" idx="2"/>
            <a:endCxn id="134156" idx="0"/>
          </p:cNvCxnSpPr>
          <p:nvPr/>
        </p:nvCxnSpPr>
        <p:spPr>
          <a:xfrm>
            <a:off x="2888718" y="3906054"/>
            <a:ext cx="1035582" cy="208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5" idx="2"/>
            <a:endCxn id="134160" idx="0"/>
          </p:cNvCxnSpPr>
          <p:nvPr/>
        </p:nvCxnSpPr>
        <p:spPr>
          <a:xfrm>
            <a:off x="1549932" y="5210175"/>
            <a:ext cx="12168" cy="2571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4" idx="2"/>
            <a:endCxn id="134162" idx="0"/>
          </p:cNvCxnSpPr>
          <p:nvPr/>
        </p:nvCxnSpPr>
        <p:spPr>
          <a:xfrm flipH="1">
            <a:off x="5393071" y="4075331"/>
            <a:ext cx="709812" cy="96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498436" y="4800600"/>
            <a:ext cx="17892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Равнобедренная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трапеция</a:t>
            </a:r>
            <a:br>
              <a:rPr lang="ru-RU" sz="1400" dirty="0" smtClean="0">
                <a:latin typeface="+mj-lt"/>
              </a:rPr>
            </a:br>
            <a:r>
              <a:rPr lang="ru-RU" sz="1100" dirty="0">
                <a:latin typeface="+mj-lt"/>
              </a:rPr>
              <a:t>боковые</a:t>
            </a:r>
            <a:r>
              <a:rPr lang="ru-RU" sz="14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стороны равны</a:t>
            </a:r>
            <a:endParaRPr lang="ru-RU" sz="1400" dirty="0">
              <a:latin typeface="+mj-lt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7239000" y="4343400"/>
            <a:ext cx="838200" cy="457200"/>
            <a:chOff x="6629400" y="4343400"/>
            <a:chExt cx="838200" cy="457200"/>
          </a:xfrm>
        </p:grpSpPr>
        <p:sp>
          <p:nvSpPr>
            <p:cNvPr id="22" name="Трапеция 21"/>
            <p:cNvSpPr/>
            <p:nvPr/>
          </p:nvSpPr>
          <p:spPr>
            <a:xfrm>
              <a:off x="6629400" y="4343400"/>
              <a:ext cx="838200" cy="457200"/>
            </a:xfrm>
            <a:custGeom>
              <a:avLst/>
              <a:gdLst>
                <a:gd name="connsiteX0" fmla="*/ 0 w 838200"/>
                <a:gd name="connsiteY0" fmla="*/ 457200 h 457200"/>
                <a:gd name="connsiteX1" fmla="*/ 200025 w 838200"/>
                <a:gd name="connsiteY1" fmla="*/ 0 h 457200"/>
                <a:gd name="connsiteX2" fmla="*/ 638175 w 838200"/>
                <a:gd name="connsiteY2" fmla="*/ 0 h 457200"/>
                <a:gd name="connsiteX3" fmla="*/ 838200 w 838200"/>
                <a:gd name="connsiteY3" fmla="*/ 457200 h 457200"/>
                <a:gd name="connsiteX4" fmla="*/ 0 w 838200"/>
                <a:gd name="connsiteY4" fmla="*/ 457200 h 457200"/>
                <a:gd name="connsiteX0" fmla="*/ 0 w 838200"/>
                <a:gd name="connsiteY0" fmla="*/ 457200 h 457200"/>
                <a:gd name="connsiteX1" fmla="*/ 9525 w 838200"/>
                <a:gd name="connsiteY1" fmla="*/ 0 h 457200"/>
                <a:gd name="connsiteX2" fmla="*/ 638175 w 838200"/>
                <a:gd name="connsiteY2" fmla="*/ 0 h 457200"/>
                <a:gd name="connsiteX3" fmla="*/ 838200 w 838200"/>
                <a:gd name="connsiteY3" fmla="*/ 457200 h 457200"/>
                <a:gd name="connsiteX4" fmla="*/ 0 w 838200"/>
                <a:gd name="connsiteY4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457200">
                  <a:moveTo>
                    <a:pt x="0" y="457200"/>
                  </a:moveTo>
                  <a:lnTo>
                    <a:pt x="9525" y="0"/>
                  </a:lnTo>
                  <a:lnTo>
                    <a:pt x="638175" y="0"/>
                  </a:lnTo>
                  <a:lnTo>
                    <a:pt x="838200" y="457200"/>
                  </a:lnTo>
                  <a:lnTo>
                    <a:pt x="0" y="457200"/>
                  </a:lnTo>
                  <a:close/>
                </a:path>
              </a:pathLst>
            </a:cu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629400" y="4733121"/>
              <a:ext cx="76200" cy="67479"/>
            </a:xfrm>
            <a:prstGeom prst="rect">
              <a:avLst/>
            </a:prstGeom>
            <a:noFill/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781800" y="4800600"/>
            <a:ext cx="1755609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Прямоугольная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трапеция</a:t>
            </a:r>
            <a:br>
              <a:rPr lang="ru-RU" sz="1400" dirty="0" smtClean="0">
                <a:latin typeface="+mj-lt"/>
              </a:rPr>
            </a:br>
            <a:r>
              <a:rPr lang="ru-RU" sz="1100" dirty="0">
                <a:latin typeface="+mj-lt"/>
              </a:rPr>
              <a:t>одна из боковых </a:t>
            </a:r>
            <a:r>
              <a:rPr lang="ru-RU" sz="1100" dirty="0" smtClean="0">
                <a:latin typeface="+mj-lt"/>
              </a:rPr>
              <a:t>сторон</a:t>
            </a:r>
            <a:br>
              <a:rPr lang="ru-RU" sz="11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перпендикулярна</a:t>
            </a:r>
            <a:br>
              <a:rPr lang="ru-RU" sz="1100" dirty="0" smtClean="0">
                <a:latin typeface="+mj-lt"/>
              </a:rPr>
            </a:br>
            <a:r>
              <a:rPr lang="ru-RU" sz="1100" dirty="0" smtClean="0">
                <a:latin typeface="+mj-lt"/>
              </a:rPr>
              <a:t>основаниям</a:t>
            </a:r>
            <a:endParaRPr lang="ru-RU" sz="1400" dirty="0">
              <a:latin typeface="+mj-lt"/>
            </a:endParaRPr>
          </a:p>
        </p:txBody>
      </p:sp>
      <p:cxnSp>
        <p:nvCxnSpPr>
          <p:cNvPr id="27" name="Прямая со стрелкой 26"/>
          <p:cNvCxnSpPr>
            <a:stCxn id="14" idx="2"/>
          </p:cNvCxnSpPr>
          <p:nvPr/>
        </p:nvCxnSpPr>
        <p:spPr>
          <a:xfrm>
            <a:off x="6102883" y="4075331"/>
            <a:ext cx="1422649" cy="96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8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Трапеция</a:t>
            </a:r>
            <a:endParaRPr lang="ru-RU" sz="4000" dirty="0"/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723900" y="4771209"/>
            <a:ext cx="525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Точка пересечения диагоналей трапеции, точка пересечения продолжений её боковых сторон и середины оснований лежат на одной прямой</a:t>
            </a:r>
            <a:endParaRPr lang="ru-RU" sz="1600" dirty="0">
              <a:latin typeface="+mj-lt"/>
            </a:endParaRPr>
          </a:p>
        </p:txBody>
      </p:sp>
      <p:pic>
        <p:nvPicPr>
          <p:cNvPr id="49184" name="Picture 32" descr="Trapezoid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2781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3927475" y="1752600"/>
            <a:ext cx="49117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2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Средняя линия трапеции параллельна основаниям и равна их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полусумме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9188" name="Picture 36" descr="https://upload.wikimedia.org/wikipedia/commons/thumb/f/fb/%D0%A2%D1%80%D0%B0%D0%BF%D0%B5%D1%86%D0%B8%D1%8F_%D0%B8_%D0%B4%D0%B8%D0%B0%D0%B3%D0%BE%D0%BD%D0%B0%D0%BB%D0%B8.png/300px-%D0%A2%D1%80%D0%B0%D0%BF%D0%B5%D1%86%D0%B8%D1%8F_%D0%B8_%D0%B4%D0%B8%D0%B0%D0%B3%D0%BE%D0%BD%D0%B0%D0%BB%D0%B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3695699"/>
            <a:ext cx="28575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27475" y="2587374"/>
                <a:ext cx="156613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b="0" i="1" smtClean="0">
                              <a:latin typeface="Cambria Math"/>
                            </a:rPr>
                            <m:t>тр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475" y="2587374"/>
                <a:ext cx="1566134" cy="6164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Параллелограмм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24200" y="1918438"/>
            <a:ext cx="579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Противоположные стороны параллелограмма равны</a:t>
            </a:r>
            <a:endParaRPr lang="ru-RU" sz="1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24200" y="2438400"/>
            <a:ext cx="579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Противоположные углы параллелограмма равны</a:t>
            </a:r>
            <a:endParaRPr lang="ru-RU" sz="16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3048000"/>
            <a:ext cx="579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Диагонали параллелограмма пересекаются, и точка пересечения делит их пополам</a:t>
            </a:r>
            <a:endParaRPr lang="ru-RU" sz="16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24200" y="3886200"/>
            <a:ext cx="5791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Сумма углов, прилежащих к одной стороне, равна 180°</a:t>
            </a:r>
            <a:endParaRPr lang="ru-RU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81000" y="4495800"/>
                <a:ext cx="11191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𝑺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</a:rPr>
                        <m:t>𝒂</m:t>
                      </m:r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𝒉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495800"/>
                <a:ext cx="111915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81000" y="5027864"/>
                <a:ext cx="76690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𝑺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</a:rPr>
                        <m:t>𝒂𝒃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𝒔𝒊𝒏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 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где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a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и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b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стороны, а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α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угол между сторонами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a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и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b</m:t>
                      </m:r>
                    </m:oMath>
                  </m:oMathPara>
                </a14:m>
                <a:endParaRPr lang="ru-RU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027864"/>
                <a:ext cx="7669087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1000" y="5561264"/>
                <a:ext cx="862531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/>
                          <a:ea typeface="Cambria Math"/>
                        </a:rPr>
                        <m:t>𝑺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b="1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latin typeface="Cambria Math"/>
                          <a:ea typeface="Cambria Math"/>
                        </a:rPr>
                        <m:t>𝒔𝒊𝒏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, </m:t>
                      </m:r>
                      <m:r>
                        <m:rPr>
                          <m:nor/>
                        </m:rPr>
                        <a:rPr lang="en-US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где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/>
                              <a:ea typeface="Cambria Math"/>
                            </a:rPr>
                            <m:t>d</m:t>
                          </m:r>
                        </m:e>
                        <m:sub>
                          <m:r>
                            <a:rPr lang="en-US" i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и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/>
                              <a:ea typeface="Cambria Math"/>
                            </a:rPr>
                            <m:t>d</m:t>
                          </m:r>
                        </m:e>
                        <m:sub>
                          <m:r>
                            <a:rPr lang="en-US" i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i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− диагонали, </m:t>
                      </m:r>
                      <m:r>
                        <m:rPr>
                          <m:sty m:val="p"/>
                        </m:rPr>
                        <a:rPr lang="el-GR" i="0">
                          <a:latin typeface="Cambria Math"/>
                          <a:ea typeface="Cambria Math"/>
                        </a:rPr>
                        <m:t>α</m:t>
                      </m:r>
                      <m:r>
                        <m:rPr>
                          <m:nor/>
                        </m:rPr>
                        <a:rPr lang="en-US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− острый угол при их пересечении</m:t>
                      </m:r>
                    </m:oMath>
                  </m:oMathPara>
                </a14:m>
                <a:endParaRPr lang="ru-RU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561264"/>
                <a:ext cx="8625310" cy="610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utoShape 4" descr="data:image/jpeg;base64,/9j/4AAQSkZJRgABAQAAAQABAAD/2wCEAAkGBxQSEhQUEBQVFhQXFRUXGBQXGRUZFhcZFxYaGBwdGBgZHCggHBwmGxccITEiJS0rLi4uFx8zODMsNygtLiwBCgoKBQUFDgUFDisZExkrKysrKysrKysrKysrKysrKysrKysrKysrKysrKysrKysrKysrKysrKysrKysrKysrK//AABEIAJwBPAMBIgACEQEDEQH/xAAcAAEAAgMBAQEAAAAAAAAAAAAABgcBBAUDAgj/xABIEAABAwICBAgKCAQFBQEAAAABAAIDBBEFIQYSMUEHExciUWFxkRQVMlJTVYGS0dMjNUJyk6Gz0jRigrEkQ0R0wRYlY3XxVP/EABQBAQAAAAAAAAAAAAAAAAAAAAD/xAAUEQEAAAAAAAAAAAAAAAAAAAAA/9oADAMBAAIRAxEAPwC8UREBERAREQFydLf4Gr/2836bl1lz8epHTU08TLa0kUjBfZdzC0X70FO1JoYsPifS09RT1ZigDaviqmGNkhDefJMQGmO9ydoPWruidcA3BuBmNh6x1KC+LMVko/A3Mo42GBsBl15JCGhmoSGaoF7deSk1TPHh9FrPd9HTwgX3uEbA0e02Heg7CKm6ThzMpIiw2aQjcyTWNuwRra5Yp/U9V3v+UgtpFUvLFP6nqu9/yk5Yp/U9V3v+UgtpFUvLFP6nqu9/yk5Yp/U9V3v+UgtpFUvLFP6nqu9/yk5Yp/U9V3v+UgtpFUvLFP6nqu9/yk5Yp/U9V3v+UgtpFUvLFP6nqu9/yk5Yp/U9V3v+UgtpFUvLFP6nqu9/yk5Yp/U9V3v+UgtpFUvLFP6nqu9/yk5Yp/U9V3v+UgtpFUvLFP6nqu9/yk5Yp/U9V3v+UgtpFUvLFP6nqu9/yk5Yp/U9V3v+UgtpFUvLFP6nqu9/yk5Yp/U9V3v+UgtpFUvLFP6nqu9/yk5Yp/U9V3v+UgtpFUvLFP6nqu9/yk5YZ/U9V3v+UgtpYcqfq+G98QBmwueME2Be8tBP9USkPB7wkHFpZGR0jomRtDnyGQOALiQ1tgwZmx3/AGSg6UeOVdVLMMPjgEMMjojPOZCJJG+UI2MtzWnLWJzN+hbOEY9I5r21lPJFNHIWO1GSSRPsA4Pjfq5tId7CCNy4miGNQUAno62RsMkdRPI0yuDWyxSyOka9jnZHJ1iNoIXQodK6ip4x9FSCWnEhZHM6Z0fGgAXc1piPNuSAb56qCYIiICIiAiIgLFllEGLKo+Fqskr6ylwemPluElQ4Z6rQbtvuyALrHfqbN9mY/i7KSnlqJTzI2Fx6TYZAdZOSr3gVwiSTj8Uq856tx1MjzYwdrb7ATkP5WN6UHG4PNDG1eE01RTyOpq1jp9SpZtP0rubIPtty3/FTHRzTh7ZvAsXjFPV/Yf8A5NSNl43HIG/2f/g8uAof9ng+/P8AquUp0k0ep66Iw1UYe07Dsc09LXbig6wKyqzhxerwVzYsQLqmgJ1Y60AmWHoE4G0fzf3vZWJQ1bJWNkie17HAFr2kFrgd4IQbCIiAiIgIiICIiAiIgIiICIiAiIgIi+JHhoJJAA2k5AdpQfawVB8U4TKZruKoWyV0+6OmGu3+qQAtA6xdafifF8Q/jahtDAf8im501uh0xyB6xdBIdI9N6Kh5s8zeM3Qs58p/obmPao942xfEP4WBuHwHZNUAuncCNrYtjfb1ZqR6M6GUdCL08ID98r+fK49Je7PuspEgpXhAwGlwukfUVD5KyumvFHLUO1rEi7ixmxrWgk77XAvmp1wW6KjD6GONwtM+0kvTruA5v9IsPYelQuiIxzHTJ5VHh4sze1775H2uaT2RhXGEHjPSMktxjGvts1mh1uy4XqGAZDYF9IgIiICIiAiIgLF1lcrSXGmUVNLUSnmxtJt5x+y0dZNh7UFb8KdS/Ea6lwendZpcJalw+y0bAextzY7yzYrVo6VsTGRxt1WMaGtaNgDRYBVtwKYLIWzYlVXNRWOLhfdHe9x0Bx/JrVaBQQDgK+p4PvzfquVgKv8AgK+p4PvzfquVgIPieJr2lrwHNIsWkXBB3EKuKzR2qwh7p8IBmpSS6bDySSOl1OdoO/Vz9uQFlLBQcTRTSinr4temfcjJ8ZykjPQ9m0bDnsNl27qF6VaEGSXwzDpPBq1oPPFuKm32mbbPZt6875W+tFNN+Ok8Er4/Ba5trxOyZLlfWhJPOGWy9+1BM0WLrKAiIgIiICIiAiIgIsXXA0i00oqHKonaJN0LefKb7LMbnn12Qd+60sWxeCmZr1MscTPOe4Nv1C+09QUHbjmLYh/A04oYD/qKoXmd0FkW7tIN75Fb2F8GlMJOOrnyV0/n1Buxv3IxzR7boNSThAnqjqYLRvn3eEzB0VM3rubF/YCCnJ/PWEOxmskmG3waEmKnHU63Od+WzarAjiDQA0AAbALAD2L7QaOF4TDTM1KaJkTOhjQO/pW8iICgvC9pR4DQuEZ/xE94ogPKzHOcBtyB73N6VOSVTeDEY3jj6k86jobCLex77nVI6buBdlua1BOeDTRfxdQxREWld9JKcvLcMx7BZvsUsWFlAREQEREBERARadNiUckssTHXki1OMbZ3N1wS3MixuAdnQtxBglVDwnTuxTEKbCIHHUaeNqXN+yLbO0Nuc9729CsjSvHWUNLLUybI2kgec45Nb7TYKD8CeBSCGXEKq5qKx2tc7RHckW6NY526A3oQWTTUzY2NZGNVrWhrWjYABYDuXqVlYKCAcBX1PB9+b9VysBV/wFfU8H35v1XKwEBERBghcHSzRWnxCPUnaQ5ucczMpYnbQWO7QMl30QVvQ6T1OFyNp8ZOvC4gQ4g0HVO7Vnt5Luv+9rqxIZQ4BzSC0gEEG4IO8EbQvLEKKOaN0czGvY4Wcxwu0jrCruXDavAyX0QkqsOzL6Um81ONutCTm5vV1b9qCzUXM0ex6CthE1LIJGHo2tPQ4HMHqK6aAiIgItPE8Tip2GSolZEwfae4NH5qFTcIclSSzBqSSqOzj5AYqZvWXOsT2C17IJ+54AuSAOk7FDMY4SqWN5ipRJWz3txVM0vsb25zxzR+exaLdA6ms52M1j5G/wD5af6KAXGwkc5w7ipng2CwUrAymiZE0bmAC/adp7SghRwzF8Q/i5m4fAf8mns+cg7nynIHs7lIdG9BqKi50EIMhzM0h15XHeS87DfPKykdllBiyyiICIiAiLDkEC4Y9KDRURjiP+IqbxRtGbrHJ7gOoEDtcF1uDnRcYdQxQ2+kPPlPTI4C/dk32KCaOHx1jctY4a1JRWZDcc1z7nVcOnMF/ubFcQQZREQEREBERAREQV7SYXNPiWJcVUyU7AKbOIRlzn8W61y9rua0bht1s1IdCMVkqaRr5rGRr5YnuaLBzopHRlzQMgDq39q8KzREmomqIKuenkm1GycWIiC1gIAs9hscyQ4Zi5WcVqoMGw57mC0cMdmNJJL3nYCd5c7ae1BBeEaR2K4nT4VETxMR42qLbW6bE9IbkOuS+dlbsETWNa1gAa0BoA2AAWAHsVccCejz44JK6qJdU1jtcudt4u5I94ku7NUblZaAsFZWCgr/AIC/qeD78/6rlL9H8ZjrKeOoh1hHILt1hY7bZhRHgL+p4PvzfquUSwvCjDgDK6OadtTCzjIyJZOLaGyeRxQdxZaRkbgk9KC7UREBERAWChWHPsLnIexBA9INCZIpnVmDPbBUnOSE28Hqc72e3YHbcxbbu2rp6Iaax1jnQysNPWRj6SlkuHdrCfLb1jpHStfGeEikieYYNerqPQ0zS8jdznjmjPrJUZxLRLEcXljnrBFh4juY+L59VmPtyNNgNmXbcIJ3pJphR0I/xUzWuPkxi75HdjG3Pt2KMHH8Vr8sOpRSQn/VVQ55HTHD+dyCFwNDoYMJqeJxanYyokcRFiLi6Rk/RdzyeKdbK2WzsKuJpv2IIPQcGcBeJsRkkr5txnP0bb7dWIc23bdTaGFrAGsaGtGwAAAewL0RAREQEREBERAREQYKr7hn0oNJR8TDc1FUTFG1ty7VOTyAO0NHW4dasBzgASchvKp7RE+OsZlr3AmlpLMguMi7Oxsd+1/VdqCf8H2jQw+higAGvbWlI3yO8rtts7AFJFgBZQEREBERAREQEREBU9p644vitPhkbj4PT/S1JGVzlkT0hvNHW89CsTTPSJtBRzVLsyxtmN857smjv/JRTgU0bdBTPq6i5qaw8a5ztuoSXNHaSS49o6EFiwxhoDWgBoAAA2AAWAC+0RAWCsrBQQDgK+p4PvzfquUmGi1N4H4FqHwbV1dTWfe17+VfW/NRngK+p4PvzfquVgICIuFpFpZSULb1c7I+hvlPd2MFye5B3VrV9fHAwvnkZGwZlz3BoHtKgn/U2J1+WGUng0R/1VXkbdLIhck7xe46VsUHBrE94lxOaWvmGf0pIhB/lhBtbqNwg8p+Ed1QSzBqWWsds40gxU7f632v+WxfDNCayt52MVrnN2+CUpMUI6i4c5/t71YEEDWNDWNa1o2NaAAOwBeiDi0OFUuHQPNPCyKONjnu1RziGtuSSc3Gw3kqP4NR19bCyqkrn03GjXjghjgcyNjs265kYS91rX3dFlMMSoxNFJE7yZGPYeoOaW/8qHYHj8tHBHS1lJUulhaI2vhj4yOcMFmuY4Hm3FsnWsg2sIc3EoKmkxKKN8kEphmAFmuOq17JGZ3ZdrgekEFcFslXgR53GVmF7nZGopR1+ez+1t32pPoThkrBUVFSwMmq5uNdHcHi2BoYxhIyLg0XNt5Kkz2gix2dCDUwrFIqmJstPI2SNwyc3Z8Qeo5rcCrvFdEJ6GR1Xgdm3N5qBx+hmH/j8x+21vy2GQ6I6YQV7SGa0c8eUtPJzZIz1g7R1oJIiIgIiICIiAiL4keGgkmwAJJOwAbboK84aNJnU9I2mguamrJiY0Xvq5Bx7TrBo6dbqKk2gujjcPooqdttZrbyEfakdm49+XYAq90HBxjF5sSeCaam+jpg7YTnY26QLuPW9quJAREQEREBERAREQFi6yo9p3pG3D6KWoNtYDVjHnSOyaO/M9QQV7psPHGMQ4cwk01LeSpsSATlcXG+1mDo13K4I2gCwAAAsANgHV7FXvAxo06mpHVM9zU1ZEr3OuXapuWg33nWLj1u6gpUysmmEzoAwNYXsj1r3key7Tc/ZZrDVuM8iUHbRc7AMTFVCydgsyRrXNvtsWgm/Ybj2LoXQZWCvCsrY4WF8z2sYNrnEAD2lQiq4SBO50WEU0ta8GxkA1Kdp65HbfZ3oMcBZ/7PB9+f9Vy38f4RaOnfxUZdVVB2QU7eMd/URzWjPefYoBwV6GyV2HxOqK2ZtJryatJEeLB551uMeM3XOdtytvAtHKWjbq0kEcQ3lo5zrbNZxzPtKCH+D4ziHlvbhtOfsstJVOHW7YzLose1dvR7g/oqR3GNj42ffPOTJJfpBdk32WUpssoMNWURAREQEREBERBgqJaXaEMq3Cop3mmrWD6OpjyJ32kA8tu7PpKlyIIJo5pq9kwosXYKer+xJ/kVFsrxu2A77Hp3bFOrrlaR6O09dCYauMSN3H7TD0sdtaesKEw4vV4IRHiBfVYfsjrAC6WHobOBm4dY6PYAsxFr0VYyVjZIntexwu17SC0g9BC2EEfxOuBn4sycXDFGJJ3glpJeSI2BwzAOo9zuoN6Vs4EXEzO53FF4MWsSTq6jbkXzDS65AP8AZaOB1HPq5HBxa+ocGlrXONomtiLSBfe0no5y39GKV0cAa9uqdaRzY8vo2OeXNZkSMmkCwyFrBB1lW3DXpE6GmZR09zU1h4trW+VqXAd2XJDR2noVizSBoLnEBoBJJNgAMyVUPB+HYvis+KSg8RB9FTB3TY5gdIbmeuQbbILG0M0ebQUkNOy3Nbz3D7Tzm49//C7iIgIiICIiAiIgIixdAVMabxOx3Fm4fE8tp6Vj3SvGY4xwA2bCQdVo7Xqw+ELSUYfRSz5a9tWIdMjsm9232Lh8DWjJpKLjZrmoqiJZHOzdqm5YCTnvLj1uKDr4Lj0sczaPEGsjnIPEyx3EFQ1u3Uvmx4FrsPsJXUocPfEziw8ams8ggEPAc4ute9ri9r2UQ4R9KKF0TqUyPlqjzoWUo15o5W5se0tIDC057b2vtWlhFVjGLRNIkioIRdj3sBfUOewljw0ZCPnAjaCMrXQSmXFqTCYi2pqGMj1nujYfLa1zi7UaxtyQL2FgMrLhu0sxGvywqj4qM7KqsuwHrZG27iOvPaF2NH+D2ipXCQsM8+01FQeNkv0guyaexSwBBAqHg1jkcJcVnlrpdtpCWwNP8sQNgOr8lN6akZEwMiY1jALBjGhrQOgNAsAvdfLzkggPAV9Twffm/VcrAVJ8FWN4jFhsTKWgbPEHS2lMoZcmQk80jcbj2Kw9A9KJK+Od00IhfBUPp3MDtbnMDSc7De63sQSlERAREQEREBERAREQEREGCF5zwte0te0Oa4EOa4Agg7QQciF6ogrWq0bqcJe6owi8lMTrS4cXG3SXU5N7Hq39eQUt0W0qp8Qi4yncbjJ8bhaSN28PbuP5LuqvOEPR+OEOxGml8Eq2fbYObUE5COSMeWXHmjfmNqCbYdQthYWsuQXyPN9t5Hl5/Mr0mrI4z9JIxp6HOa3+5VY4Ljc2IVBpcUlloZWtbajiJhM1xm7j9bWcP5Gkb/K3TD/orDYWue+kpyGtJc+VglIAFySZLnpQRbhk0nPg8dFROElRWO4sCNwNmXAOYO1xIb2ax3Kb6I4AyhpIaZn2GjWcPtPObne03Kq3gnwiOtxCpxNkDIadjjHTRtYxjQbW1tVoAuG7T0vI3K6ggyiIgIiICIiAiIggmnmNVTJGxUDrPhgkrJhZp12RkBsR1gba/PzGY1RZS/Da1k8UcsRuyRjXtPS1wuP7qGYJo7NUy1VZLNU0z55S1sbdQEQRXZHrB7Tmec/+u25b/B5Ry0rZ6KQP4unl+glcMnwyXc0A3zcw3aewdKCo+GPTFk2Ixxaolp6Rx1o9azZJL84OI3DVDT1awyuvN/CEyuN8Vq6lkN/4SjZqMI/8khcHOyytbrC/Qxw2HMmKMkm5Oo3O/sWPFkPoY/cb8EFR4Bwl4FRN1aSmmj2XcIma7vvPL7nvXxopwv0FOyZsrZ7vqaiUBrGkBskhc3a4Z2zPWSrf8WQ+hj9xvwTxZD6GP3G/BBXfLnhvm1P4bP3py54b5tT+Gz96sTxZD6GP3G/BPFkPoY/cb8EFd8ueG+bU/hs/esP4csNt5NT+Gz96sU4bD6GL3G/BeDIKUyGIMh4xrQ4s1WawaTYEi2zJBTPBnwoUNBh8VPUCbjGOkJ1GAt5zy4Zlw3FNBeFKio/DeOEx4+unqGajGnmSatr3cLHLYrnMFNxnFakPGFuvqarNbVva9rbL5L28WQ+hj9xvwQV3y54b5tT+Gz96cueG+bU/hs/erE8WQ+hj9xvwTxZD6GP3G/BBXfLnhvm1P4bP3py54b5tT+Gz96sTxZD6GP3G/BPFkPoY/cb8EFd8ueG+bU/hs/enLnhvm1P4bP3qxDhsPoY/cb8F8GhgG2KIX2XYzP8AJBX3Lnhvm1P4bP3py54b5tT+Gz96sQYbD6GP3G/BPFkPoY/cb8EFd8ueG+bU/hs/enLnhvm1P4bP3qxPFkPoY/cb8E8WQ+hj9xvwQV3y54b5tT+Gz96cueG+bU/hs/erE8WQ+hj9xvwTxZD6GP3G/BBXfLnhvm1P4bP3py54b5tT+Gz96sTxZD6GP3G/BPFkPoY/cb8EFd8ueG+bU/hs/eo/VcLFBPXsnmbPxEEf0Meow3mf5UjxrWu1oDW7fLdsVyeLIfQx+434J4sh9DH7jfggp7SvhGwTEIwypiqdYX1JWxsEkZO9jte4zANthsNqis/CJWVlMcMjcZ3zPZEypILJXsJsWyNuRrHK7rnK+Z2r9F+LIfQx+434L6Zh8TSC2ONpGwhrQR2GyCJYxhvizA5o6VxY6GmeRI3J2va5fcbybn2rxfo7UMpRPS19XxzYRIGyycbG8hmtqua8HI7MrHPau7p3QyT4fVwwt1pJIXta0byRkM1wZcUr5aXwaDD5YpDDxXHTyQtjZzQ0u5jnOdbba25BKNF8U8LpIKi2rxsbX6vQSMx33XVXP0fwttLTQ07DdsUbWA9OqLX9u1dBAREQEREBERBiyALKICIiAiIgIiIBVdVVdPFjdSaan8IJoqfWHGNj1Rxj7G7gb3/4ViqG4b9e1f8Asab9SRBo4VWTy40DU0/g7hQOAbxjZNYcftu0C2e5WAojN9eM/wDXO/XUuQEREBERBgqpsep4qrxjKylhlZGZY5KurmIMTomWLIY2sJa1p2Ztu4lWyVxajRSjfMZ300TpidYyFoJJaLAkbCQN5CD40EndJh1I95JcYIySdpOqNvWu8tegomQxtihaGRsFmsGxo6AthAREQEREBERAREQEREBYssogIiICIiAiIgIi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9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961547"/>
            <a:ext cx="2663825" cy="1315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4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Прямоугольник</a:t>
            </a:r>
            <a:r>
              <a:rPr lang="en-US" dirty="0" smtClean="0"/>
              <a:t> </a:t>
            </a:r>
            <a:r>
              <a:rPr lang="ru-RU" dirty="0" smtClean="0"/>
              <a:t>и ромб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1"/>
              <p:cNvSpPr>
                <a:spLocks noChangeArrowheads="1"/>
              </p:cNvSpPr>
              <p:nvPr/>
            </p:nvSpPr>
            <p:spPr bwMode="auto">
              <a:xfrm rot="10800000" flipV="1">
                <a:off x="3785839" y="1526823"/>
                <a:ext cx="5181600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Диагонали прямоугольника равны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kumimoji="0" lang="en-US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ru-RU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0800000" flipV="1">
                <a:off x="3785839" y="1526823"/>
                <a:ext cx="5181600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88" b="-1967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1315" name="Picture 3" descr="http://youclever.org/matematika/wp-content/uploads/2014/10/19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29622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3041301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d</a:t>
            </a:r>
            <a:r>
              <a:rPr lang="en-US" baseline="-25000" dirty="0" smtClean="0">
                <a:latin typeface="+mj-lt"/>
              </a:rPr>
              <a:t>2</a:t>
            </a:r>
            <a:endParaRPr lang="ru-RU" baseline="-25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3029633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d</a:t>
            </a:r>
            <a:r>
              <a:rPr lang="en-US" baseline="-25000" dirty="0" smtClean="0">
                <a:latin typeface="+mj-lt"/>
              </a:rPr>
              <a:t>1</a:t>
            </a:r>
            <a:endParaRPr lang="ru-RU" baseline="-250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5839" y="2065763"/>
            <a:ext cx="51816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Около любого прямоугольника можно описать окружность, причем диагональ прямоугольника равна диаметру описанной окружности</a:t>
            </a:r>
            <a:endParaRPr lang="ru-RU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85839" y="3041301"/>
                <a:ext cx="10901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𝑺</m:t>
                      </m:r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</a:rPr>
                        <m:t>𝒂𝒃</m:t>
                      </m:r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839" y="3041301"/>
                <a:ext cx="1090170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1317" name="Picture 5" descr="Rhombus1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2667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528637" y="3505200"/>
            <a:ext cx="81581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/>
          <p:cNvSpPr>
            <a:spLocks noChangeArrowheads="1"/>
          </p:cNvSpPr>
          <p:nvPr/>
        </p:nvSpPr>
        <p:spPr bwMode="auto">
          <a:xfrm rot="10800000" flipV="1">
            <a:off x="3785839" y="3911025"/>
            <a:ext cx="50533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>
                <a:latin typeface="+mj-lt"/>
              </a:rPr>
              <a:t>Диагонали ромба пересекаются под прямым углом (AC ⊥ BD) и в точке пересечения делятся пополам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10000" y="4596825"/>
            <a:ext cx="49937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+mj-lt"/>
              </a:rPr>
              <a:t>Диагонали ромба являются биссектрисами его углов (∠DCA = ∠BCA, ∠ABD = ∠CBD и т. д.).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10228" y="5105400"/>
                <a:ext cx="1236108" cy="616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𝑺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𝒅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28" y="5105400"/>
                <a:ext cx="1236108" cy="6166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75210" y="5692438"/>
                <a:ext cx="6316088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𝑺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𝒔𝒊𝒏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 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где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α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 угол между </m:t>
                      </m:r>
                      <m:r>
                        <m:rPr>
                          <m:nor/>
                        </m:rPr>
                        <a:rPr lang="ru-RU" b="0" i="0" smtClean="0">
                          <a:latin typeface="Cambria Math"/>
                          <a:ea typeface="Cambria Math"/>
                        </a:rPr>
                        <m:t>смежными </m:t>
                      </m:r>
                      <m:r>
                        <m:rPr>
                          <m:nor/>
                        </m:rPr>
                        <a:rPr lang="ru-RU">
                          <a:latin typeface="Cambria Math"/>
                          <a:ea typeface="Cambria Math"/>
                        </a:rPr>
                        <m:t>сторонами </m:t>
                      </m:r>
                    </m:oMath>
                  </m:oMathPara>
                </a14:m>
                <a:endParaRPr lang="ru-RU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10" y="5692438"/>
                <a:ext cx="6316088" cy="375552"/>
              </a:xfrm>
              <a:prstGeom prst="rect">
                <a:avLst/>
              </a:prstGeom>
              <a:blipFill rotWithShape="1"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53091" y="6038385"/>
                <a:ext cx="1221808" cy="655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𝑺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latin typeface="Cambria Math"/>
                            </a:rPr>
                            <m:t>𝟒</m:t>
                          </m:r>
                          <m:sSup>
                            <m:sSupPr>
                              <m:ctrlPr>
                                <a:rPr lang="ru-RU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ru-RU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b="1" i="1" smtClean="0">
                              <a:latin typeface="Cambria Math"/>
                            </a:rPr>
                            <m:t>𝒔𝒊𝒏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𝜶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91" y="6038385"/>
                <a:ext cx="1221808" cy="65517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91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«Необученным геометрии вход воспрещён»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Научная </a:t>
            </a:r>
            <a:r>
              <a:rPr lang="ru-RU" dirty="0" smtClean="0"/>
              <a:t>школа Платона (открыта </a:t>
            </a:r>
            <a:r>
              <a:rPr lang="ru-RU" dirty="0"/>
              <a:t>в 387 г. до н.э.</a:t>
            </a:r>
            <a:r>
              <a:rPr lang="ru-RU" dirty="0" smtClean="0"/>
              <a:t>) </a:t>
            </a:r>
            <a:r>
              <a:rPr lang="ru-RU" dirty="0"/>
              <a:t>– Академия</a:t>
            </a:r>
            <a:r>
              <a:rPr lang="ru-RU" dirty="0" smtClean="0"/>
              <a:t> – на </a:t>
            </a:r>
            <a:r>
              <a:rPr lang="ru-RU" dirty="0"/>
              <a:t>протяжении более чем тысячи лет </a:t>
            </a:r>
            <a:r>
              <a:rPr lang="ru-RU" dirty="0" smtClean="0"/>
              <a:t>являлась </a:t>
            </a:r>
            <a:r>
              <a:rPr lang="ru-RU" dirty="0"/>
              <a:t>центром культурного классического наследия. </a:t>
            </a:r>
            <a:endParaRPr lang="ru-RU" dirty="0" smtClean="0"/>
          </a:p>
          <a:p>
            <a:r>
              <a:rPr lang="ru-RU" dirty="0" smtClean="0"/>
              <a:t>Она была </a:t>
            </a:r>
            <a:r>
              <a:rPr lang="ru-RU" dirty="0"/>
              <a:t>размещена на специально купленном для этой цели </a:t>
            </a:r>
            <a:r>
              <a:rPr lang="ru-RU" dirty="0" smtClean="0"/>
              <a:t>участке в </a:t>
            </a:r>
            <a:r>
              <a:rPr lang="ru-RU" dirty="0"/>
              <a:t>роще, носившей имя </a:t>
            </a:r>
            <a:r>
              <a:rPr lang="ru-RU" dirty="0" err="1"/>
              <a:t>древнеаттического</a:t>
            </a:r>
            <a:r>
              <a:rPr lang="ru-RU" dirty="0"/>
              <a:t> героя </a:t>
            </a:r>
            <a:r>
              <a:rPr lang="ru-RU" dirty="0" err="1" smtClean="0"/>
              <a:t>Академа</a:t>
            </a:r>
            <a:endParaRPr lang="ru-RU" dirty="0"/>
          </a:p>
          <a:p>
            <a:r>
              <a:rPr lang="ru-RU" dirty="0" smtClean="0"/>
              <a:t>Согласно </a:t>
            </a:r>
            <a:r>
              <a:rPr lang="ru-RU" dirty="0"/>
              <a:t>преданию, </a:t>
            </a:r>
            <a:r>
              <a:rPr lang="ru-RU" dirty="0" smtClean="0"/>
              <a:t>над </a:t>
            </a:r>
            <a:r>
              <a:rPr lang="ru-RU" dirty="0"/>
              <a:t>дверями </a:t>
            </a:r>
            <a:r>
              <a:rPr lang="ru-RU" dirty="0" smtClean="0"/>
              <a:t>Академии Платона было </a:t>
            </a:r>
            <a:r>
              <a:rPr lang="ru-RU" dirty="0"/>
              <a:t>написано </a:t>
            </a:r>
            <a:r>
              <a:rPr lang="ru-RU" b="1" dirty="0"/>
              <a:t>«Необученным геометрии вход воспрещён»</a:t>
            </a:r>
          </a:p>
        </p:txBody>
      </p:sp>
      <p:pic>
        <p:nvPicPr>
          <p:cNvPr id="132098" name="Picture 2" descr="http://onlineseriali.ru/wp-content/uploads/2011/11/6333693_3f6cec6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6" r="14985"/>
          <a:stretch/>
        </p:blipFill>
        <p:spPr bwMode="auto">
          <a:xfrm>
            <a:off x="7823199" y="4724400"/>
            <a:ext cx="1282701" cy="17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Правильные многоугольники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730264" y="2470933"/>
            <a:ext cx="1952625" cy="1778000"/>
            <a:chOff x="6019800" y="3352800"/>
            <a:chExt cx="1952625" cy="1778000"/>
          </a:xfrm>
        </p:grpSpPr>
        <p:pic>
          <p:nvPicPr>
            <p:cNvPr id="51239" name="Picture 3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3352800"/>
              <a:ext cx="1952625" cy="177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40" name="Text Box 40"/>
            <p:cNvSpPr txBox="1">
              <a:spLocks noChangeArrowheads="1"/>
            </p:cNvSpPr>
            <p:nvPr/>
          </p:nvSpPr>
          <p:spPr bwMode="auto">
            <a:xfrm>
              <a:off x="7239000" y="4114800"/>
              <a:ext cx="3048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+mj-lt"/>
                </a:rPr>
                <a:t>R</a:t>
              </a:r>
              <a:endParaRPr lang="ru-RU">
                <a:latin typeface="+mj-lt"/>
              </a:endParaRPr>
            </a:p>
          </p:txBody>
        </p:sp>
        <p:sp>
          <p:nvSpPr>
            <p:cNvPr id="51241" name="Text Box 41"/>
            <p:cNvSpPr txBox="1">
              <a:spLocks noChangeArrowheads="1"/>
            </p:cNvSpPr>
            <p:nvPr/>
          </p:nvSpPr>
          <p:spPr bwMode="auto">
            <a:xfrm>
              <a:off x="6934200" y="4495800"/>
              <a:ext cx="3048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+mj-lt"/>
                </a:rPr>
                <a:t>r</a:t>
              </a:r>
              <a:endParaRPr lang="ru-RU">
                <a:latin typeface="+mj-lt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483907" y="2544355"/>
            <a:ext cx="1892141" cy="1631156"/>
            <a:chOff x="5791200" y="3962400"/>
            <a:chExt cx="1892141" cy="1631156"/>
          </a:xfrm>
        </p:grpSpPr>
        <p:sp>
          <p:nvSpPr>
            <p:cNvPr id="3" name="Равнобедренный треугольник 2"/>
            <p:cNvSpPr/>
            <p:nvPr/>
          </p:nvSpPr>
          <p:spPr>
            <a:xfrm>
              <a:off x="5791200" y="3962400"/>
              <a:ext cx="1892141" cy="1631156"/>
            </a:xfrm>
            <a:prstGeom prst="triangl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+mj-lt"/>
              </a:endParaRPr>
            </a:p>
          </p:txBody>
        </p:sp>
        <p:cxnSp>
          <p:nvCxnSpPr>
            <p:cNvPr id="5" name="Прямая соединительная линия 4"/>
            <p:cNvCxnSpPr>
              <a:stCxn id="3" idx="2"/>
              <a:endCxn id="3" idx="5"/>
            </p:cNvCxnSpPr>
            <p:nvPr/>
          </p:nvCxnSpPr>
          <p:spPr>
            <a:xfrm flipV="1">
              <a:off x="5791200" y="4777978"/>
              <a:ext cx="1419106" cy="8155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stCxn id="3" idx="0"/>
              <a:endCxn id="3" idx="3"/>
            </p:cNvCxnSpPr>
            <p:nvPr/>
          </p:nvCxnSpPr>
          <p:spPr>
            <a:xfrm>
              <a:off x="6737271" y="3962400"/>
              <a:ext cx="0" cy="163115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 Box 43"/>
            <p:cNvSpPr txBox="1">
              <a:spLocks noChangeArrowheads="1"/>
            </p:cNvSpPr>
            <p:nvPr/>
          </p:nvSpPr>
          <p:spPr bwMode="auto">
            <a:xfrm>
              <a:off x="6454698" y="4495800"/>
              <a:ext cx="3048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+mj-lt"/>
                </a:rPr>
                <a:t>R</a:t>
              </a:r>
              <a:endParaRPr lang="ru-RU">
                <a:latin typeface="+mj-lt"/>
              </a:endParaRPr>
            </a:p>
          </p:txBody>
        </p:sp>
        <p:sp>
          <p:nvSpPr>
            <p:cNvPr id="51245" name="Text Box 45"/>
            <p:cNvSpPr txBox="1">
              <a:spLocks noChangeArrowheads="1"/>
            </p:cNvSpPr>
            <p:nvPr/>
          </p:nvSpPr>
          <p:spPr bwMode="auto">
            <a:xfrm>
              <a:off x="6477000" y="5181600"/>
              <a:ext cx="3048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+mj-lt"/>
                </a:rPr>
                <a:t>r</a:t>
              </a:r>
              <a:endParaRPr lang="ru-RU" dirty="0">
                <a:latin typeface="+mj-lt"/>
              </a:endParaRPr>
            </a:p>
          </p:txBody>
        </p:sp>
      </p:grpSp>
      <p:pic>
        <p:nvPicPr>
          <p:cNvPr id="51247" name="Picture 47" descr="https://upload.wikimedia.org/wikipedia/commons/b/b0/%D0%9F%D1%80%D0%B0%D0%B2%D0%B8%D0%BB%D1%8C%D0%BD%D1%8B%D0%B9_%D0%BC%D0%BD%D0%BE%D0%B3%D0%BE%D1%83%D0%B3%D0%BE%D0%BB%D1%8C%D0%BD%D0%B8%D0%BA_%D0%B8_2_%D0%BE%D0%BA%D1%80%D1%83%D0%B6%D0%BD%D0%BE%D1%81%D1%82%D0%B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05" y="2301167"/>
            <a:ext cx="2100262" cy="207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20219" y="1524000"/>
                <a:ext cx="1504579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219" y="1524000"/>
                <a:ext cx="1504579" cy="5647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804757" y="1524000"/>
                <a:ext cx="1629420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𝑠𝑖𝑛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4757" y="1524000"/>
                <a:ext cx="1629420" cy="56477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070578" y="1524000"/>
                <a:ext cx="1092222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 smtClean="0">
                          <a:latin typeface="Cambria Math"/>
                        </a:rPr>
                        <m:t>S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𝑃𝑟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0578" y="1524000"/>
                <a:ext cx="1092222" cy="6109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23287" y="2544355"/>
                <a:ext cx="8202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87" y="2544355"/>
                <a:ext cx="82022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261195" y="2559223"/>
                <a:ext cx="8202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1195" y="2559223"/>
                <a:ext cx="820225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955361" y="2562940"/>
                <a:ext cx="8202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r>
                        <a:rPr lang="en-US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5361" y="2562940"/>
                <a:ext cx="82022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823117" y="4945212"/>
                <a:ext cx="1121204" cy="675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117" y="4945212"/>
                <a:ext cx="1121204" cy="67505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823117" y="4270155"/>
                <a:ext cx="1161344" cy="675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117" y="4270155"/>
                <a:ext cx="1161344" cy="67505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823117" y="5956139"/>
                <a:ext cx="3187283" cy="673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117" y="5956139"/>
                <a:ext cx="3187283" cy="67326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449256" y="5000291"/>
                <a:ext cx="802912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256" y="5000291"/>
                <a:ext cx="802912" cy="56489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449256" y="4191000"/>
                <a:ext cx="1161344" cy="675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256" y="4191000"/>
                <a:ext cx="1161344" cy="67505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449256" y="6108103"/>
                <a:ext cx="9224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256" y="6108103"/>
                <a:ext cx="92249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65877" y="4458450"/>
                <a:ext cx="843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77" y="4458450"/>
                <a:ext cx="843051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265877" y="4884256"/>
                <a:ext cx="1121204" cy="673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77" y="4884256"/>
                <a:ext cx="1121204" cy="673261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65877" y="5900821"/>
                <a:ext cx="3315523" cy="673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77" y="5900821"/>
                <a:ext cx="3315523" cy="673261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/>
          <p:nvPr/>
        </p:nvCxnSpPr>
        <p:spPr>
          <a:xfrm>
            <a:off x="533400" y="2209800"/>
            <a:ext cx="800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762000" y="2052638"/>
            <a:ext cx="7261225" cy="4652962"/>
            <a:chOff x="762000" y="1905000"/>
            <a:chExt cx="7261225" cy="4652962"/>
          </a:xfrm>
        </p:grpSpPr>
        <p:sp>
          <p:nvSpPr>
            <p:cNvPr id="3" name="AutoShape 51"/>
            <p:cNvSpPr>
              <a:spLocks noChangeArrowheads="1"/>
            </p:cNvSpPr>
            <p:nvPr/>
          </p:nvSpPr>
          <p:spPr bwMode="auto">
            <a:xfrm>
              <a:off x="1193800" y="2408237"/>
              <a:ext cx="6553200" cy="2735263"/>
            </a:xfrm>
            <a:prstGeom prst="parallelogram">
              <a:avLst>
                <a:gd name="adj" fmla="val 96809"/>
              </a:avLst>
            </a:prstGeom>
            <a:noFill/>
            <a:ln w="44450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Freeform 52"/>
            <p:cNvSpPr>
              <a:spLocks/>
            </p:cNvSpPr>
            <p:nvPr/>
          </p:nvSpPr>
          <p:spPr bwMode="auto">
            <a:xfrm>
              <a:off x="3840162" y="2416175"/>
              <a:ext cx="1924050" cy="2030412"/>
            </a:xfrm>
            <a:custGeom>
              <a:avLst/>
              <a:gdLst>
                <a:gd name="T0" fmla="*/ 0 w 1212"/>
                <a:gd name="T1" fmla="*/ 0 h 1279"/>
                <a:gd name="T2" fmla="*/ 1212 w 1212"/>
                <a:gd name="T3" fmla="*/ 127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12" h="1279">
                  <a:moveTo>
                    <a:pt x="0" y="0"/>
                  </a:moveTo>
                  <a:lnTo>
                    <a:pt x="1212" y="1279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53"/>
            <p:cNvSpPr txBox="1">
              <a:spLocks noChangeArrowheads="1"/>
            </p:cNvSpPr>
            <p:nvPr/>
          </p:nvSpPr>
          <p:spPr bwMode="auto">
            <a:xfrm>
              <a:off x="762000" y="507365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М</a:t>
              </a:r>
            </a:p>
          </p:txBody>
        </p:sp>
        <p:sp>
          <p:nvSpPr>
            <p:cNvPr id="6" name="Text Box 54"/>
            <p:cNvSpPr txBox="1">
              <a:spLocks noChangeArrowheads="1"/>
            </p:cNvSpPr>
            <p:nvPr/>
          </p:nvSpPr>
          <p:spPr bwMode="auto">
            <a:xfrm>
              <a:off x="3497262" y="1976437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N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7" name="Text Box 55"/>
            <p:cNvSpPr txBox="1">
              <a:spLocks noChangeArrowheads="1"/>
            </p:cNvSpPr>
            <p:nvPr/>
          </p:nvSpPr>
          <p:spPr bwMode="auto">
            <a:xfrm>
              <a:off x="7602537" y="1905000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K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4865687" y="5073650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 dirty="0">
                  <a:latin typeface="Times New Roman" pitchFamily="18" charset="0"/>
                </a:rPr>
                <a:t>P</a:t>
              </a:r>
              <a:endParaRPr lang="ru-RU" sz="2800" b="1" i="1" dirty="0">
                <a:latin typeface="Times New Roman" pitchFamily="18" charset="0"/>
              </a:endParaRPr>
            </a:p>
          </p:txBody>
        </p:sp>
        <p:sp>
          <p:nvSpPr>
            <p:cNvPr id="9" name="Freeform 57"/>
            <p:cNvSpPr>
              <a:spLocks/>
            </p:cNvSpPr>
            <p:nvPr/>
          </p:nvSpPr>
          <p:spPr bwMode="auto">
            <a:xfrm rot="5749031">
              <a:off x="4110831" y="2443956"/>
              <a:ext cx="358775" cy="287337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58"/>
            <p:cNvSpPr txBox="1">
              <a:spLocks noChangeArrowheads="1"/>
            </p:cNvSpPr>
            <p:nvPr/>
          </p:nvSpPr>
          <p:spPr bwMode="auto">
            <a:xfrm>
              <a:off x="4362450" y="2481262"/>
              <a:ext cx="6604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60</a:t>
              </a:r>
              <a:r>
                <a:rPr lang="ru-RU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1" name="Freeform 63"/>
            <p:cNvSpPr>
              <a:spLocks/>
            </p:cNvSpPr>
            <p:nvPr/>
          </p:nvSpPr>
          <p:spPr bwMode="auto">
            <a:xfrm rot="8058583">
              <a:off x="5606256" y="3972718"/>
              <a:ext cx="336550" cy="376238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64"/>
            <p:cNvSpPr txBox="1">
              <a:spLocks noChangeArrowheads="1"/>
            </p:cNvSpPr>
            <p:nvPr/>
          </p:nvSpPr>
          <p:spPr bwMode="auto">
            <a:xfrm rot="2706889">
              <a:off x="4123531" y="3150394"/>
              <a:ext cx="8509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2 см</a:t>
              </a:r>
            </a:p>
          </p:txBody>
        </p:sp>
        <p:sp>
          <p:nvSpPr>
            <p:cNvPr id="13" name="Text Box 65"/>
            <p:cNvSpPr txBox="1">
              <a:spLocks noChangeArrowheads="1"/>
            </p:cNvSpPr>
            <p:nvPr/>
          </p:nvSpPr>
          <p:spPr bwMode="auto">
            <a:xfrm rot="18885245">
              <a:off x="1701006" y="3529806"/>
              <a:ext cx="10287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10</a:t>
              </a:r>
              <a:r>
                <a:rPr lang="en-US" sz="2800" b="1">
                  <a:latin typeface="Times New Roman" pitchFamily="18" charset="0"/>
                </a:rPr>
                <a:t> </a:t>
              </a:r>
              <a:r>
                <a:rPr lang="ru-RU" sz="2800" b="1">
                  <a:latin typeface="Times New Roman" pitchFamily="18" charset="0"/>
                </a:rPr>
                <a:t>см</a:t>
              </a:r>
            </a:p>
          </p:txBody>
        </p:sp>
        <p:sp>
          <p:nvSpPr>
            <p:cNvPr id="14" name="Text Box 66"/>
            <p:cNvSpPr txBox="1">
              <a:spLocks noChangeArrowheads="1"/>
            </p:cNvSpPr>
            <p:nvPr/>
          </p:nvSpPr>
          <p:spPr bwMode="auto">
            <a:xfrm>
              <a:off x="2849562" y="5643562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5" name="AutoShape 69"/>
            <p:cNvSpPr>
              <a:spLocks/>
            </p:cNvSpPr>
            <p:nvPr/>
          </p:nvSpPr>
          <p:spPr bwMode="auto">
            <a:xfrm rot="16200000">
              <a:off x="2886075" y="3597275"/>
              <a:ext cx="431800" cy="3816350"/>
            </a:xfrm>
            <a:prstGeom prst="leftBrace">
              <a:avLst>
                <a:gd name="adj1" fmla="val 73652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70"/>
            <p:cNvSpPr>
              <a:spLocks/>
            </p:cNvSpPr>
            <p:nvPr/>
          </p:nvSpPr>
          <p:spPr bwMode="auto">
            <a:xfrm rot="13414015">
              <a:off x="6450012" y="2065337"/>
              <a:ext cx="431800" cy="3852863"/>
            </a:xfrm>
            <a:prstGeom prst="leftBrace">
              <a:avLst>
                <a:gd name="adj1" fmla="val 74357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6738937" y="3849687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9092" y="1524000"/>
            <a:ext cx="3748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MNKP - </a:t>
            </a:r>
            <a:r>
              <a:rPr lang="ru-RU" sz="2000" dirty="0" smtClean="0">
                <a:latin typeface="+mj-lt"/>
              </a:rPr>
              <a:t>параллелограмм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798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517959" y="2079180"/>
            <a:ext cx="6542087" cy="4802187"/>
            <a:chOff x="1535906" y="1712119"/>
            <a:chExt cx="6542087" cy="4802187"/>
          </a:xfrm>
        </p:grpSpPr>
        <p:sp>
          <p:nvSpPr>
            <p:cNvPr id="3" name="AutoShape 40"/>
            <p:cNvSpPr>
              <a:spLocks noChangeArrowheads="1"/>
            </p:cNvSpPr>
            <p:nvPr/>
          </p:nvSpPr>
          <p:spPr bwMode="auto">
            <a:xfrm>
              <a:off x="1967706" y="2215356"/>
              <a:ext cx="5761037" cy="2881313"/>
            </a:xfrm>
            <a:prstGeom prst="parallelogram">
              <a:avLst>
                <a:gd name="adj" fmla="val 49986"/>
              </a:avLst>
            </a:prstGeom>
            <a:noFill/>
            <a:ln w="44450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Freeform 41"/>
            <p:cNvSpPr>
              <a:spLocks/>
            </p:cNvSpPr>
            <p:nvPr/>
          </p:nvSpPr>
          <p:spPr bwMode="auto">
            <a:xfrm>
              <a:off x="4221956" y="2237581"/>
              <a:ext cx="2071687" cy="2849563"/>
            </a:xfrm>
            <a:custGeom>
              <a:avLst/>
              <a:gdLst>
                <a:gd name="T0" fmla="*/ 0 w 1305"/>
                <a:gd name="T1" fmla="*/ 0 h 1795"/>
                <a:gd name="T2" fmla="*/ 1305 w 1305"/>
                <a:gd name="T3" fmla="*/ 1795 h 1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05" h="1795">
                  <a:moveTo>
                    <a:pt x="0" y="0"/>
                  </a:moveTo>
                  <a:lnTo>
                    <a:pt x="1305" y="1795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42"/>
            <p:cNvSpPr txBox="1">
              <a:spLocks noChangeArrowheads="1"/>
            </p:cNvSpPr>
            <p:nvPr/>
          </p:nvSpPr>
          <p:spPr bwMode="auto">
            <a:xfrm>
              <a:off x="1535906" y="4952206"/>
              <a:ext cx="4206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6" name="Text Box 43"/>
            <p:cNvSpPr txBox="1">
              <a:spLocks noChangeArrowheads="1"/>
            </p:cNvSpPr>
            <p:nvPr/>
          </p:nvSpPr>
          <p:spPr bwMode="auto">
            <a:xfrm>
              <a:off x="2975768" y="1712119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7" name="Text Box 44"/>
            <p:cNvSpPr txBox="1">
              <a:spLocks noChangeArrowheads="1"/>
            </p:cNvSpPr>
            <p:nvPr/>
          </p:nvSpPr>
          <p:spPr bwMode="auto">
            <a:xfrm>
              <a:off x="7657306" y="1712119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8" name="Text Box 45"/>
            <p:cNvSpPr txBox="1">
              <a:spLocks noChangeArrowheads="1"/>
            </p:cNvSpPr>
            <p:nvPr/>
          </p:nvSpPr>
          <p:spPr bwMode="auto">
            <a:xfrm>
              <a:off x="6215856" y="5023644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D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 rot="15362058">
              <a:off x="5564981" y="4668044"/>
              <a:ext cx="439737" cy="287337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49"/>
            <p:cNvSpPr txBox="1">
              <a:spLocks noChangeArrowheads="1"/>
            </p:cNvSpPr>
            <p:nvPr/>
          </p:nvSpPr>
          <p:spPr bwMode="auto">
            <a:xfrm>
              <a:off x="3623468" y="2143919"/>
              <a:ext cx="3619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2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1" name="Text Box 50"/>
            <p:cNvSpPr txBox="1">
              <a:spLocks noChangeArrowheads="1"/>
            </p:cNvSpPr>
            <p:nvPr/>
          </p:nvSpPr>
          <p:spPr bwMode="auto">
            <a:xfrm>
              <a:off x="6936581" y="3512344"/>
              <a:ext cx="3619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8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2" name="Freeform 51"/>
            <p:cNvSpPr>
              <a:spLocks/>
            </p:cNvSpPr>
            <p:nvPr/>
          </p:nvSpPr>
          <p:spPr bwMode="auto">
            <a:xfrm rot="20488228">
              <a:off x="5930106" y="4460081"/>
              <a:ext cx="511175" cy="287338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AutoShape 52"/>
            <p:cNvSpPr>
              <a:spLocks/>
            </p:cNvSpPr>
            <p:nvPr/>
          </p:nvSpPr>
          <p:spPr bwMode="auto">
            <a:xfrm rot="16200000">
              <a:off x="3912394" y="3296443"/>
              <a:ext cx="431800" cy="4321175"/>
            </a:xfrm>
            <a:prstGeom prst="leftBrace">
              <a:avLst>
                <a:gd name="adj1" fmla="val 83395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Text Box 53"/>
            <p:cNvSpPr txBox="1">
              <a:spLocks noChangeArrowheads="1"/>
            </p:cNvSpPr>
            <p:nvPr/>
          </p:nvSpPr>
          <p:spPr bwMode="auto">
            <a:xfrm>
              <a:off x="3840956" y="5599906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5" name="Text Box 54"/>
            <p:cNvSpPr txBox="1">
              <a:spLocks noChangeArrowheads="1"/>
            </p:cNvSpPr>
            <p:nvPr/>
          </p:nvSpPr>
          <p:spPr bwMode="auto">
            <a:xfrm>
              <a:off x="3983831" y="1712119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K</a:t>
              </a:r>
              <a:endParaRPr lang="ru-RU" sz="2800" b="1" i="1">
                <a:latin typeface="Times New Roman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19092" y="1524000"/>
            <a:ext cx="3748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ABCD - </a:t>
            </a:r>
            <a:r>
              <a:rPr lang="ru-RU" sz="2000" dirty="0" smtClean="0">
                <a:latin typeface="+mj-lt"/>
              </a:rPr>
              <a:t>параллелограмм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61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250825" y="2708275"/>
            <a:ext cx="8486775" cy="3184525"/>
            <a:chOff x="250825" y="2708275"/>
            <a:chExt cx="8486775" cy="3184525"/>
          </a:xfrm>
        </p:grpSpPr>
        <p:sp>
          <p:nvSpPr>
            <p:cNvPr id="3" name="AutoShape 33"/>
            <p:cNvSpPr>
              <a:spLocks noChangeArrowheads="1"/>
            </p:cNvSpPr>
            <p:nvPr/>
          </p:nvSpPr>
          <p:spPr bwMode="auto">
            <a:xfrm>
              <a:off x="755650" y="3213100"/>
              <a:ext cx="7777163" cy="2376488"/>
            </a:xfrm>
            <a:prstGeom prst="parallelogram">
              <a:avLst>
                <a:gd name="adj" fmla="val 81814"/>
              </a:avLst>
            </a:prstGeom>
            <a:noFill/>
            <a:ln w="44450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Freeform 34"/>
            <p:cNvSpPr>
              <a:spLocks/>
            </p:cNvSpPr>
            <p:nvPr/>
          </p:nvSpPr>
          <p:spPr bwMode="auto">
            <a:xfrm>
              <a:off x="5727700" y="3213100"/>
              <a:ext cx="820738" cy="2354263"/>
            </a:xfrm>
            <a:custGeom>
              <a:avLst/>
              <a:gdLst>
                <a:gd name="T0" fmla="*/ 0 w 517"/>
                <a:gd name="T1" fmla="*/ 0 h 1483"/>
                <a:gd name="T2" fmla="*/ 517 w 517"/>
                <a:gd name="T3" fmla="*/ 1483 h 1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7" h="1483">
                  <a:moveTo>
                    <a:pt x="0" y="0"/>
                  </a:moveTo>
                  <a:lnTo>
                    <a:pt x="517" y="1483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35"/>
            <p:cNvSpPr txBox="1">
              <a:spLocks noChangeArrowheads="1"/>
            </p:cNvSpPr>
            <p:nvPr/>
          </p:nvSpPr>
          <p:spPr bwMode="auto">
            <a:xfrm>
              <a:off x="250825" y="5373688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6" name="Text Box 36"/>
            <p:cNvSpPr txBox="1">
              <a:spLocks noChangeArrowheads="1"/>
            </p:cNvSpPr>
            <p:nvPr/>
          </p:nvSpPr>
          <p:spPr bwMode="auto">
            <a:xfrm>
              <a:off x="2339975" y="2708275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7" name="Text Box 37"/>
            <p:cNvSpPr txBox="1">
              <a:spLocks noChangeArrowheads="1"/>
            </p:cNvSpPr>
            <p:nvPr/>
          </p:nvSpPr>
          <p:spPr bwMode="auto">
            <a:xfrm>
              <a:off x="8316913" y="2708275"/>
              <a:ext cx="4206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8" name="Freeform 39"/>
            <p:cNvSpPr>
              <a:spLocks/>
            </p:cNvSpPr>
            <p:nvPr/>
          </p:nvSpPr>
          <p:spPr bwMode="auto">
            <a:xfrm rot="15362058">
              <a:off x="6008688" y="5160963"/>
              <a:ext cx="439737" cy="287337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41"/>
            <p:cNvSpPr txBox="1">
              <a:spLocks noChangeArrowheads="1"/>
            </p:cNvSpPr>
            <p:nvPr/>
          </p:nvSpPr>
          <p:spPr bwMode="auto">
            <a:xfrm>
              <a:off x="7524750" y="4221163"/>
              <a:ext cx="3619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5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0" name="Freeform 42"/>
            <p:cNvSpPr>
              <a:spLocks/>
            </p:cNvSpPr>
            <p:nvPr/>
          </p:nvSpPr>
          <p:spPr bwMode="auto">
            <a:xfrm rot="20488228">
              <a:off x="6373813" y="4953000"/>
              <a:ext cx="511175" cy="287338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Text Box 43"/>
            <p:cNvSpPr txBox="1">
              <a:spLocks noChangeArrowheads="1"/>
            </p:cNvSpPr>
            <p:nvPr/>
          </p:nvSpPr>
          <p:spPr bwMode="auto">
            <a:xfrm>
              <a:off x="5508625" y="2708275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E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39775" y="3213100"/>
              <a:ext cx="4978400" cy="2381250"/>
            </a:xfrm>
            <a:custGeom>
              <a:avLst/>
              <a:gdLst>
                <a:gd name="T0" fmla="*/ 3136 w 3136"/>
                <a:gd name="T1" fmla="*/ 0 h 1500"/>
                <a:gd name="T2" fmla="*/ 0 w 3136"/>
                <a:gd name="T3" fmla="*/ 150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36" h="1500">
                  <a:moveTo>
                    <a:pt x="3136" y="0"/>
                  </a:moveTo>
                  <a:lnTo>
                    <a:pt x="0" y="1500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45"/>
            <p:cNvSpPr>
              <a:spLocks/>
            </p:cNvSpPr>
            <p:nvPr/>
          </p:nvSpPr>
          <p:spPr bwMode="auto">
            <a:xfrm rot="944908">
              <a:off x="1165225" y="5124450"/>
              <a:ext cx="603250" cy="396875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 rot="944908">
              <a:off x="1266825" y="4938713"/>
              <a:ext cx="720725" cy="574675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AutoShape 53"/>
            <p:cNvSpPr>
              <a:spLocks noChangeArrowheads="1"/>
            </p:cNvSpPr>
            <p:nvPr/>
          </p:nvSpPr>
          <p:spPr bwMode="auto">
            <a:xfrm>
              <a:off x="755650" y="3213100"/>
              <a:ext cx="7777163" cy="2376488"/>
            </a:xfrm>
            <a:prstGeom prst="parallelogram">
              <a:avLst>
                <a:gd name="adj" fmla="val 81814"/>
              </a:avLst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54"/>
            <p:cNvSpPr txBox="1">
              <a:spLocks noChangeArrowheads="1"/>
            </p:cNvSpPr>
            <p:nvPr/>
          </p:nvSpPr>
          <p:spPr bwMode="auto">
            <a:xfrm>
              <a:off x="5148263" y="3644900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7" name="AutoShape 55"/>
            <p:cNvSpPr>
              <a:spLocks noChangeArrowheads="1"/>
            </p:cNvSpPr>
            <p:nvPr/>
          </p:nvSpPr>
          <p:spPr bwMode="auto">
            <a:xfrm rot="6767424" flipH="1">
              <a:off x="5350669" y="3353594"/>
              <a:ext cx="287337" cy="720725"/>
            </a:xfrm>
            <a:prstGeom prst="moon">
              <a:avLst>
                <a:gd name="adj" fmla="val 24259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461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1376363" y="2117725"/>
            <a:ext cx="6548437" cy="3902075"/>
            <a:chOff x="1376363" y="2117725"/>
            <a:chExt cx="6548437" cy="3902075"/>
          </a:xfrm>
        </p:grpSpPr>
        <p:sp>
          <p:nvSpPr>
            <p:cNvPr id="3" name="Text Box 9"/>
            <p:cNvSpPr txBox="1">
              <a:spLocks noChangeArrowheads="1"/>
            </p:cNvSpPr>
            <p:nvPr/>
          </p:nvSpPr>
          <p:spPr bwMode="auto">
            <a:xfrm>
              <a:off x="3032125" y="5500688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K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4" name="Text Box 11"/>
            <p:cNvSpPr txBox="1">
              <a:spLocks noChangeArrowheads="1"/>
            </p:cNvSpPr>
            <p:nvPr/>
          </p:nvSpPr>
          <p:spPr bwMode="auto">
            <a:xfrm>
              <a:off x="7137400" y="3197225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5" name="Freeform 13"/>
            <p:cNvSpPr>
              <a:spLocks/>
            </p:cNvSpPr>
            <p:nvPr/>
          </p:nvSpPr>
          <p:spPr bwMode="auto">
            <a:xfrm rot="5400000">
              <a:off x="5644357" y="5122069"/>
              <a:ext cx="336550" cy="376237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2312988" y="4637088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60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4473575" y="2117725"/>
              <a:ext cx="45085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5 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 rot="944908">
              <a:off x="2022475" y="5011738"/>
              <a:ext cx="533400" cy="387350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AutoShape 22"/>
            <p:cNvSpPr>
              <a:spLocks/>
            </p:cNvSpPr>
            <p:nvPr/>
          </p:nvSpPr>
          <p:spPr bwMode="auto">
            <a:xfrm rot="9268595">
              <a:off x="6792913" y="2333625"/>
              <a:ext cx="431800" cy="3165475"/>
            </a:xfrm>
            <a:prstGeom prst="leftBrace">
              <a:avLst>
                <a:gd name="adj1" fmla="val 61091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Text Box 31"/>
            <p:cNvSpPr txBox="1">
              <a:spLocks noChangeArrowheads="1"/>
            </p:cNvSpPr>
            <p:nvPr/>
          </p:nvSpPr>
          <p:spPr bwMode="auto">
            <a:xfrm>
              <a:off x="1376363" y="550068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11" name="Text Box 32"/>
            <p:cNvSpPr txBox="1">
              <a:spLocks noChangeArrowheads="1"/>
            </p:cNvSpPr>
            <p:nvPr/>
          </p:nvSpPr>
          <p:spPr bwMode="auto">
            <a:xfrm>
              <a:off x="2816225" y="2189163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5984875" y="2189163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3" name="AutoShape 34"/>
            <p:cNvSpPr>
              <a:spLocks noChangeArrowheads="1"/>
            </p:cNvSpPr>
            <p:nvPr/>
          </p:nvSpPr>
          <p:spPr bwMode="auto">
            <a:xfrm flipV="1">
              <a:off x="1808163" y="2620963"/>
              <a:ext cx="5616575" cy="288131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444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35"/>
            <p:cNvSpPr>
              <a:spLocks/>
            </p:cNvSpPr>
            <p:nvPr/>
          </p:nvSpPr>
          <p:spPr bwMode="auto">
            <a:xfrm>
              <a:off x="5984875" y="2619375"/>
              <a:ext cx="14288" cy="2863850"/>
            </a:xfrm>
            <a:custGeom>
              <a:avLst/>
              <a:gdLst>
                <a:gd name="T0" fmla="*/ 0 w 9"/>
                <a:gd name="T1" fmla="*/ 0 h 1804"/>
                <a:gd name="T2" fmla="*/ 9 w 9"/>
                <a:gd name="T3" fmla="*/ 1804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804">
                  <a:moveTo>
                    <a:pt x="0" y="0"/>
                  </a:moveTo>
                  <a:lnTo>
                    <a:pt x="9" y="1804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Text Box 36"/>
            <p:cNvSpPr txBox="1">
              <a:spLocks noChangeArrowheads="1"/>
            </p:cNvSpPr>
            <p:nvPr/>
          </p:nvSpPr>
          <p:spPr bwMode="auto">
            <a:xfrm>
              <a:off x="7424738" y="5429250"/>
              <a:ext cx="18415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6" name="Text Box 37"/>
            <p:cNvSpPr txBox="1">
              <a:spLocks noChangeArrowheads="1"/>
            </p:cNvSpPr>
            <p:nvPr/>
          </p:nvSpPr>
          <p:spPr bwMode="auto">
            <a:xfrm>
              <a:off x="7424738" y="5357813"/>
              <a:ext cx="500062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M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7" name="Freeform 38"/>
            <p:cNvSpPr>
              <a:spLocks/>
            </p:cNvSpPr>
            <p:nvPr/>
          </p:nvSpPr>
          <p:spPr bwMode="auto">
            <a:xfrm rot="10800000">
              <a:off x="3248025" y="5141913"/>
              <a:ext cx="407988" cy="358775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6632575" y="4060825"/>
              <a:ext cx="241300" cy="122238"/>
            </a:xfrm>
            <a:custGeom>
              <a:avLst/>
              <a:gdLst>
                <a:gd name="T0" fmla="*/ 0 w 152"/>
                <a:gd name="T1" fmla="*/ 77 h 77"/>
                <a:gd name="T2" fmla="*/ 152 w 152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77">
                  <a:moveTo>
                    <a:pt x="0" y="77"/>
                  </a:moveTo>
                  <a:lnTo>
                    <a:pt x="152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40"/>
            <p:cNvSpPr>
              <a:spLocks/>
            </p:cNvSpPr>
            <p:nvPr/>
          </p:nvSpPr>
          <p:spPr bwMode="auto">
            <a:xfrm>
              <a:off x="2384425" y="4060825"/>
              <a:ext cx="255588" cy="95250"/>
            </a:xfrm>
            <a:custGeom>
              <a:avLst/>
              <a:gdLst>
                <a:gd name="T0" fmla="*/ 0 w 161"/>
                <a:gd name="T1" fmla="*/ 0 h 60"/>
                <a:gd name="T2" fmla="*/ 161 w 161"/>
                <a:gd name="T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1" h="60">
                  <a:moveTo>
                    <a:pt x="0" y="0"/>
                  </a:moveTo>
                  <a:lnTo>
                    <a:pt x="161" y="6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3248025" y="2620963"/>
              <a:ext cx="20638" cy="2876550"/>
            </a:xfrm>
            <a:custGeom>
              <a:avLst/>
              <a:gdLst>
                <a:gd name="T0" fmla="*/ 0 w 13"/>
                <a:gd name="T1" fmla="*/ 0 h 1812"/>
                <a:gd name="T2" fmla="*/ 13 w 13"/>
                <a:gd name="T3" fmla="*/ 1812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1812">
                  <a:moveTo>
                    <a:pt x="0" y="0"/>
                  </a:moveTo>
                  <a:lnTo>
                    <a:pt x="13" y="1812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43"/>
            <p:cNvSpPr txBox="1">
              <a:spLocks noChangeArrowheads="1"/>
            </p:cNvSpPr>
            <p:nvPr/>
          </p:nvSpPr>
          <p:spPr bwMode="auto">
            <a:xfrm>
              <a:off x="5768975" y="5500688"/>
              <a:ext cx="40163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P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 rot="16200000">
              <a:off x="6704013" y="4999038"/>
              <a:ext cx="533400" cy="387350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Text Box 45"/>
            <p:cNvSpPr txBox="1">
              <a:spLocks noChangeArrowheads="1"/>
            </p:cNvSpPr>
            <p:nvPr/>
          </p:nvSpPr>
          <p:spPr bwMode="auto">
            <a:xfrm>
              <a:off x="6345238" y="4637088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60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61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1692275" y="2205038"/>
            <a:ext cx="6129338" cy="4191000"/>
            <a:chOff x="1692275" y="2205038"/>
            <a:chExt cx="6129338" cy="4191000"/>
          </a:xfrm>
        </p:grpSpPr>
        <p:sp>
          <p:nvSpPr>
            <p:cNvPr id="3" name="Freeform 13"/>
            <p:cNvSpPr>
              <a:spLocks/>
            </p:cNvSpPr>
            <p:nvPr/>
          </p:nvSpPr>
          <p:spPr bwMode="auto">
            <a:xfrm>
              <a:off x="1855788" y="2689225"/>
              <a:ext cx="5580062" cy="3214688"/>
            </a:xfrm>
            <a:custGeom>
              <a:avLst/>
              <a:gdLst>
                <a:gd name="T0" fmla="*/ 3498 w 3515"/>
                <a:gd name="T1" fmla="*/ 2016 h 2025"/>
                <a:gd name="T2" fmla="*/ 0 w 3515"/>
                <a:gd name="T3" fmla="*/ 2025 h 2025"/>
                <a:gd name="T4" fmla="*/ 1220 w 3515"/>
                <a:gd name="T5" fmla="*/ 0 h 2025"/>
                <a:gd name="T6" fmla="*/ 3092 w 3515"/>
                <a:gd name="T7" fmla="*/ 0 h 2025"/>
                <a:gd name="T8" fmla="*/ 3515 w 3515"/>
                <a:gd name="T9" fmla="*/ 2016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5" h="2025">
                  <a:moveTo>
                    <a:pt x="3498" y="2016"/>
                  </a:moveTo>
                  <a:lnTo>
                    <a:pt x="0" y="2025"/>
                  </a:lnTo>
                  <a:lnTo>
                    <a:pt x="1220" y="0"/>
                  </a:lnTo>
                  <a:lnTo>
                    <a:pt x="3092" y="0"/>
                  </a:lnTo>
                  <a:lnTo>
                    <a:pt x="3515" y="2016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Text Box 14"/>
            <p:cNvSpPr txBox="1">
              <a:spLocks noChangeArrowheads="1"/>
            </p:cNvSpPr>
            <p:nvPr/>
          </p:nvSpPr>
          <p:spPr bwMode="auto">
            <a:xfrm>
              <a:off x="1692275" y="5876925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5" name="Text Box 16"/>
            <p:cNvSpPr txBox="1">
              <a:spLocks noChangeArrowheads="1"/>
            </p:cNvSpPr>
            <p:nvPr/>
          </p:nvSpPr>
          <p:spPr bwMode="auto">
            <a:xfrm>
              <a:off x="3419475" y="2205038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6732588" y="220503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7380288" y="5661025"/>
              <a:ext cx="4413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D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8" name="Freeform 19"/>
            <p:cNvSpPr>
              <a:spLocks/>
            </p:cNvSpPr>
            <p:nvPr/>
          </p:nvSpPr>
          <p:spPr bwMode="auto">
            <a:xfrm>
              <a:off x="3778250" y="2730500"/>
              <a:ext cx="1588" cy="3173413"/>
            </a:xfrm>
            <a:custGeom>
              <a:avLst/>
              <a:gdLst>
                <a:gd name="T0" fmla="*/ 0 w 1"/>
                <a:gd name="T1" fmla="*/ 0 h 1999"/>
                <a:gd name="T2" fmla="*/ 0 w 1"/>
                <a:gd name="T3" fmla="*/ 1999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999">
                  <a:moveTo>
                    <a:pt x="0" y="0"/>
                  </a:moveTo>
                  <a:lnTo>
                    <a:pt x="0" y="1999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3563938" y="5876925"/>
              <a:ext cx="4206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H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auto">
            <a:xfrm rot="10800000">
              <a:off x="3779838" y="5516563"/>
              <a:ext cx="360362" cy="360362"/>
            </a:xfrm>
            <a:custGeom>
              <a:avLst/>
              <a:gdLst>
                <a:gd name="T0" fmla="*/ 0 w 212"/>
                <a:gd name="T1" fmla="*/ 0 h 237"/>
                <a:gd name="T2" fmla="*/ 0 w 212"/>
                <a:gd name="T3" fmla="*/ 237 h 237"/>
                <a:gd name="T4" fmla="*/ 212 w 21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237">
                  <a:moveTo>
                    <a:pt x="0" y="0"/>
                  </a:moveTo>
                  <a:lnTo>
                    <a:pt x="0" y="237"/>
                  </a:lnTo>
                  <a:lnTo>
                    <a:pt x="212" y="237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auto">
            <a:xfrm>
              <a:off x="2770188" y="4316413"/>
              <a:ext cx="4316412" cy="1587"/>
            </a:xfrm>
            <a:custGeom>
              <a:avLst/>
              <a:gdLst>
                <a:gd name="T0" fmla="*/ 2719 w 2719"/>
                <a:gd name="T1" fmla="*/ 0 h 1"/>
                <a:gd name="T2" fmla="*/ 0 w 2719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19" h="1">
                  <a:moveTo>
                    <a:pt x="2719" y="0"/>
                  </a:moveTo>
                  <a:lnTo>
                    <a:pt x="0" y="0"/>
                  </a:lnTo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24"/>
            <p:cNvSpPr txBox="1">
              <a:spLocks noChangeArrowheads="1"/>
            </p:cNvSpPr>
            <p:nvPr/>
          </p:nvSpPr>
          <p:spPr bwMode="auto">
            <a:xfrm>
              <a:off x="2411413" y="3860800"/>
              <a:ext cx="500062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M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7092950" y="3933825"/>
              <a:ext cx="4413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N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7164388" y="5013325"/>
              <a:ext cx="241300" cy="122238"/>
            </a:xfrm>
            <a:custGeom>
              <a:avLst/>
              <a:gdLst>
                <a:gd name="T0" fmla="*/ 0 w 152"/>
                <a:gd name="T1" fmla="*/ 77 h 77"/>
                <a:gd name="T2" fmla="*/ 152 w 152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77">
                  <a:moveTo>
                    <a:pt x="0" y="77"/>
                  </a:moveTo>
                  <a:lnTo>
                    <a:pt x="152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6804025" y="3500438"/>
              <a:ext cx="241300" cy="122237"/>
            </a:xfrm>
            <a:custGeom>
              <a:avLst/>
              <a:gdLst>
                <a:gd name="T0" fmla="*/ 0 w 152"/>
                <a:gd name="T1" fmla="*/ 77 h 77"/>
                <a:gd name="T2" fmla="*/ 152 w 152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77">
                  <a:moveTo>
                    <a:pt x="0" y="77"/>
                  </a:moveTo>
                  <a:lnTo>
                    <a:pt x="152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>
              <a:off x="3203575" y="3502025"/>
              <a:ext cx="2159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>
              <a:off x="3203575" y="3573463"/>
              <a:ext cx="2159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30"/>
            <p:cNvSpPr>
              <a:spLocks noChangeShapeType="1"/>
            </p:cNvSpPr>
            <p:nvPr/>
          </p:nvSpPr>
          <p:spPr bwMode="auto">
            <a:xfrm>
              <a:off x="2268538" y="4941888"/>
              <a:ext cx="2159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>
              <a:off x="2268538" y="5013325"/>
              <a:ext cx="2159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32"/>
            <p:cNvSpPr>
              <a:spLocks/>
            </p:cNvSpPr>
            <p:nvPr/>
          </p:nvSpPr>
          <p:spPr bwMode="auto">
            <a:xfrm>
              <a:off x="3779838" y="2708275"/>
              <a:ext cx="1587" cy="3173413"/>
            </a:xfrm>
            <a:custGeom>
              <a:avLst/>
              <a:gdLst>
                <a:gd name="T0" fmla="*/ 0 w 1"/>
                <a:gd name="T1" fmla="*/ 0 h 1999"/>
                <a:gd name="T2" fmla="*/ 0 w 1"/>
                <a:gd name="T3" fmla="*/ 1999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999">
                  <a:moveTo>
                    <a:pt x="0" y="0"/>
                  </a:moveTo>
                  <a:lnTo>
                    <a:pt x="0" y="1999"/>
                  </a:lnTo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19092" y="1524000"/>
            <a:ext cx="4814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ABCD – </a:t>
            </a:r>
            <a:r>
              <a:rPr lang="ru-RU" sz="2000" dirty="0" smtClean="0">
                <a:latin typeface="+mj-lt"/>
              </a:rPr>
              <a:t>трапеция, </a:t>
            </a:r>
            <a:r>
              <a:rPr lang="en-US" sz="2000" dirty="0" smtClean="0">
                <a:latin typeface="+mj-lt"/>
              </a:rPr>
              <a:t>MN</a:t>
            </a:r>
            <a:r>
              <a:rPr lang="ru-RU" sz="2000" dirty="0" smtClean="0">
                <a:latin typeface="+mj-lt"/>
              </a:rPr>
              <a:t>=6, </a:t>
            </a:r>
            <a:r>
              <a:rPr lang="en-US" sz="2000" dirty="0" smtClean="0">
                <a:latin typeface="+mj-lt"/>
              </a:rPr>
              <a:t>S</a:t>
            </a:r>
            <a:r>
              <a:rPr lang="en-US" sz="2000" baseline="-25000" dirty="0" smtClean="0">
                <a:latin typeface="+mj-lt"/>
              </a:rPr>
              <a:t>ABCD</a:t>
            </a:r>
            <a:r>
              <a:rPr lang="en-US" sz="2000" dirty="0" smtClean="0">
                <a:latin typeface="+mj-lt"/>
              </a:rPr>
              <a:t> = 48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61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Углы </a:t>
            </a:r>
            <a:r>
              <a:rPr lang="ru-RU" dirty="0"/>
              <a:t>и их свойства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87805" y="1641329"/>
            <a:ext cx="1905000" cy="902368"/>
            <a:chOff x="838200" y="2133600"/>
            <a:chExt cx="2895600" cy="1371600"/>
          </a:xfrm>
        </p:grpSpPr>
        <p:sp>
          <p:nvSpPr>
            <p:cNvPr id="7172" name="Line 4"/>
            <p:cNvSpPr>
              <a:spLocks noChangeShapeType="1"/>
            </p:cNvSpPr>
            <p:nvPr/>
          </p:nvSpPr>
          <p:spPr bwMode="auto">
            <a:xfrm>
              <a:off x="838200" y="3505200"/>
              <a:ext cx="274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Line 5"/>
            <p:cNvSpPr>
              <a:spLocks noChangeShapeType="1"/>
            </p:cNvSpPr>
            <p:nvPr/>
          </p:nvSpPr>
          <p:spPr bwMode="auto">
            <a:xfrm flipV="1">
              <a:off x="1905000" y="2133600"/>
              <a:ext cx="1219200" cy="1371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Line 6"/>
            <p:cNvSpPr>
              <a:spLocks noChangeShapeType="1"/>
            </p:cNvSpPr>
            <p:nvPr/>
          </p:nvSpPr>
          <p:spPr bwMode="auto">
            <a:xfrm flipV="1">
              <a:off x="1905000" y="2590800"/>
              <a:ext cx="18288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 flipH="1" flipV="1">
              <a:off x="1219200" y="2209800"/>
              <a:ext cx="685800" cy="1295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Line 23"/>
            <p:cNvSpPr>
              <a:spLocks noChangeShapeType="1"/>
            </p:cNvSpPr>
            <p:nvPr/>
          </p:nvSpPr>
          <p:spPr bwMode="auto">
            <a:xfrm flipV="1">
              <a:off x="1752600" y="3124200"/>
              <a:ext cx="3048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Line 24"/>
            <p:cNvSpPr>
              <a:spLocks noChangeShapeType="1"/>
            </p:cNvSpPr>
            <p:nvPr/>
          </p:nvSpPr>
          <p:spPr bwMode="auto">
            <a:xfrm>
              <a:off x="2057400" y="3124200"/>
              <a:ext cx="152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84187" y="3726444"/>
            <a:ext cx="2438400" cy="1433513"/>
            <a:chOff x="5791200" y="1676400"/>
            <a:chExt cx="2743200" cy="1585913"/>
          </a:xfrm>
        </p:grpSpPr>
        <p:sp>
          <p:nvSpPr>
            <p:cNvPr id="7176" name="Line 8"/>
            <p:cNvSpPr>
              <a:spLocks noChangeShapeType="1"/>
            </p:cNvSpPr>
            <p:nvPr/>
          </p:nvSpPr>
          <p:spPr bwMode="auto">
            <a:xfrm>
              <a:off x="5791200" y="3200400"/>
              <a:ext cx="274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 flipV="1">
              <a:off x="5791200" y="1676400"/>
              <a:ext cx="2286000" cy="1524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>
              <a:off x="7467600" y="2057400"/>
              <a:ext cx="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Line 14"/>
            <p:cNvSpPr>
              <a:spLocks noChangeShapeType="1"/>
            </p:cNvSpPr>
            <p:nvPr/>
          </p:nvSpPr>
          <p:spPr bwMode="auto">
            <a:xfrm flipH="1" flipV="1">
              <a:off x="6934200" y="2514600"/>
              <a:ext cx="5334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Rectangle 17"/>
            <p:cNvSpPr>
              <a:spLocks noChangeArrowheads="1"/>
            </p:cNvSpPr>
            <p:nvPr/>
          </p:nvSpPr>
          <p:spPr bwMode="auto">
            <a:xfrm>
              <a:off x="7467600" y="3048000"/>
              <a:ext cx="1524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8" name="Line 20"/>
            <p:cNvSpPr>
              <a:spLocks noChangeShapeType="1"/>
            </p:cNvSpPr>
            <p:nvPr/>
          </p:nvSpPr>
          <p:spPr bwMode="auto">
            <a:xfrm flipH="1" flipV="1">
              <a:off x="6934200" y="25146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Rectangle 31"/>
            <p:cNvSpPr>
              <a:spLocks noChangeArrowheads="1"/>
            </p:cNvSpPr>
            <p:nvPr/>
          </p:nvSpPr>
          <p:spPr bwMode="auto">
            <a:xfrm rot="19696050">
              <a:off x="6934200" y="2438400"/>
              <a:ext cx="1524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0" name="Text Box 32"/>
            <p:cNvSpPr txBox="1">
              <a:spLocks noChangeArrowheads="1"/>
            </p:cNvSpPr>
            <p:nvPr/>
          </p:nvSpPr>
          <p:spPr bwMode="auto">
            <a:xfrm>
              <a:off x="6172200" y="2895600"/>
              <a:ext cx="3048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α</a:t>
              </a:r>
            </a:p>
          </p:txBody>
        </p:sp>
        <p:sp>
          <p:nvSpPr>
            <p:cNvPr id="7201" name="Text Box 33"/>
            <p:cNvSpPr txBox="1">
              <a:spLocks noChangeArrowheads="1"/>
            </p:cNvSpPr>
            <p:nvPr/>
          </p:nvSpPr>
          <p:spPr bwMode="auto">
            <a:xfrm>
              <a:off x="7162800" y="2667000"/>
              <a:ext cx="2286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α</a:t>
              </a:r>
            </a:p>
          </p:txBody>
        </p:sp>
        <p:sp>
          <p:nvSpPr>
            <p:cNvPr id="7213" name="Arc 45"/>
            <p:cNvSpPr>
              <a:spLocks/>
            </p:cNvSpPr>
            <p:nvPr/>
          </p:nvSpPr>
          <p:spPr bwMode="auto">
            <a:xfrm>
              <a:off x="6096000" y="2971800"/>
              <a:ext cx="76200" cy="2286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4" name="Arc 46"/>
            <p:cNvSpPr>
              <a:spLocks/>
            </p:cNvSpPr>
            <p:nvPr/>
          </p:nvSpPr>
          <p:spPr bwMode="auto">
            <a:xfrm rot="18801805">
              <a:off x="7329488" y="2954338"/>
              <a:ext cx="122237" cy="9048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409072" y="2670717"/>
            <a:ext cx="301992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+mj-lt"/>
              </a:rPr>
              <a:t>Угол между биссектрисами смежных </a:t>
            </a:r>
            <a:r>
              <a:rPr lang="ru-RU" dirty="0" smtClean="0">
                <a:latin typeface="+mj-lt"/>
              </a:rPr>
              <a:t>углов равен 90°</a:t>
            </a:r>
            <a:endParaRPr lang="ru-RU" dirty="0">
              <a:latin typeface="+mj-lt"/>
            </a:endParaRP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410620" y="5235154"/>
            <a:ext cx="2514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+mj-lt"/>
              </a:rPr>
              <a:t>Углы со взаимно-перпендикулярными сторонами </a:t>
            </a:r>
          </a:p>
        </p:txBody>
      </p:sp>
      <p:pic>
        <p:nvPicPr>
          <p:cNvPr id="54274" name="Picture 2" descr="http://egemaximum.ru/wp-content/uploads/2013/05/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71600"/>
            <a:ext cx="460057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2460625" y="1257300"/>
            <a:ext cx="4535488" cy="4822825"/>
            <a:chOff x="2460625" y="1257300"/>
            <a:chExt cx="4535488" cy="4822825"/>
          </a:xfrm>
        </p:grpSpPr>
        <p:grpSp>
          <p:nvGrpSpPr>
            <p:cNvPr id="17" name="Group 130"/>
            <p:cNvGrpSpPr>
              <a:grpSpLocks/>
            </p:cNvGrpSpPr>
            <p:nvPr/>
          </p:nvGrpSpPr>
          <p:grpSpPr bwMode="auto">
            <a:xfrm>
              <a:off x="2460625" y="1544637"/>
              <a:ext cx="4535488" cy="4535488"/>
              <a:chOff x="431" y="346"/>
              <a:chExt cx="2086" cy="2086"/>
            </a:xfrm>
          </p:grpSpPr>
          <p:sp>
            <p:nvSpPr>
              <p:cNvPr id="18" name="Oval 131"/>
              <p:cNvSpPr>
                <a:spLocks noChangeArrowheads="1"/>
              </p:cNvSpPr>
              <p:nvPr/>
            </p:nvSpPr>
            <p:spPr bwMode="auto">
              <a:xfrm>
                <a:off x="431" y="346"/>
                <a:ext cx="2086" cy="2086"/>
              </a:xfrm>
              <a:prstGeom prst="ellipse">
                <a:avLst/>
              </a:prstGeom>
              <a:noFill/>
              <a:ln w="44450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Oval 132"/>
              <p:cNvSpPr>
                <a:spLocks noChangeArrowheads="1"/>
              </p:cNvSpPr>
              <p:nvPr/>
            </p:nvSpPr>
            <p:spPr bwMode="auto">
              <a:xfrm>
                <a:off x="1474" y="1377"/>
                <a:ext cx="45" cy="44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0" name="Freeform 133"/>
            <p:cNvSpPr>
              <a:spLocks/>
            </p:cNvSpPr>
            <p:nvPr/>
          </p:nvSpPr>
          <p:spPr bwMode="auto">
            <a:xfrm>
              <a:off x="2809875" y="1681162"/>
              <a:ext cx="3795713" cy="3365500"/>
            </a:xfrm>
            <a:custGeom>
              <a:avLst/>
              <a:gdLst>
                <a:gd name="T0" fmla="*/ 0 w 2391"/>
                <a:gd name="T1" fmla="*/ 2101 h 2120"/>
                <a:gd name="T2" fmla="*/ 1237 w 2391"/>
                <a:gd name="T3" fmla="*/ 1356 h 2120"/>
                <a:gd name="T4" fmla="*/ 2391 w 2391"/>
                <a:gd name="T5" fmla="*/ 2120 h 2120"/>
                <a:gd name="T6" fmla="*/ 1711 w 2391"/>
                <a:gd name="T7" fmla="*/ 0 h 2120"/>
                <a:gd name="T8" fmla="*/ 0 w 2391"/>
                <a:gd name="T9" fmla="*/ 2101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1" h="2120">
                  <a:moveTo>
                    <a:pt x="0" y="2101"/>
                  </a:moveTo>
                  <a:lnTo>
                    <a:pt x="1237" y="1356"/>
                  </a:lnTo>
                  <a:lnTo>
                    <a:pt x="2391" y="2120"/>
                  </a:lnTo>
                  <a:lnTo>
                    <a:pt x="1711" y="0"/>
                  </a:lnTo>
                  <a:lnTo>
                    <a:pt x="0" y="2101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34"/>
            <p:cNvSpPr>
              <a:spLocks/>
            </p:cNvSpPr>
            <p:nvPr/>
          </p:nvSpPr>
          <p:spPr bwMode="auto">
            <a:xfrm rot="8428704">
              <a:off x="3902075" y="1978025"/>
              <a:ext cx="358775" cy="215900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Text Box 135"/>
            <p:cNvSpPr txBox="1">
              <a:spLocks noChangeArrowheads="1"/>
            </p:cNvSpPr>
            <p:nvPr/>
          </p:nvSpPr>
          <p:spPr bwMode="auto">
            <a:xfrm>
              <a:off x="3759200" y="2122487"/>
              <a:ext cx="6604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40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23" name="Text Box 136"/>
            <p:cNvSpPr txBox="1">
              <a:spLocks noChangeArrowheads="1"/>
            </p:cNvSpPr>
            <p:nvPr/>
          </p:nvSpPr>
          <p:spPr bwMode="auto">
            <a:xfrm>
              <a:off x="2462213" y="4930775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A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24" name="Text Box 137"/>
            <p:cNvSpPr txBox="1">
              <a:spLocks noChangeArrowheads="1"/>
            </p:cNvSpPr>
            <p:nvPr/>
          </p:nvSpPr>
          <p:spPr bwMode="auto">
            <a:xfrm>
              <a:off x="3686175" y="1257300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25" name="Text Box 138"/>
            <p:cNvSpPr txBox="1">
              <a:spLocks noChangeArrowheads="1"/>
            </p:cNvSpPr>
            <p:nvPr/>
          </p:nvSpPr>
          <p:spPr bwMode="auto">
            <a:xfrm>
              <a:off x="4692650" y="3344862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O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26" name="Text Box 139"/>
            <p:cNvSpPr txBox="1">
              <a:spLocks noChangeArrowheads="1"/>
            </p:cNvSpPr>
            <p:nvPr/>
          </p:nvSpPr>
          <p:spPr bwMode="auto">
            <a:xfrm>
              <a:off x="5414963" y="125730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27" name="Text Box 140"/>
            <p:cNvSpPr txBox="1">
              <a:spLocks noChangeArrowheads="1"/>
            </p:cNvSpPr>
            <p:nvPr/>
          </p:nvSpPr>
          <p:spPr bwMode="auto">
            <a:xfrm>
              <a:off x="4478338" y="4281487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28" name="AutoShape 141"/>
            <p:cNvSpPr>
              <a:spLocks noChangeArrowheads="1"/>
            </p:cNvSpPr>
            <p:nvPr/>
          </p:nvSpPr>
          <p:spPr bwMode="auto">
            <a:xfrm rot="5702245" flipH="1">
              <a:off x="4614863" y="3857624"/>
              <a:ext cx="304800" cy="720725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Text Box 142"/>
            <p:cNvSpPr txBox="1">
              <a:spLocks noChangeArrowheads="1"/>
            </p:cNvSpPr>
            <p:nvPr/>
          </p:nvSpPr>
          <p:spPr bwMode="auto">
            <a:xfrm>
              <a:off x="5199063" y="2409825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30" name="AutoShape 143"/>
            <p:cNvSpPr>
              <a:spLocks noChangeArrowheads="1"/>
            </p:cNvSpPr>
            <p:nvPr/>
          </p:nvSpPr>
          <p:spPr bwMode="auto">
            <a:xfrm rot="6150271" flipH="1">
              <a:off x="5261769" y="2050256"/>
              <a:ext cx="304800" cy="576262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Freeform 144"/>
            <p:cNvSpPr>
              <a:spLocks/>
            </p:cNvSpPr>
            <p:nvPr/>
          </p:nvSpPr>
          <p:spPr bwMode="auto">
            <a:xfrm>
              <a:off x="2809875" y="1668462"/>
              <a:ext cx="3805238" cy="3402013"/>
            </a:xfrm>
            <a:custGeom>
              <a:avLst/>
              <a:gdLst>
                <a:gd name="T0" fmla="*/ 0 w 2397"/>
                <a:gd name="T1" fmla="*/ 2101 h 2143"/>
                <a:gd name="T2" fmla="*/ 754 w 2397"/>
                <a:gd name="T3" fmla="*/ 0 h 2143"/>
                <a:gd name="T4" fmla="*/ 2397 w 2397"/>
                <a:gd name="T5" fmla="*/ 2143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7" h="2143">
                  <a:moveTo>
                    <a:pt x="0" y="2101"/>
                  </a:moveTo>
                  <a:lnTo>
                    <a:pt x="754" y="0"/>
                  </a:lnTo>
                  <a:lnTo>
                    <a:pt x="2397" y="2143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Text Box 145"/>
            <p:cNvSpPr txBox="1">
              <a:spLocks noChangeArrowheads="1"/>
            </p:cNvSpPr>
            <p:nvPr/>
          </p:nvSpPr>
          <p:spPr bwMode="auto">
            <a:xfrm>
              <a:off x="6567488" y="485775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D</a:t>
              </a:r>
              <a:endParaRPr lang="ru-RU" sz="2800" b="1" i="1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163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2362200" y="990600"/>
            <a:ext cx="4670425" cy="5110162"/>
            <a:chOff x="2362200" y="990600"/>
            <a:chExt cx="4670425" cy="5110162"/>
          </a:xfrm>
        </p:grpSpPr>
        <p:grpSp>
          <p:nvGrpSpPr>
            <p:cNvPr id="3" name="Group 76"/>
            <p:cNvGrpSpPr>
              <a:grpSpLocks/>
            </p:cNvGrpSpPr>
            <p:nvPr/>
          </p:nvGrpSpPr>
          <p:grpSpPr bwMode="auto">
            <a:xfrm>
              <a:off x="2362200" y="1565275"/>
              <a:ext cx="4535487" cy="4535487"/>
              <a:chOff x="431" y="346"/>
              <a:chExt cx="2086" cy="2086"/>
            </a:xfrm>
          </p:grpSpPr>
          <p:sp>
            <p:nvSpPr>
              <p:cNvPr id="4" name="Oval 77"/>
              <p:cNvSpPr>
                <a:spLocks noChangeArrowheads="1"/>
              </p:cNvSpPr>
              <p:nvPr/>
            </p:nvSpPr>
            <p:spPr bwMode="auto">
              <a:xfrm>
                <a:off x="431" y="346"/>
                <a:ext cx="2086" cy="2086"/>
              </a:xfrm>
              <a:prstGeom prst="ellipse">
                <a:avLst/>
              </a:prstGeom>
              <a:noFill/>
              <a:ln w="44450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" name="Oval 78"/>
              <p:cNvSpPr>
                <a:spLocks noChangeArrowheads="1"/>
              </p:cNvSpPr>
              <p:nvPr/>
            </p:nvSpPr>
            <p:spPr bwMode="auto">
              <a:xfrm>
                <a:off x="1474" y="1377"/>
                <a:ext cx="45" cy="44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Freeform 79"/>
            <p:cNvSpPr>
              <a:spLocks/>
            </p:cNvSpPr>
            <p:nvPr/>
          </p:nvSpPr>
          <p:spPr bwMode="auto">
            <a:xfrm>
              <a:off x="2797175" y="1598612"/>
              <a:ext cx="3819525" cy="4397375"/>
            </a:xfrm>
            <a:custGeom>
              <a:avLst/>
              <a:gdLst>
                <a:gd name="T0" fmla="*/ 0 w 2406"/>
                <a:gd name="T1" fmla="*/ 568 h 2770"/>
                <a:gd name="T2" fmla="*/ 1584 w 2406"/>
                <a:gd name="T3" fmla="*/ 2770 h 2770"/>
                <a:gd name="T4" fmla="*/ 2406 w 2406"/>
                <a:gd name="T5" fmla="*/ 737 h 2770"/>
                <a:gd name="T6" fmla="*/ 906 w 2406"/>
                <a:gd name="T7" fmla="*/ 0 h 2770"/>
                <a:gd name="T8" fmla="*/ 0 w 2406"/>
                <a:gd name="T9" fmla="*/ 559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6" h="2770">
                  <a:moveTo>
                    <a:pt x="0" y="568"/>
                  </a:moveTo>
                  <a:lnTo>
                    <a:pt x="1584" y="2770"/>
                  </a:lnTo>
                  <a:lnTo>
                    <a:pt x="2406" y="737"/>
                  </a:lnTo>
                  <a:lnTo>
                    <a:pt x="906" y="0"/>
                  </a:lnTo>
                  <a:lnTo>
                    <a:pt x="0" y="559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0"/>
            <p:cNvSpPr>
              <a:spLocks/>
            </p:cNvSpPr>
            <p:nvPr/>
          </p:nvSpPr>
          <p:spPr bwMode="auto">
            <a:xfrm rot="19530406">
              <a:off x="5099050" y="5526087"/>
              <a:ext cx="358775" cy="215900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81"/>
            <p:cNvSpPr txBox="1">
              <a:spLocks noChangeArrowheads="1"/>
            </p:cNvSpPr>
            <p:nvPr/>
          </p:nvSpPr>
          <p:spPr bwMode="auto">
            <a:xfrm>
              <a:off x="4956175" y="4949825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5</a:t>
              </a:r>
              <a:r>
                <a:rPr lang="ru-RU" sz="2800" b="1">
                  <a:latin typeface="Times New Roman" pitchFamily="18" charset="0"/>
                </a:rPr>
                <a:t>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9" name="Text Box 82"/>
            <p:cNvSpPr txBox="1">
              <a:spLocks noChangeArrowheads="1"/>
            </p:cNvSpPr>
            <p:nvPr/>
          </p:nvSpPr>
          <p:spPr bwMode="auto">
            <a:xfrm>
              <a:off x="2435225" y="207010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A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0" name="Text Box 83"/>
            <p:cNvSpPr txBox="1">
              <a:spLocks noChangeArrowheads="1"/>
            </p:cNvSpPr>
            <p:nvPr/>
          </p:nvSpPr>
          <p:spPr bwMode="auto">
            <a:xfrm>
              <a:off x="4019550" y="99060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1" name="Text Box 84"/>
            <p:cNvSpPr txBox="1">
              <a:spLocks noChangeArrowheads="1"/>
            </p:cNvSpPr>
            <p:nvPr/>
          </p:nvSpPr>
          <p:spPr bwMode="auto">
            <a:xfrm>
              <a:off x="4594225" y="336550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O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2" name="Text Box 85"/>
            <p:cNvSpPr txBox="1">
              <a:spLocks noChangeArrowheads="1"/>
            </p:cNvSpPr>
            <p:nvPr/>
          </p:nvSpPr>
          <p:spPr bwMode="auto">
            <a:xfrm>
              <a:off x="6611937" y="2286000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3" name="Text Box 86"/>
            <p:cNvSpPr txBox="1">
              <a:spLocks noChangeArrowheads="1"/>
            </p:cNvSpPr>
            <p:nvPr/>
          </p:nvSpPr>
          <p:spPr bwMode="auto">
            <a:xfrm>
              <a:off x="4090987" y="1998662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4" name="AutoShape 87"/>
            <p:cNvSpPr>
              <a:spLocks noChangeArrowheads="1"/>
            </p:cNvSpPr>
            <p:nvPr/>
          </p:nvSpPr>
          <p:spPr bwMode="auto">
            <a:xfrm rot="5502883" flipH="1">
              <a:off x="4156075" y="1574799"/>
              <a:ext cx="304800" cy="720725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655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2528094" y="995382"/>
            <a:ext cx="4598987" cy="5038725"/>
            <a:chOff x="2528094" y="995382"/>
            <a:chExt cx="4598987" cy="5038725"/>
          </a:xfrm>
        </p:grpSpPr>
        <p:grpSp>
          <p:nvGrpSpPr>
            <p:cNvPr id="3" name="Group 94"/>
            <p:cNvGrpSpPr>
              <a:grpSpLocks/>
            </p:cNvGrpSpPr>
            <p:nvPr/>
          </p:nvGrpSpPr>
          <p:grpSpPr bwMode="auto">
            <a:xfrm>
              <a:off x="2528094" y="1498620"/>
              <a:ext cx="4535487" cy="4535487"/>
              <a:chOff x="431" y="346"/>
              <a:chExt cx="2086" cy="2086"/>
            </a:xfrm>
          </p:grpSpPr>
          <p:sp>
            <p:nvSpPr>
              <p:cNvPr id="4" name="Oval 95"/>
              <p:cNvSpPr>
                <a:spLocks noChangeArrowheads="1"/>
              </p:cNvSpPr>
              <p:nvPr/>
            </p:nvSpPr>
            <p:spPr bwMode="auto">
              <a:xfrm>
                <a:off x="431" y="346"/>
                <a:ext cx="2086" cy="2086"/>
              </a:xfrm>
              <a:prstGeom prst="ellipse">
                <a:avLst/>
              </a:prstGeom>
              <a:noFill/>
              <a:ln w="44450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" name="Oval 96"/>
              <p:cNvSpPr>
                <a:spLocks noChangeArrowheads="1"/>
              </p:cNvSpPr>
              <p:nvPr/>
            </p:nvSpPr>
            <p:spPr bwMode="auto">
              <a:xfrm>
                <a:off x="1474" y="1377"/>
                <a:ext cx="45" cy="44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Freeform 97"/>
            <p:cNvSpPr>
              <a:spLocks/>
            </p:cNvSpPr>
            <p:nvPr/>
          </p:nvSpPr>
          <p:spPr bwMode="auto">
            <a:xfrm>
              <a:off x="2909094" y="1490682"/>
              <a:ext cx="3763962" cy="3509963"/>
            </a:xfrm>
            <a:custGeom>
              <a:avLst/>
              <a:gdLst>
                <a:gd name="T0" fmla="*/ 0 w 2371"/>
                <a:gd name="T1" fmla="*/ 653 h 2211"/>
                <a:gd name="T2" fmla="*/ 2371 w 2371"/>
                <a:gd name="T3" fmla="*/ 2211 h 2211"/>
                <a:gd name="T4" fmla="*/ 1067 w 2371"/>
                <a:gd name="T5" fmla="*/ 0 h 2211"/>
                <a:gd name="T6" fmla="*/ 0 w 2371"/>
                <a:gd name="T7" fmla="*/ 661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71" h="2211">
                  <a:moveTo>
                    <a:pt x="0" y="653"/>
                  </a:moveTo>
                  <a:lnTo>
                    <a:pt x="2371" y="2211"/>
                  </a:lnTo>
                  <a:lnTo>
                    <a:pt x="1067" y="0"/>
                  </a:lnTo>
                  <a:lnTo>
                    <a:pt x="0" y="661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98"/>
            <p:cNvSpPr>
              <a:spLocks/>
            </p:cNvSpPr>
            <p:nvPr/>
          </p:nvSpPr>
          <p:spPr bwMode="auto">
            <a:xfrm rot="17693489">
              <a:off x="5842793" y="4235470"/>
              <a:ext cx="358775" cy="215900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99"/>
            <p:cNvSpPr txBox="1">
              <a:spLocks noChangeArrowheads="1"/>
            </p:cNvSpPr>
            <p:nvPr/>
          </p:nvSpPr>
          <p:spPr bwMode="auto">
            <a:xfrm>
              <a:off x="5482431" y="3803670"/>
              <a:ext cx="66040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37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9" name="Text Box 100"/>
            <p:cNvSpPr txBox="1">
              <a:spLocks noChangeArrowheads="1"/>
            </p:cNvSpPr>
            <p:nvPr/>
          </p:nvSpPr>
          <p:spPr bwMode="auto">
            <a:xfrm>
              <a:off x="2529681" y="2147907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A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0" name="Text Box 101"/>
            <p:cNvSpPr txBox="1">
              <a:spLocks noChangeArrowheads="1"/>
            </p:cNvSpPr>
            <p:nvPr/>
          </p:nvSpPr>
          <p:spPr bwMode="auto">
            <a:xfrm>
              <a:off x="6706394" y="488317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1" name="Text Box 102"/>
            <p:cNvSpPr txBox="1">
              <a:spLocks noChangeArrowheads="1"/>
            </p:cNvSpPr>
            <p:nvPr/>
          </p:nvSpPr>
          <p:spPr bwMode="auto">
            <a:xfrm>
              <a:off x="4760119" y="3298845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O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2" name="Text Box 103"/>
            <p:cNvSpPr txBox="1">
              <a:spLocks noChangeArrowheads="1"/>
            </p:cNvSpPr>
            <p:nvPr/>
          </p:nvSpPr>
          <p:spPr bwMode="auto">
            <a:xfrm>
              <a:off x="4329906" y="995382"/>
              <a:ext cx="4206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3" name="Text Box 104"/>
            <p:cNvSpPr txBox="1">
              <a:spLocks noChangeArrowheads="1"/>
            </p:cNvSpPr>
            <p:nvPr/>
          </p:nvSpPr>
          <p:spPr bwMode="auto">
            <a:xfrm>
              <a:off x="4401344" y="2003445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4" name="AutoShape 105"/>
            <p:cNvSpPr>
              <a:spLocks noChangeArrowheads="1"/>
            </p:cNvSpPr>
            <p:nvPr/>
          </p:nvSpPr>
          <p:spPr bwMode="auto">
            <a:xfrm rot="6223253" flipH="1">
              <a:off x="4321969" y="1651019"/>
              <a:ext cx="304800" cy="720725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Text Box 106"/>
            <p:cNvSpPr txBox="1">
              <a:spLocks noChangeArrowheads="1"/>
            </p:cNvSpPr>
            <p:nvPr/>
          </p:nvSpPr>
          <p:spPr bwMode="auto">
            <a:xfrm>
              <a:off x="3464719" y="2147907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6" name="AutoShape 107"/>
            <p:cNvSpPr>
              <a:spLocks noChangeArrowheads="1"/>
            </p:cNvSpPr>
            <p:nvPr/>
          </p:nvSpPr>
          <p:spPr bwMode="auto">
            <a:xfrm rot="1140234" flipH="1">
              <a:off x="3248819" y="2290782"/>
              <a:ext cx="304800" cy="503238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341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093912" y="1304925"/>
            <a:ext cx="4813300" cy="4678362"/>
            <a:chOff x="2093912" y="1304925"/>
            <a:chExt cx="4813300" cy="4678362"/>
          </a:xfrm>
        </p:grpSpPr>
        <p:grpSp>
          <p:nvGrpSpPr>
            <p:cNvPr id="3" name="Group 97"/>
            <p:cNvGrpSpPr>
              <a:grpSpLocks/>
            </p:cNvGrpSpPr>
            <p:nvPr/>
          </p:nvGrpSpPr>
          <p:grpSpPr bwMode="auto">
            <a:xfrm>
              <a:off x="2166937" y="1447800"/>
              <a:ext cx="4535488" cy="4535487"/>
              <a:chOff x="431" y="346"/>
              <a:chExt cx="2086" cy="2086"/>
            </a:xfrm>
          </p:grpSpPr>
          <p:sp>
            <p:nvSpPr>
              <p:cNvPr id="4" name="Oval 98"/>
              <p:cNvSpPr>
                <a:spLocks noChangeArrowheads="1"/>
              </p:cNvSpPr>
              <p:nvPr/>
            </p:nvSpPr>
            <p:spPr bwMode="auto">
              <a:xfrm>
                <a:off x="431" y="346"/>
                <a:ext cx="2086" cy="2086"/>
              </a:xfrm>
              <a:prstGeom prst="ellipse">
                <a:avLst/>
              </a:prstGeom>
              <a:noFill/>
              <a:ln w="44450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" name="Oval 99"/>
              <p:cNvSpPr>
                <a:spLocks noChangeArrowheads="1"/>
              </p:cNvSpPr>
              <p:nvPr/>
            </p:nvSpPr>
            <p:spPr bwMode="auto">
              <a:xfrm>
                <a:off x="1474" y="1377"/>
                <a:ext cx="45" cy="44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Freeform 100"/>
            <p:cNvSpPr>
              <a:spLocks/>
            </p:cNvSpPr>
            <p:nvPr/>
          </p:nvSpPr>
          <p:spPr bwMode="auto">
            <a:xfrm>
              <a:off x="2451100" y="1844675"/>
              <a:ext cx="4114800" cy="4114800"/>
            </a:xfrm>
            <a:custGeom>
              <a:avLst/>
              <a:gdLst>
                <a:gd name="T0" fmla="*/ 9 w 2592"/>
                <a:gd name="T1" fmla="*/ 483 h 2592"/>
                <a:gd name="T2" fmla="*/ 2499 w 2592"/>
                <a:gd name="T3" fmla="*/ 1872 h 2592"/>
                <a:gd name="T4" fmla="*/ 2592 w 2592"/>
                <a:gd name="T5" fmla="*/ 686 h 2592"/>
                <a:gd name="T6" fmla="*/ 0 w 2592"/>
                <a:gd name="T7" fmla="*/ 483 h 2592"/>
                <a:gd name="T8" fmla="*/ 2042 w 2592"/>
                <a:gd name="T9" fmla="*/ 0 h 2592"/>
                <a:gd name="T10" fmla="*/ 991 w 2592"/>
                <a:gd name="T11" fmla="*/ 2592 h 2592"/>
                <a:gd name="T12" fmla="*/ 2592 w 2592"/>
                <a:gd name="T13" fmla="*/ 686 h 2592"/>
                <a:gd name="T14" fmla="*/ 2042 w 2592"/>
                <a:gd name="T15" fmla="*/ 0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2" h="2592">
                  <a:moveTo>
                    <a:pt x="9" y="483"/>
                  </a:moveTo>
                  <a:lnTo>
                    <a:pt x="2499" y="1872"/>
                  </a:lnTo>
                  <a:lnTo>
                    <a:pt x="2592" y="686"/>
                  </a:lnTo>
                  <a:lnTo>
                    <a:pt x="0" y="483"/>
                  </a:lnTo>
                  <a:lnTo>
                    <a:pt x="2042" y="0"/>
                  </a:lnTo>
                  <a:lnTo>
                    <a:pt x="991" y="2592"/>
                  </a:lnTo>
                  <a:lnTo>
                    <a:pt x="2592" y="686"/>
                  </a:lnTo>
                  <a:lnTo>
                    <a:pt x="2042" y="0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1"/>
            <p:cNvSpPr>
              <a:spLocks/>
            </p:cNvSpPr>
            <p:nvPr/>
          </p:nvSpPr>
          <p:spPr bwMode="auto">
            <a:xfrm rot="21319874">
              <a:off x="4543425" y="4691062"/>
              <a:ext cx="287337" cy="287338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102"/>
            <p:cNvSpPr txBox="1">
              <a:spLocks noChangeArrowheads="1"/>
            </p:cNvSpPr>
            <p:nvPr/>
          </p:nvSpPr>
          <p:spPr bwMode="auto">
            <a:xfrm>
              <a:off x="4614862" y="4256087"/>
              <a:ext cx="6604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2</a:t>
              </a:r>
              <a:r>
                <a:rPr lang="ru-RU" sz="2800" b="1">
                  <a:latin typeface="Times New Roman" pitchFamily="18" charset="0"/>
                </a:rPr>
                <a:t>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9" name="Text Box 103"/>
            <p:cNvSpPr txBox="1">
              <a:spLocks noChangeArrowheads="1"/>
            </p:cNvSpPr>
            <p:nvPr/>
          </p:nvSpPr>
          <p:spPr bwMode="auto">
            <a:xfrm>
              <a:off x="2093912" y="2168525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A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0" name="Text Box 104"/>
            <p:cNvSpPr txBox="1">
              <a:spLocks noChangeArrowheads="1"/>
            </p:cNvSpPr>
            <p:nvPr/>
          </p:nvSpPr>
          <p:spPr bwMode="auto">
            <a:xfrm>
              <a:off x="5478462" y="1304925"/>
              <a:ext cx="420688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1" name="Text Box 105"/>
            <p:cNvSpPr txBox="1">
              <a:spLocks noChangeArrowheads="1"/>
            </p:cNvSpPr>
            <p:nvPr/>
          </p:nvSpPr>
          <p:spPr bwMode="auto">
            <a:xfrm>
              <a:off x="4111625" y="3752850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O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2" name="Text Box 106"/>
            <p:cNvSpPr txBox="1">
              <a:spLocks noChangeArrowheads="1"/>
            </p:cNvSpPr>
            <p:nvPr/>
          </p:nvSpPr>
          <p:spPr bwMode="auto">
            <a:xfrm>
              <a:off x="6486525" y="2528887"/>
              <a:ext cx="420687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C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3" name="Text Box 107"/>
            <p:cNvSpPr txBox="1">
              <a:spLocks noChangeArrowheads="1"/>
            </p:cNvSpPr>
            <p:nvPr/>
          </p:nvSpPr>
          <p:spPr bwMode="auto">
            <a:xfrm>
              <a:off x="3246437" y="2239962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14" name="Text Box 108"/>
            <p:cNvSpPr txBox="1">
              <a:spLocks noChangeArrowheads="1"/>
            </p:cNvSpPr>
            <p:nvPr/>
          </p:nvSpPr>
          <p:spPr bwMode="auto">
            <a:xfrm>
              <a:off x="6343650" y="4689475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D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5" name="Freeform 114"/>
            <p:cNvSpPr>
              <a:spLocks/>
            </p:cNvSpPr>
            <p:nvPr/>
          </p:nvSpPr>
          <p:spPr bwMode="auto">
            <a:xfrm rot="18293547">
              <a:off x="6004719" y="4369593"/>
              <a:ext cx="419100" cy="211137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15"/>
            <p:cNvSpPr>
              <a:spLocks/>
            </p:cNvSpPr>
            <p:nvPr/>
          </p:nvSpPr>
          <p:spPr bwMode="auto">
            <a:xfrm rot="17175297">
              <a:off x="6117431" y="4417218"/>
              <a:ext cx="304800" cy="287338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116"/>
            <p:cNvSpPr txBox="1">
              <a:spLocks noChangeArrowheads="1"/>
            </p:cNvSpPr>
            <p:nvPr/>
          </p:nvSpPr>
          <p:spPr bwMode="auto">
            <a:xfrm>
              <a:off x="5767387" y="3897312"/>
              <a:ext cx="6604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6</a:t>
              </a:r>
              <a:r>
                <a:rPr lang="ru-RU" sz="2800" b="1">
                  <a:latin typeface="Times New Roman" pitchFamily="18" charset="0"/>
                </a:rPr>
                <a:t>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8" name="AutoShape 117"/>
            <p:cNvSpPr>
              <a:spLocks noChangeArrowheads="1"/>
            </p:cNvSpPr>
            <p:nvPr/>
          </p:nvSpPr>
          <p:spPr bwMode="auto">
            <a:xfrm rot="21492810" flipH="1">
              <a:off x="3101975" y="2455862"/>
              <a:ext cx="215900" cy="503238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2955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619250" y="1424623"/>
            <a:ext cx="4895850" cy="4535487"/>
            <a:chOff x="3132138" y="1916113"/>
            <a:chExt cx="4895850" cy="4535487"/>
          </a:xfrm>
        </p:grpSpPr>
        <p:sp>
          <p:nvSpPr>
            <p:cNvPr id="3" name="AutoShape 14"/>
            <p:cNvSpPr>
              <a:spLocks noChangeArrowheads="1"/>
            </p:cNvSpPr>
            <p:nvPr/>
          </p:nvSpPr>
          <p:spPr bwMode="auto">
            <a:xfrm rot="15979629" flipH="1">
              <a:off x="5691981" y="5477670"/>
              <a:ext cx="352425" cy="576262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Text Box 15"/>
            <p:cNvSpPr txBox="1">
              <a:spLocks noChangeArrowheads="1"/>
            </p:cNvSpPr>
            <p:nvPr/>
          </p:nvSpPr>
          <p:spPr bwMode="auto">
            <a:xfrm>
              <a:off x="4932363" y="4365625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5" name="AutoShape 16"/>
            <p:cNvSpPr>
              <a:spLocks noChangeArrowheads="1"/>
            </p:cNvSpPr>
            <p:nvPr/>
          </p:nvSpPr>
          <p:spPr bwMode="auto">
            <a:xfrm rot="1736528" flipH="1">
              <a:off x="3867150" y="3576638"/>
              <a:ext cx="290513" cy="360362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 rot="8118274" flipH="1">
              <a:off x="5292725" y="4149725"/>
              <a:ext cx="361950" cy="647700"/>
            </a:xfrm>
            <a:prstGeom prst="moon">
              <a:avLst>
                <a:gd name="adj" fmla="val 3472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4067175" y="3213100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>
              <a:off x="5795963" y="4797425"/>
              <a:ext cx="52705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rgbClr val="FF0000"/>
                  </a:solidFill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9" name="Freeform 20"/>
            <p:cNvSpPr>
              <a:spLocks/>
            </p:cNvSpPr>
            <p:nvPr/>
          </p:nvSpPr>
          <p:spPr bwMode="auto">
            <a:xfrm>
              <a:off x="3590925" y="2487613"/>
              <a:ext cx="3657600" cy="3940175"/>
            </a:xfrm>
            <a:custGeom>
              <a:avLst/>
              <a:gdLst>
                <a:gd name="T0" fmla="*/ 1507 w 2304"/>
                <a:gd name="T1" fmla="*/ 2473 h 2482"/>
                <a:gd name="T2" fmla="*/ 2304 w 2304"/>
                <a:gd name="T3" fmla="*/ 0 h 2482"/>
                <a:gd name="T4" fmla="*/ 0 w 2304"/>
                <a:gd name="T5" fmla="*/ 712 h 2482"/>
                <a:gd name="T6" fmla="*/ 1507 w 2304"/>
                <a:gd name="T7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4" h="2482">
                  <a:moveTo>
                    <a:pt x="1507" y="2473"/>
                  </a:moveTo>
                  <a:lnTo>
                    <a:pt x="2304" y="0"/>
                  </a:lnTo>
                  <a:lnTo>
                    <a:pt x="0" y="712"/>
                  </a:lnTo>
                  <a:lnTo>
                    <a:pt x="1507" y="2482"/>
                  </a:lnTo>
                </a:path>
              </a:pathLst>
            </a:custGeom>
            <a:noFill/>
            <a:ln w="44450">
              <a:solidFill>
                <a:srgbClr val="003366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7164388" y="198913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 b="1" i="1">
                  <a:latin typeface="Times New Roman" pitchFamily="18" charset="0"/>
                </a:rPr>
                <a:t>B</a:t>
              </a:r>
              <a:endParaRPr lang="ru-RU" sz="2800" b="1" i="1">
                <a:latin typeface="Times New Roman" pitchFamily="18" charset="0"/>
              </a:endParaRPr>
            </a:p>
          </p:txBody>
        </p:sp>
        <p:sp>
          <p:nvSpPr>
            <p:cNvPr id="11" name="Text Box 22"/>
            <p:cNvSpPr txBox="1">
              <a:spLocks noChangeArrowheads="1"/>
            </p:cNvSpPr>
            <p:nvPr/>
          </p:nvSpPr>
          <p:spPr bwMode="auto">
            <a:xfrm>
              <a:off x="5795963" y="4076700"/>
              <a:ext cx="44132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О</a:t>
              </a:r>
            </a:p>
          </p:txBody>
        </p:sp>
        <p:sp>
          <p:nvSpPr>
            <p:cNvPr id="12" name="Text Box 23"/>
            <p:cNvSpPr txBox="1">
              <a:spLocks noChangeArrowheads="1"/>
            </p:cNvSpPr>
            <p:nvPr/>
          </p:nvSpPr>
          <p:spPr bwMode="auto">
            <a:xfrm>
              <a:off x="3132138" y="3284538"/>
              <a:ext cx="420687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i="1">
                  <a:latin typeface="Times New Roman" pitchFamily="18" charset="0"/>
                </a:rPr>
                <a:t>А</a:t>
              </a:r>
            </a:p>
          </p:txBody>
        </p:sp>
        <p:grpSp>
          <p:nvGrpSpPr>
            <p:cNvPr id="13" name="Group 25"/>
            <p:cNvGrpSpPr>
              <a:grpSpLocks/>
            </p:cNvGrpSpPr>
            <p:nvPr/>
          </p:nvGrpSpPr>
          <p:grpSpPr bwMode="auto">
            <a:xfrm>
              <a:off x="3492500" y="1916113"/>
              <a:ext cx="4535488" cy="4535487"/>
              <a:chOff x="431" y="346"/>
              <a:chExt cx="2086" cy="2086"/>
            </a:xfrm>
          </p:grpSpPr>
          <p:sp>
            <p:nvSpPr>
              <p:cNvPr id="14" name="Oval 26"/>
              <p:cNvSpPr>
                <a:spLocks noChangeArrowheads="1"/>
              </p:cNvSpPr>
              <p:nvPr/>
            </p:nvSpPr>
            <p:spPr bwMode="auto">
              <a:xfrm>
                <a:off x="431" y="346"/>
                <a:ext cx="2086" cy="2086"/>
              </a:xfrm>
              <a:prstGeom prst="ellipse">
                <a:avLst/>
              </a:prstGeom>
              <a:noFill/>
              <a:ln w="44450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Oval 27"/>
              <p:cNvSpPr>
                <a:spLocks noChangeArrowheads="1"/>
              </p:cNvSpPr>
              <p:nvPr/>
            </p:nvSpPr>
            <p:spPr bwMode="auto">
              <a:xfrm>
                <a:off x="1474" y="1377"/>
                <a:ext cx="45" cy="44"/>
              </a:xfrm>
              <a:prstGeom prst="ellipse">
                <a:avLst/>
              </a:prstGeom>
              <a:solidFill>
                <a:srgbClr val="000080"/>
              </a:solidFill>
              <a:ln w="952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6300788" y="2781300"/>
              <a:ext cx="6604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Times New Roman" pitchFamily="18" charset="0"/>
                </a:rPr>
                <a:t>60</a:t>
              </a:r>
              <a:r>
                <a:rPr lang="en-US" sz="2800" b="1" baseline="30000">
                  <a:latin typeface="Times New Roman" pitchFamily="18" charset="0"/>
                </a:rPr>
                <a:t>0</a:t>
              </a:r>
              <a:endParaRPr lang="ru-RU" sz="2800" b="1">
                <a:latin typeface="Times New Roman" pitchFamily="18" charset="0"/>
              </a:endParaRPr>
            </a:p>
          </p:txBody>
        </p:sp>
        <p:sp>
          <p:nvSpPr>
            <p:cNvPr id="17" name="Freeform 34"/>
            <p:cNvSpPr>
              <a:spLocks/>
            </p:cNvSpPr>
            <p:nvPr/>
          </p:nvSpPr>
          <p:spPr bwMode="auto">
            <a:xfrm rot="10629455">
              <a:off x="6732588" y="2636838"/>
              <a:ext cx="358775" cy="288925"/>
            </a:xfrm>
            <a:custGeom>
              <a:avLst/>
              <a:gdLst>
                <a:gd name="T0" fmla="*/ 0 w 455"/>
                <a:gd name="T1" fmla="*/ 8 h 331"/>
                <a:gd name="T2" fmla="*/ 141 w 455"/>
                <a:gd name="T3" fmla="*/ 9 h 331"/>
                <a:gd name="T4" fmla="*/ 268 w 455"/>
                <a:gd name="T5" fmla="*/ 60 h 331"/>
                <a:gd name="T6" fmla="*/ 387 w 455"/>
                <a:gd name="T7" fmla="*/ 187 h 331"/>
                <a:gd name="T8" fmla="*/ 455 w 455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31">
                  <a:moveTo>
                    <a:pt x="0" y="8"/>
                  </a:moveTo>
                  <a:cubicBezTo>
                    <a:pt x="23" y="8"/>
                    <a:pt x="96" y="0"/>
                    <a:pt x="141" y="9"/>
                  </a:cubicBezTo>
                  <a:cubicBezTo>
                    <a:pt x="186" y="18"/>
                    <a:pt x="227" y="30"/>
                    <a:pt x="268" y="60"/>
                  </a:cubicBezTo>
                  <a:cubicBezTo>
                    <a:pt x="309" y="90"/>
                    <a:pt x="356" y="142"/>
                    <a:pt x="387" y="187"/>
                  </a:cubicBezTo>
                  <a:cubicBezTo>
                    <a:pt x="418" y="232"/>
                    <a:pt x="441" y="301"/>
                    <a:pt x="455" y="331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5"/>
            <p:cNvSpPr>
              <a:spLocks/>
            </p:cNvSpPr>
            <p:nvPr/>
          </p:nvSpPr>
          <p:spPr bwMode="auto">
            <a:xfrm>
              <a:off x="3603625" y="3617913"/>
              <a:ext cx="2192338" cy="590550"/>
            </a:xfrm>
            <a:custGeom>
              <a:avLst/>
              <a:gdLst>
                <a:gd name="T0" fmla="*/ 1381 w 1381"/>
                <a:gd name="T1" fmla="*/ 372 h 372"/>
                <a:gd name="T2" fmla="*/ 0 w 1381"/>
                <a:gd name="T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81" h="372">
                  <a:moveTo>
                    <a:pt x="1381" y="372"/>
                  </a:moveTo>
                  <a:lnTo>
                    <a:pt x="0" y="0"/>
                  </a:lnTo>
                </a:path>
              </a:pathLst>
            </a:custGeom>
            <a:noFill/>
            <a:ln w="44450" cap="flat">
              <a:solidFill>
                <a:srgbClr val="003366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6"/>
            <p:cNvSpPr>
              <a:spLocks/>
            </p:cNvSpPr>
            <p:nvPr/>
          </p:nvSpPr>
          <p:spPr bwMode="auto">
            <a:xfrm>
              <a:off x="5808663" y="4181475"/>
              <a:ext cx="174625" cy="2219325"/>
            </a:xfrm>
            <a:custGeom>
              <a:avLst/>
              <a:gdLst>
                <a:gd name="T0" fmla="*/ 0 w 110"/>
                <a:gd name="T1" fmla="*/ 0 h 1398"/>
                <a:gd name="T2" fmla="*/ 110 w 110"/>
                <a:gd name="T3" fmla="*/ 1398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0" h="1398">
                  <a:moveTo>
                    <a:pt x="0" y="0"/>
                  </a:moveTo>
                  <a:lnTo>
                    <a:pt x="110" y="1398"/>
                  </a:lnTo>
                </a:path>
              </a:pathLst>
            </a:custGeom>
            <a:noFill/>
            <a:ln w="44450" cap="flat">
              <a:solidFill>
                <a:srgbClr val="003366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349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1270</TotalTime>
  <Words>1311</Words>
  <Application>Microsoft Office PowerPoint</Application>
  <PresentationFormat>Экран (4:3)</PresentationFormat>
  <Paragraphs>316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Ясность</vt:lpstr>
      <vt:lpstr>Планиметрия</vt:lpstr>
      <vt:lpstr>Презентация PowerPoint</vt:lpstr>
      <vt:lpstr>«Необученным геометрии вход воспрещён»</vt:lpstr>
      <vt:lpstr>Углы и их свойства</vt:lpstr>
      <vt:lpstr>Задача</vt:lpstr>
      <vt:lpstr>Задача</vt:lpstr>
      <vt:lpstr>Задача</vt:lpstr>
      <vt:lpstr>Задача</vt:lpstr>
      <vt:lpstr>Задача</vt:lpstr>
      <vt:lpstr>Параллельные прямые</vt:lpstr>
      <vt:lpstr>Треугольники</vt:lpstr>
      <vt:lpstr>Треугольники</vt:lpstr>
      <vt:lpstr>Площадь треугольника</vt:lpstr>
      <vt:lpstr>Подобие треугольников</vt:lpstr>
      <vt:lpstr>Подобие треугольников</vt:lpstr>
      <vt:lpstr>Прямоугольный треугольник</vt:lpstr>
      <vt:lpstr>Медиана треугольника</vt:lpstr>
      <vt:lpstr>Биссектриса треугольника</vt:lpstr>
      <vt:lpstr>Высота треугольника</vt:lpstr>
      <vt:lpstr>Задача</vt:lpstr>
      <vt:lpstr>Задача</vt:lpstr>
      <vt:lpstr>Задача</vt:lpstr>
      <vt:lpstr>Задача</vt:lpstr>
      <vt:lpstr>Задача</vt:lpstr>
      <vt:lpstr>Четырехугольники</vt:lpstr>
      <vt:lpstr>Выпуклые четырехугольники</vt:lpstr>
      <vt:lpstr>Трапеция</vt:lpstr>
      <vt:lpstr>Параллелограмм</vt:lpstr>
      <vt:lpstr>Прямоугольник и ромб</vt:lpstr>
      <vt:lpstr>Правильные многоугольники</vt:lpstr>
      <vt:lpstr>Задача</vt:lpstr>
      <vt:lpstr>Задача</vt:lpstr>
      <vt:lpstr>Задача</vt:lpstr>
      <vt:lpstr>Задача</vt:lpstr>
      <vt:lpstr>Задача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one</cp:lastModifiedBy>
  <cp:revision>74</cp:revision>
  <cp:lastPrinted>2014-10-27T20:23:38Z</cp:lastPrinted>
  <dcterms:created xsi:type="dcterms:W3CDTF">1601-01-01T00:00:00Z</dcterms:created>
  <dcterms:modified xsi:type="dcterms:W3CDTF">2014-10-27T20:29:15Z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