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8" r:id="rId3"/>
    <p:sldId id="269" r:id="rId4"/>
    <p:sldId id="259" r:id="rId5"/>
    <p:sldId id="267" r:id="rId6"/>
    <p:sldId id="258" r:id="rId7"/>
    <p:sldId id="260" r:id="rId8"/>
    <p:sldId id="261" r:id="rId9"/>
    <p:sldId id="262" r:id="rId10"/>
    <p:sldId id="270" r:id="rId11"/>
    <p:sldId id="276" r:id="rId12"/>
    <p:sldId id="272" r:id="rId13"/>
    <p:sldId id="271" r:id="rId14"/>
    <p:sldId id="277" r:id="rId15"/>
    <p:sldId id="273" r:id="rId16"/>
    <p:sldId id="275" r:id="rId17"/>
    <p:sldId id="274" r:id="rId18"/>
    <p:sldId id="264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0033CC"/>
    <a:srgbClr val="000099"/>
    <a:srgbClr val="003366"/>
    <a:srgbClr val="3333CC"/>
    <a:srgbClr val="3333FF"/>
    <a:srgbClr val="6600CC"/>
    <a:srgbClr val="006699"/>
    <a:srgbClr val="6699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1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47B4923-D0D5-4D42-A9D1-E088C7EF2EAB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898F0C-A6F6-4193-8CC3-6918D53461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23-D0D5-4D42-A9D1-E088C7EF2EAB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8F0C-A6F6-4193-8CC3-6918D53461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23-D0D5-4D42-A9D1-E088C7EF2EAB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8F0C-A6F6-4193-8CC3-6918D53461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7B4923-D0D5-4D42-A9D1-E088C7EF2EAB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898F0C-A6F6-4193-8CC3-6918D5346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47B4923-D0D5-4D42-A9D1-E088C7EF2EAB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898F0C-A6F6-4193-8CC3-6918D53461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23-D0D5-4D42-A9D1-E088C7EF2EAB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8F0C-A6F6-4193-8CC3-6918D5346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23-D0D5-4D42-A9D1-E088C7EF2EAB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8F0C-A6F6-4193-8CC3-6918D5346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7B4923-D0D5-4D42-A9D1-E088C7EF2EAB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898F0C-A6F6-4193-8CC3-6918D5346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23-D0D5-4D42-A9D1-E088C7EF2EAB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8F0C-A6F6-4193-8CC3-6918D53461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7B4923-D0D5-4D42-A9D1-E088C7EF2EAB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898F0C-A6F6-4193-8CC3-6918D5346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7B4923-D0D5-4D42-A9D1-E088C7EF2EAB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898F0C-A6F6-4193-8CC3-6918D5346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47B4923-D0D5-4D42-A9D1-E088C7EF2EAB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898F0C-A6F6-4193-8CC3-6918D53461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57256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Calibri" pitchFamily="34" charset="0"/>
              </a:rPr>
              <a:t>ГБОУ ДПО (ПК) С «Мордовский республиканский институт образования»</a:t>
            </a:r>
            <a:br>
              <a:rPr lang="ru-RU" sz="2400" b="1" dirty="0" smtClean="0">
                <a:solidFill>
                  <a:srgbClr val="000099"/>
                </a:solidFill>
                <a:latin typeface="Calibri" pitchFamily="34" charset="0"/>
              </a:rPr>
            </a:br>
            <a:r>
              <a:rPr lang="ru-RU" sz="2400" b="1" dirty="0" smtClean="0">
                <a:solidFill>
                  <a:srgbClr val="000099"/>
                </a:solidFill>
                <a:latin typeface="Calibri" pitchFamily="34" charset="0"/>
              </a:rPr>
              <a:t> </a:t>
            </a:r>
            <a:br>
              <a:rPr lang="ru-RU" sz="2400" b="1" dirty="0" smtClean="0">
                <a:solidFill>
                  <a:srgbClr val="000099"/>
                </a:solidFill>
                <a:latin typeface="Calibri" pitchFamily="34" charset="0"/>
              </a:rPr>
            </a:br>
            <a:r>
              <a:rPr lang="ru-RU" sz="2400" b="1" dirty="0" smtClean="0">
                <a:solidFill>
                  <a:srgbClr val="000099"/>
                </a:solidFill>
                <a:latin typeface="Calibri" pitchFamily="34" charset="0"/>
              </a:rPr>
              <a:t>Кафедра гуманитарного образования</a:t>
            </a:r>
            <a:br>
              <a:rPr lang="ru-RU" sz="2400" b="1" dirty="0" smtClean="0">
                <a:solidFill>
                  <a:srgbClr val="000099"/>
                </a:solidFill>
                <a:latin typeface="Calibri" pitchFamily="34" charset="0"/>
              </a:rPr>
            </a:br>
            <a:r>
              <a:rPr lang="ru-RU" sz="2400" b="1" dirty="0" smtClean="0">
                <a:latin typeface="Calibri" pitchFamily="34" charset="0"/>
              </a:rPr>
              <a:t/>
            </a:r>
            <a:br>
              <a:rPr lang="ru-RU" sz="2400" b="1" dirty="0" smtClean="0">
                <a:latin typeface="Calibri" pitchFamily="34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Курсовой проект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ПРИМЕНЕНИЕ ИГРОВЫХ ТЕХНОЛОГИЙ НА УРОКЕ ИНОСТРАННОГО ЯЗЫКА</a:t>
            </a:r>
            <a:r>
              <a:rPr lang="ru-RU" sz="2400" b="1" dirty="0" smtClean="0">
                <a:solidFill>
                  <a:srgbClr val="6600CC"/>
                </a:solidFill>
                <a:latin typeface="Calibri" pitchFamily="34" charset="0"/>
              </a:rPr>
              <a:t/>
            </a:r>
            <a:br>
              <a:rPr lang="ru-RU" sz="2400" b="1" dirty="0" smtClean="0">
                <a:solidFill>
                  <a:srgbClr val="6600CC"/>
                </a:solidFill>
                <a:latin typeface="Calibri" pitchFamily="34" charset="0"/>
              </a:rPr>
            </a:br>
            <a:endParaRPr lang="ru-RU" sz="2400" b="1" dirty="0" smtClean="0">
              <a:solidFill>
                <a:srgbClr val="6600CC"/>
              </a:solidFill>
              <a:latin typeface="Calibri" pitchFamily="34" charset="0"/>
            </a:endParaRPr>
          </a:p>
          <a:p>
            <a:pPr algn="ctr"/>
            <a:r>
              <a:rPr lang="ru-RU" sz="2400" b="1" dirty="0" smtClean="0">
                <a:latin typeface="Calibri" pitchFamily="34" charset="0"/>
              </a:rPr>
              <a:t> </a:t>
            </a:r>
            <a:br>
              <a:rPr lang="ru-RU" sz="2400" b="1" dirty="0" smtClean="0">
                <a:latin typeface="Calibri" pitchFamily="34" charset="0"/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Выполнил: Лузина Екатерина Сергеевна, учитель английского языка (МОУ «Средняя общеобразовательная школа №11» )</a:t>
            </a:r>
            <a:endParaRPr lang="en-US" sz="2400" b="1" dirty="0" smtClean="0">
              <a:solidFill>
                <a:schemeClr val="accent4">
                  <a:lumMod val="75000"/>
                </a:schemeClr>
              </a:solidFill>
              <a:latin typeface="Calibri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Проверил: </a:t>
            </a:r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Слепова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 Н.Б., методист кафедры гуманитарного образования </a:t>
            </a:r>
          </a:p>
          <a:p>
            <a:pPr algn="ctr"/>
            <a:endParaRPr lang="ru-RU" sz="2400" b="1" dirty="0" smtClean="0">
              <a:solidFill>
                <a:srgbClr val="000099"/>
              </a:solidFill>
              <a:latin typeface="Calibri" pitchFamily="34" charset="0"/>
            </a:endParaRPr>
          </a:p>
          <a:p>
            <a:pPr algn="ctr"/>
            <a:endParaRPr lang="ru-RU" sz="2400" b="1" dirty="0">
              <a:solidFill>
                <a:srgbClr val="000099"/>
              </a:solidFill>
              <a:latin typeface="Calibri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3366"/>
                </a:solidFill>
                <a:latin typeface="Calibri" pitchFamily="34" charset="0"/>
              </a:rPr>
              <a:t>Саранск 2014 год</a:t>
            </a:r>
            <a:r>
              <a:rPr lang="ru-RU" sz="2000" b="1" dirty="0" smtClean="0">
                <a:solidFill>
                  <a:srgbClr val="003366"/>
                </a:solidFill>
                <a:latin typeface="Calibri" pitchFamily="34" charset="0"/>
              </a:rPr>
              <a:t/>
            </a:r>
            <a:br>
              <a:rPr lang="ru-RU" sz="2000" b="1" dirty="0" smtClean="0">
                <a:solidFill>
                  <a:srgbClr val="003366"/>
                </a:solidFill>
                <a:latin typeface="Calibri" pitchFamily="34" charset="0"/>
              </a:rPr>
            </a:br>
            <a:r>
              <a:rPr lang="ru-RU" sz="2000" b="1" dirty="0" smtClean="0">
                <a:solidFill>
                  <a:srgbClr val="003366"/>
                </a:solidFill>
                <a:latin typeface="Calibri" pitchFamily="34" charset="0"/>
              </a:rPr>
              <a:t> </a:t>
            </a:r>
            <a:r>
              <a:rPr lang="ru-RU" sz="2000" dirty="0" smtClean="0">
                <a:latin typeface="Calibri" pitchFamily="34" charset="0"/>
              </a:rPr>
              <a:t/>
            </a:r>
            <a:br>
              <a:rPr lang="ru-RU" sz="2000" dirty="0" smtClean="0">
                <a:latin typeface="Calibri" pitchFamily="34" charset="0"/>
              </a:rPr>
            </a:br>
            <a:endParaRPr lang="ru-RU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71670" y="3143247"/>
          <a:ext cx="3786214" cy="200026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893107"/>
                <a:gridCol w="1893107"/>
              </a:tblGrid>
              <a:tr h="666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/>
                        <a:t>a</a:t>
                      </a:r>
                      <a:r>
                        <a:rPr lang="ru-RU" sz="1200" dirty="0"/>
                        <a:t> </a:t>
                      </a:r>
                      <a:r>
                        <a:rPr lang="ru-RU" sz="1200" dirty="0" err="1"/>
                        <a:t>dog</a:t>
                      </a:r>
                      <a:r>
                        <a:rPr lang="ru-RU" sz="1200" dirty="0"/>
                        <a:t> </a:t>
                      </a:r>
                      <a:endParaRPr lang="ru-RU" sz="11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/>
                        <a:t>mews</a:t>
                      </a:r>
                      <a:r>
                        <a:rPr lang="ru-RU" sz="1200" dirty="0"/>
                        <a:t> </a:t>
                      </a:r>
                      <a:endParaRPr lang="ru-RU" sz="1100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  <a:tr h="666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/>
                        <a:t>a</a:t>
                      </a:r>
                      <a:r>
                        <a:rPr lang="ru-RU" sz="1200" dirty="0"/>
                        <a:t> </a:t>
                      </a:r>
                      <a:r>
                        <a:rPr lang="ru-RU" sz="1200" dirty="0" err="1"/>
                        <a:t>tiger</a:t>
                      </a:r>
                      <a:r>
                        <a:rPr lang="ru-RU" sz="1200" dirty="0"/>
                        <a:t> </a:t>
                      </a:r>
                      <a:endParaRPr lang="ru-RU" sz="11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/>
                        <a:t>barks</a:t>
                      </a:r>
                      <a:r>
                        <a:rPr lang="ru-RU" sz="1200" dirty="0"/>
                        <a:t> </a:t>
                      </a:r>
                      <a:endParaRPr lang="ru-RU" sz="1100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  <a:tr h="666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/>
                        <a:t>a</a:t>
                      </a:r>
                      <a:r>
                        <a:rPr lang="ru-RU" sz="1200" dirty="0"/>
                        <a:t> </a:t>
                      </a:r>
                      <a:r>
                        <a:rPr lang="ru-RU" sz="1200" dirty="0" err="1"/>
                        <a:t>cat</a:t>
                      </a:r>
                      <a:r>
                        <a:rPr lang="ru-RU" sz="1200" dirty="0"/>
                        <a:t> </a:t>
                      </a:r>
                      <a:endParaRPr lang="ru-RU" sz="11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/>
                        <a:t>growls</a:t>
                      </a:r>
                      <a:r>
                        <a:rPr lang="ru-RU" sz="1200" dirty="0"/>
                        <a:t> </a:t>
                      </a:r>
                      <a:endParaRPr lang="ru-RU" sz="1100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-23000"/>
            <a:ext cx="8715404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Кошка мяукает, собака лает, а тигр?“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Лексическая игра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cs typeface="Times New Roman" pitchFamily="18" charset="0"/>
              </a:rPr>
              <a:t>2-</a:t>
            </a:r>
            <a:r>
              <a:rPr kumimoji="0" lang="ru-RU" sz="26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cs typeface="Times New Roman" pitchFamily="18" charset="0"/>
              </a:rPr>
              <a:t>3</a:t>
            </a:r>
            <a:r>
              <a:rPr kumimoji="0" lang="ru-RU" sz="2600" b="1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cs typeface="Times New Roman" pitchFamily="18" charset="0"/>
              </a:rPr>
              <a:t> класс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baseline="0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Время:1-2</a:t>
            </a: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 минуты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Познавательные УУД</a:t>
            </a:r>
            <a:r>
              <a:rPr lang="en-US" sz="26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, </a:t>
            </a: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Логические универсальные действия.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778674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Игра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«Игра в рифмы»</a:t>
            </a:r>
          </a:p>
          <a:p>
            <a:r>
              <a:rPr lang="ru-RU" sz="2800" dirty="0" smtClean="0">
                <a:solidFill>
                  <a:srgbClr val="000099"/>
                </a:solidFill>
                <a:latin typeface="Calibri" pitchFamily="34" charset="0"/>
              </a:rPr>
              <a:t>Фонетическая </a:t>
            </a:r>
            <a:r>
              <a:rPr lang="ru-RU" sz="2800" dirty="0" smtClean="0">
                <a:solidFill>
                  <a:srgbClr val="000099"/>
                </a:solidFill>
                <a:latin typeface="Calibri" pitchFamily="34" charset="0"/>
              </a:rPr>
              <a:t>игра</a:t>
            </a:r>
            <a:endParaRPr lang="en-US" sz="2800" dirty="0" smtClean="0">
              <a:solidFill>
                <a:srgbClr val="000099"/>
              </a:solidFill>
              <a:latin typeface="Calibri" pitchFamily="34" charset="0"/>
            </a:endParaRPr>
          </a:p>
          <a:p>
            <a:r>
              <a:rPr lang="ru-RU" sz="2800" dirty="0" smtClean="0">
                <a:solidFill>
                  <a:srgbClr val="000099"/>
                </a:solidFill>
                <a:latin typeface="Calibri" pitchFamily="34" charset="0"/>
              </a:rPr>
              <a:t>2-3 </a:t>
            </a:r>
            <a:r>
              <a:rPr lang="ru-RU" sz="2800" dirty="0" smtClean="0">
                <a:solidFill>
                  <a:srgbClr val="000099"/>
                </a:solidFill>
                <a:latin typeface="Calibri" pitchFamily="34" charset="0"/>
              </a:rPr>
              <a:t>класс</a:t>
            </a:r>
          </a:p>
          <a:p>
            <a:r>
              <a:rPr lang="ru-RU" sz="2800" dirty="0" smtClean="0">
                <a:solidFill>
                  <a:srgbClr val="000099"/>
                </a:solidFill>
                <a:latin typeface="Calibri" pitchFamily="34" charset="0"/>
              </a:rPr>
              <a:t>2-3 минуты</a:t>
            </a:r>
          </a:p>
          <a:p>
            <a:r>
              <a:rPr lang="ru-RU" sz="2800" dirty="0" smtClean="0">
                <a:solidFill>
                  <a:srgbClr val="000099"/>
                </a:solidFill>
                <a:latin typeface="Calibri" pitchFamily="34" charset="0"/>
              </a:rPr>
              <a:t>Ученикам нужно  назвать рифмы к словам, предложенным  учителем</a:t>
            </a:r>
            <a:endParaRPr lang="en-US" sz="2800" dirty="0" smtClean="0">
              <a:solidFill>
                <a:srgbClr val="000099"/>
              </a:solidFill>
              <a:latin typeface="Calibri" pitchFamily="34" charset="0"/>
            </a:endParaRPr>
          </a:p>
          <a:p>
            <a:endParaRPr lang="en-US" sz="2800" dirty="0" smtClean="0">
              <a:latin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481699"/>
            <a:ext cx="828680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What are you drawing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Грамматическая игра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закрепление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Present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Continious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класс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Работа в парах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 минут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Коммуникативные </a:t>
            </a:r>
            <a:r>
              <a:rPr lang="ru-RU" sz="2800" dirty="0" smtClean="0">
                <a:solidFill>
                  <a:schemeClr val="accent5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УУД,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5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остановка вопросов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77153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«Покупки»</a:t>
            </a:r>
          </a:p>
          <a:p>
            <a:r>
              <a:rPr lang="ru-RU" sz="2800" dirty="0" smtClean="0">
                <a:solidFill>
                  <a:srgbClr val="006600"/>
                </a:solidFill>
                <a:latin typeface="Calibri" pitchFamily="34" charset="0"/>
              </a:rPr>
              <a:t>Ролевая игра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Calibri" pitchFamily="34" charset="0"/>
              </a:rPr>
              <a:t>Цель: </a:t>
            </a:r>
            <a:r>
              <a:rPr lang="ru-RU" sz="2800" dirty="0" smtClean="0">
                <a:solidFill>
                  <a:srgbClr val="006600"/>
                </a:solidFill>
                <a:latin typeface="Calibri" pitchFamily="34" charset="0"/>
              </a:rPr>
              <a:t>умение вести диалог в магазине</a:t>
            </a:r>
          </a:p>
          <a:p>
            <a:r>
              <a:rPr lang="ru-RU" sz="2800" dirty="0" smtClean="0">
                <a:solidFill>
                  <a:srgbClr val="006600"/>
                </a:solidFill>
                <a:latin typeface="Calibri" pitchFamily="34" charset="0"/>
              </a:rPr>
              <a:t>Работа в парах </a:t>
            </a:r>
          </a:p>
          <a:p>
            <a:r>
              <a:rPr lang="ru-RU" sz="2800" dirty="0" smtClean="0">
                <a:solidFill>
                  <a:srgbClr val="006600"/>
                </a:solidFill>
                <a:latin typeface="Calibri" pitchFamily="34" charset="0"/>
              </a:rPr>
              <a:t>4-5 класс</a:t>
            </a:r>
          </a:p>
          <a:p>
            <a:r>
              <a:rPr lang="ru-RU" sz="2800" dirty="0" smtClean="0">
                <a:solidFill>
                  <a:srgbClr val="006600"/>
                </a:solidFill>
                <a:latin typeface="Calibri" pitchFamily="34" charset="0"/>
              </a:rPr>
              <a:t> 5 минут</a:t>
            </a:r>
          </a:p>
          <a:p>
            <a:r>
              <a:rPr lang="ru-RU" sz="2800" dirty="0" smtClean="0">
                <a:solidFill>
                  <a:srgbClr val="006600"/>
                </a:solidFill>
                <a:latin typeface="Calibri" pitchFamily="34" charset="0"/>
              </a:rPr>
              <a:t>Личностные УУД -  Личностное, профессиональное, жизненное самоопределение</a:t>
            </a:r>
          </a:p>
          <a:p>
            <a:r>
              <a:rPr lang="ru-RU" sz="2800" dirty="0" smtClean="0">
                <a:solidFill>
                  <a:srgbClr val="006600"/>
                </a:solidFill>
                <a:latin typeface="Calibri" pitchFamily="34" charset="0"/>
              </a:rPr>
              <a:t>Коммуникативные УУД – постановка вопросов</a:t>
            </a:r>
            <a:endParaRPr lang="ru-RU" sz="2800" dirty="0">
              <a:solidFill>
                <a:srgbClr val="0066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900CC"/>
                </a:solidFill>
                <a:latin typeface="Calibri" pitchFamily="34" charset="0"/>
              </a:rPr>
              <a:t>Игра </a:t>
            </a:r>
            <a:r>
              <a:rPr lang="ru-RU" sz="3200" dirty="0" smtClean="0">
                <a:solidFill>
                  <a:srgbClr val="9900CC"/>
                </a:solidFill>
                <a:latin typeface="Calibri" pitchFamily="34" charset="0"/>
              </a:rPr>
              <a:t>«Кто больше?».</a:t>
            </a:r>
          </a:p>
          <a:p>
            <a:r>
              <a:rPr lang="ru-RU" sz="3200" dirty="0" smtClean="0">
                <a:solidFill>
                  <a:srgbClr val="0033CC"/>
                </a:solidFill>
                <a:latin typeface="Calibri" pitchFamily="34" charset="0"/>
              </a:rPr>
              <a:t>Орфографическая игра</a:t>
            </a:r>
          </a:p>
          <a:p>
            <a:r>
              <a:rPr lang="ru-RU" sz="3200" dirty="0" smtClean="0">
                <a:solidFill>
                  <a:srgbClr val="0033CC"/>
                </a:solidFill>
                <a:latin typeface="Calibri" pitchFamily="34" charset="0"/>
              </a:rPr>
              <a:t>3-4 класс</a:t>
            </a:r>
          </a:p>
          <a:p>
            <a:r>
              <a:rPr lang="ru-RU" sz="3200" b="1" dirty="0" smtClean="0">
                <a:solidFill>
                  <a:srgbClr val="0033CC"/>
                </a:solidFill>
                <a:latin typeface="Calibri" pitchFamily="34" charset="0"/>
              </a:rPr>
              <a:t>Цель:</a:t>
            </a:r>
            <a:r>
              <a:rPr lang="ru-RU" sz="3200" dirty="0" smtClean="0">
                <a:solidFill>
                  <a:srgbClr val="0033CC"/>
                </a:solidFill>
                <a:latin typeface="Calibri" pitchFamily="34" charset="0"/>
              </a:rPr>
              <a:t> Проверка усвоения орфографии изученного лексического материала.</a:t>
            </a:r>
          </a:p>
          <a:p>
            <a:r>
              <a:rPr lang="ru-RU" sz="3200" b="1" dirty="0" smtClean="0">
                <a:solidFill>
                  <a:srgbClr val="0033CC"/>
                </a:solidFill>
                <a:latin typeface="Calibri" pitchFamily="34" charset="0"/>
              </a:rPr>
              <a:t>Ход игры: </a:t>
            </a:r>
            <a:r>
              <a:rPr lang="ru-RU" sz="3200" dirty="0" smtClean="0">
                <a:solidFill>
                  <a:srgbClr val="0033CC"/>
                </a:solidFill>
                <a:latin typeface="Calibri" pitchFamily="34" charset="0"/>
              </a:rPr>
              <a:t>Образуются две команды. Каждая команда должна записать как можно больше слов по темам: название спортивной игры; животные; цвета и т.п.</a:t>
            </a:r>
            <a:endParaRPr lang="ru-RU" sz="3200" dirty="0">
              <a:solidFill>
                <a:srgbClr val="0033CC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211611"/>
            <a:ext cx="8001056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"Составь фоторобот"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уметь описывать внешность человека,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воспринимать информацию на слух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 класс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 минут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Ведущий описывает внешность человека, дети делают соответствующие рисунки. Если рисунок соответствует описанию, считается, что пропавший найден.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8596" y="135032"/>
            <a:ext cx="814393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СОБЕРИ КАРТИНКУ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C330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Уметь описывать картинку.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006699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3-4 класс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006699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 минуты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006699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Групповая игра</a:t>
            </a:r>
            <a:b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Каждой команде дается конверт, в котором находятся 12 частей от картинки. Нужно быстро собрать картинку и дать ее описание с помощью структур I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see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… 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This is … He has got… .…She has got …. It is blue (grey, etc.)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006699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Коммуникативные УУД. Умение с достаточной полнотой и четкостью выражать свои мысли.</a:t>
            </a:r>
            <a:b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006699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28596" y="441025"/>
            <a:ext cx="821537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«Цвета»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Calibri" pitchFamily="34" charset="0"/>
              </a:rPr>
              <a:t>Орфографическая игра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Закрепление лексики по пройденной теме.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2 -3класс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 – 4 минуты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Класс делится на 3 команды. Выигрывает команда, которая назовет больше предметов, животных и т. д. одного цвета.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286808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333FF"/>
                </a:solidFill>
                <a:latin typeface="Calibri" pitchFamily="34" charset="0"/>
              </a:rPr>
              <a:t>Ресурсы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99"/>
                </a:solidFill>
                <a:latin typeface="Calibri" pitchFamily="34" charset="0"/>
              </a:rPr>
              <a:t>Деркач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99"/>
                </a:solidFill>
                <a:latin typeface="Calibri" pitchFamily="34" charset="0"/>
              </a:rPr>
              <a:t>А.А.,Щербак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 С.Ф. Педагогическая эвристика. Искусство овладения иностранным языком - М.: Издательский центр «Педагогика», 1990г., 223с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Жукова</a:t>
            </a:r>
            <a:r>
              <a:rPr lang="ru-RU" sz="2400" dirty="0">
                <a:solidFill>
                  <a:srgbClr val="000099"/>
                </a:solidFill>
                <a:latin typeface="Calibri" pitchFamily="34" charset="0"/>
              </a:rPr>
              <a:t>, И. В. Дидактические игры на уроках английского языка / И. В. Жукова // Первое сентября. Английский язык, 2006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342900" indent="-342900" algn="just"/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3.</a:t>
            </a:r>
            <a:r>
              <a:rPr lang="ru-RU" sz="2400" dirty="0">
                <a:solidFill>
                  <a:srgbClr val="000099"/>
                </a:solidFill>
                <a:latin typeface="Calibri" pitchFamily="34" charset="0"/>
              </a:rPr>
              <a:t>  Зимняя И.А. Психология обучения иностранным языкам в школе. – М., 1991г.</a:t>
            </a:r>
          </a:p>
          <a:p>
            <a:pPr marL="342900" indent="-342900" algn="just"/>
            <a:r>
              <a:rPr lang="ru-RU" sz="2400" dirty="0">
                <a:solidFill>
                  <a:srgbClr val="000099"/>
                </a:solidFill>
                <a:latin typeface="Calibri" pitchFamily="34" charset="0"/>
              </a:rPr>
              <a:t>4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. Китайгородская Г. А. «Методика </a:t>
            </a:r>
            <a:r>
              <a:rPr lang="ru-RU" sz="2400" dirty="0">
                <a:solidFill>
                  <a:srgbClr val="000099"/>
                </a:solidFill>
                <a:latin typeface="Calibri" pitchFamily="34" charset="0"/>
              </a:rPr>
              <a:t>интенсивного обучения иностранным языкам». – М., 1982.-стр.39-41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342900" indent="-342900" algn="just"/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5.</a:t>
            </a:r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Конышева, А.В. Игровой метод в обучении иностранному языку / А.В. Конышева. – </a:t>
            </a:r>
            <a:r>
              <a:rPr lang="ru-RU" sz="2400" dirty="0" err="1" smtClean="0">
                <a:solidFill>
                  <a:srgbClr val="000099"/>
                </a:solidFill>
                <a:latin typeface="Calibri" pitchFamily="34" charset="0"/>
              </a:rPr>
              <a:t>Спб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.: КАРО, Мн.: «Четыре четверти», 2006. – 192с.</a:t>
            </a:r>
          </a:p>
          <a:p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6.  Пассов Е. И.«Урок иностранного языка в средней школе».- Москва ,  «Просвещение» 1988г. </a:t>
            </a:r>
          </a:p>
          <a:p>
            <a:endParaRPr lang="ru-RU" sz="2400" dirty="0" smtClean="0">
              <a:latin typeface="Calibri" pitchFamily="34" charset="0"/>
            </a:endParaRP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7.  </a:t>
            </a:r>
            <a:r>
              <a:rPr lang="en-US" sz="24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Рогова Г.В., Верещагина И.Н. Методика обучения английскому языку на </a:t>
            </a:r>
            <a:r>
              <a:rPr lang="en-US" sz="24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начальном этапе в средней школе. – М., 1988.</a:t>
            </a:r>
          </a:p>
          <a:p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8.  </a:t>
            </a:r>
            <a:r>
              <a:rPr lang="en-US" sz="24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Степанова, Е. Л. Игра как средство развития интереса к изучаемому языку / Е. Л. Степанова // ИЯШ. - 2004. </a:t>
            </a:r>
          </a:p>
          <a:p>
            <a:pPr marL="342900" indent="-342900"/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9.  </a:t>
            </a:r>
            <a:r>
              <a:rPr lang="ru-RU" sz="2400" dirty="0" err="1" smtClean="0">
                <a:solidFill>
                  <a:srgbClr val="000099"/>
                </a:solidFill>
                <a:latin typeface="Calibri" pitchFamily="34" charset="0"/>
              </a:rPr>
              <a:t>Стронин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, М. Ф. Обучающие игры на уроке английского языка / М. Ф. </a:t>
            </a:r>
            <a:r>
              <a:rPr lang="ru-RU" sz="2400" dirty="0" err="1" smtClean="0">
                <a:solidFill>
                  <a:srgbClr val="000099"/>
                </a:solidFill>
                <a:latin typeface="Calibri" pitchFamily="34" charset="0"/>
              </a:rPr>
              <a:t>Стронин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 - М.: Просвещение, 1984, 112 с.</a:t>
            </a:r>
          </a:p>
          <a:p>
            <a:pPr marL="342900" indent="-342900"/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10. </a:t>
            </a:r>
            <a:r>
              <a:rPr lang="ru-RU" sz="2400" dirty="0" err="1" smtClean="0">
                <a:solidFill>
                  <a:srgbClr val="000099"/>
                </a:solidFill>
                <a:latin typeface="Calibri" pitchFamily="34" charset="0"/>
              </a:rPr>
              <a:t>Эльконин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, Д. Б. Психология игры / Д. Б. </a:t>
            </a:r>
            <a:r>
              <a:rPr lang="ru-RU" sz="2400" dirty="0" err="1" smtClean="0">
                <a:solidFill>
                  <a:srgbClr val="000099"/>
                </a:solidFill>
                <a:latin typeface="Calibri" pitchFamily="34" charset="0"/>
              </a:rPr>
              <a:t>Эльконин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. - М.: Просвещение,      1987,350 с.</a:t>
            </a:r>
          </a:p>
          <a:p>
            <a:pPr marL="342900" indent="-342900"/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11. http://festival.1september.ru/articles/571431/</a:t>
            </a:r>
            <a:endParaRPr lang="ru-RU" sz="2400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600" b="1" dirty="0" smtClean="0">
                <a:solidFill>
                  <a:srgbClr val="C00000"/>
                </a:solidFill>
                <a:latin typeface="Calibri" pitchFamily="34" charset="0"/>
              </a:rPr>
              <a:t>Введение</a:t>
            </a:r>
          </a:p>
          <a:p>
            <a:pPr indent="457200">
              <a:lnSpc>
                <a:spcPct val="15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Игровые технологии занимают важное место в образовательном процессе. Ценность игры в том, что она учитывает психологическую природу ребенка младшего школьного возраста и отвечает его интересам</a:t>
            </a:r>
            <a:r>
              <a:rPr lang="ru-RU" sz="2400" dirty="0" smtClean="0"/>
              <a:t>.</a:t>
            </a:r>
          </a:p>
          <a:p>
            <a:pPr indent="457200">
              <a:lnSpc>
                <a:spcPct val="15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Применение на уроках английского языка игровых технологий повышает у учащихся интерес к изучаемому предмету, то есть помогает положительно мотивировать ученика на изучение английского языка. А мотивация в свою очередь определяет значимость того, что познается и усваивается учениками, их отношение к учебной деятельности, ее результатам.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5725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Игровые формы работы ведут к повышению творческого потенциала учащихся, к их раскрытию как индивидуальностей и личностей на уроках.</a:t>
            </a:r>
          </a:p>
          <a:p>
            <a:pPr indent="457200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</a:rPr>
              <a:t>Цель курсового проекта:</a:t>
            </a:r>
            <a:r>
              <a:rPr lang="ru-RU" sz="2400" b="1" dirty="0" smtClean="0">
                <a:solidFill>
                  <a:srgbClr val="3333FF"/>
                </a:solidFill>
                <a:latin typeface="Calibri" pitchFamily="34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изучить использование игровых технологии на уроке иностранного языка.</a:t>
            </a:r>
          </a:p>
          <a:p>
            <a:pPr indent="457200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</a:rPr>
              <a:t>Актуальность: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 применение игровых технологий на уроке иностранного языка поддерживает у учащихся интерес к изучаемому материалу и активизирует их деятельность на протяжении всего урока.</a:t>
            </a:r>
            <a:endParaRPr lang="ru-RU" sz="2400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290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u="sng" dirty="0">
                <a:latin typeface="Calibri" pitchFamily="34" charset="0"/>
              </a:rPr>
              <a:t/>
            </a:r>
            <a:br>
              <a:rPr lang="ru-RU" u="sng" dirty="0">
                <a:latin typeface="Calibri" pitchFamily="34" charset="0"/>
              </a:rPr>
            </a:br>
            <a:endParaRPr lang="ru-RU" dirty="0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357166"/>
            <a:ext cx="4214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726382"/>
            <a:ext cx="7858180" cy="373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indent="4508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14290"/>
            <a:ext cx="800105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b="1" dirty="0" smtClean="0">
              <a:solidFill>
                <a:srgbClr val="3333FF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</a:rPr>
              <a:t>Игра </a:t>
            </a:r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</a:rPr>
              <a:t>-</a:t>
            </a:r>
            <a:r>
              <a:rPr lang="ru-RU" sz="2800" dirty="0" smtClean="0">
                <a:solidFill>
                  <a:srgbClr val="000099"/>
                </a:solidFill>
                <a:latin typeface="Calibri" pitchFamily="34" charset="0"/>
              </a:rPr>
              <a:t> это занятие, служащее для развлечения, отдыха, спортивного соревнования, также это моделирование ситуации в целях выработки наиболее эффективных решений.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35824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Игры</a:t>
            </a:r>
            <a:r>
              <a:rPr lang="en-US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подразделяют на: </a:t>
            </a:r>
            <a:endParaRPr lang="ru-RU" sz="24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Языковые (лексические, грамматические, фонетические и орфографические игры);</a:t>
            </a:r>
            <a:endParaRPr lang="ru-RU" sz="2400" dirty="0" smtClean="0">
              <a:solidFill>
                <a:srgbClr val="000099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Коммуникативные (ролевые игры) .</a:t>
            </a:r>
            <a:endParaRPr lang="en-US" sz="2400" dirty="0" smtClean="0">
              <a:solidFill>
                <a:srgbClr val="000099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</a:rPr>
              <a:t>По характеру педагогического процесса выделяются следующие группы игр: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1. обучающие, тренировочные, контролирующие, обобщающие;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2. познавательные, воспитательные, развивающие;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3. репродуктивные, продуктивные, творческие;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4.коммуникативные,диагностические,профориентационные, психотехнические.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643998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</a:rPr>
              <a:t>Спектр целевых ориентаций игры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0099"/>
                </a:solidFill>
                <a:latin typeface="Calibri" pitchFamily="34" charset="0"/>
              </a:rPr>
              <a:t>       </a:t>
            </a:r>
            <a:r>
              <a:rPr lang="ru-RU" b="1" dirty="0" smtClean="0">
                <a:solidFill>
                  <a:srgbClr val="3333FF"/>
                </a:solidFill>
                <a:latin typeface="Calibri" pitchFamily="34" charset="0"/>
              </a:rPr>
              <a:t> </a:t>
            </a:r>
            <a:r>
              <a:rPr lang="ru-RU" sz="2000" b="1" dirty="0" smtClean="0">
                <a:solidFill>
                  <a:srgbClr val="3333FF"/>
                </a:solidFill>
                <a:latin typeface="Calibri" pitchFamily="34" charset="0"/>
              </a:rPr>
              <a:t>Дидактические: </a:t>
            </a:r>
            <a:r>
              <a:rPr lang="ru-RU" sz="2000" dirty="0" smtClean="0">
                <a:solidFill>
                  <a:srgbClr val="000099"/>
                </a:solidFill>
                <a:latin typeface="Calibri" pitchFamily="34" charset="0"/>
              </a:rPr>
              <a:t>расширение кругозора, познавательная деятельность.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99"/>
                </a:solidFill>
                <a:latin typeface="Calibri" pitchFamily="34" charset="0"/>
              </a:rPr>
              <a:t>Формирование определённых умений и навыков, необходимых в практической деятельности. Развитие </a:t>
            </a:r>
            <a:r>
              <a:rPr lang="ru-RU" sz="2000" dirty="0" err="1" smtClean="0">
                <a:solidFill>
                  <a:srgbClr val="000099"/>
                </a:solidFill>
                <a:latin typeface="Calibri" pitchFamily="34" charset="0"/>
              </a:rPr>
              <a:t>общеучебных</a:t>
            </a:r>
            <a:r>
              <a:rPr lang="ru-RU" sz="2000" dirty="0" smtClean="0">
                <a:solidFill>
                  <a:srgbClr val="000099"/>
                </a:solidFill>
                <a:latin typeface="Calibri" pitchFamily="34" charset="0"/>
              </a:rPr>
              <a:t> умений и навыков. Развитие трудовых навыков.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99"/>
                </a:solidFill>
                <a:latin typeface="Calibri" pitchFamily="34" charset="0"/>
              </a:rPr>
              <a:t>        </a:t>
            </a:r>
            <a:r>
              <a:rPr lang="ru-RU" sz="2000" b="1" dirty="0" smtClean="0">
                <a:solidFill>
                  <a:srgbClr val="3333FF"/>
                </a:solidFill>
                <a:latin typeface="Calibri" pitchFamily="34" charset="0"/>
              </a:rPr>
              <a:t>Воспитывающие:</a:t>
            </a:r>
            <a:r>
              <a:rPr lang="ru-RU" sz="2000" b="1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ru-RU" sz="2000" dirty="0" smtClean="0">
                <a:solidFill>
                  <a:srgbClr val="000099"/>
                </a:solidFill>
                <a:latin typeface="Calibri" pitchFamily="34" charset="0"/>
              </a:rPr>
              <a:t>формирование определённых подходов, позиций, нравственных, эстетических и мировоззренческих установок.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99"/>
                </a:solidFill>
                <a:latin typeface="Calibri" pitchFamily="34" charset="0"/>
              </a:rPr>
              <a:t>Воспитание сотрудничества, коллективизма, общительности, </a:t>
            </a:r>
            <a:r>
              <a:rPr lang="ru-RU" sz="2000" dirty="0" err="1" smtClean="0">
                <a:solidFill>
                  <a:srgbClr val="000099"/>
                </a:solidFill>
                <a:latin typeface="Calibri" pitchFamily="34" charset="0"/>
              </a:rPr>
              <a:t>коммуникативности</a:t>
            </a:r>
            <a:r>
              <a:rPr lang="ru-RU" sz="2000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99"/>
                </a:solidFill>
                <a:latin typeface="Calibri" pitchFamily="34" charset="0"/>
              </a:rPr>
              <a:t>      </a:t>
            </a:r>
            <a:r>
              <a:rPr lang="ru-RU" sz="2000" dirty="0" smtClean="0">
                <a:solidFill>
                  <a:srgbClr val="3333FF"/>
                </a:solidFill>
                <a:latin typeface="Calibri" pitchFamily="34" charset="0"/>
              </a:rPr>
              <a:t> </a:t>
            </a:r>
            <a:r>
              <a:rPr lang="ru-RU" sz="2000" b="1" dirty="0" smtClean="0">
                <a:solidFill>
                  <a:srgbClr val="3333FF"/>
                </a:solidFill>
                <a:latin typeface="Calibri" pitchFamily="34" charset="0"/>
              </a:rPr>
              <a:t>Развивающие: </a:t>
            </a:r>
            <a:r>
              <a:rPr lang="ru-RU" sz="2000" dirty="0" smtClean="0">
                <a:solidFill>
                  <a:srgbClr val="000099"/>
                </a:solidFill>
                <a:latin typeface="Calibri" pitchFamily="34" charset="0"/>
              </a:rPr>
              <a:t>развитие внимания, памяти, речи, мышления, умений сравнивать, сопоставлять, находить аналогии, воображения, фантазии, творческих способностей. Развитие мотивации учебной деятельности.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99"/>
                </a:solidFill>
                <a:latin typeface="Calibri" pitchFamily="34" charset="0"/>
              </a:rPr>
              <a:t>       </a:t>
            </a:r>
            <a:r>
              <a:rPr lang="ru-RU" sz="2000" b="1" dirty="0" smtClean="0">
                <a:solidFill>
                  <a:srgbClr val="3333FF"/>
                </a:solidFill>
                <a:latin typeface="Calibri" pitchFamily="34" charset="0"/>
              </a:rPr>
              <a:t>Социализирующие:</a:t>
            </a:r>
            <a:r>
              <a:rPr lang="ru-RU" sz="2000" b="1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ru-RU" sz="2000" dirty="0" smtClean="0">
                <a:solidFill>
                  <a:srgbClr val="000099"/>
                </a:solidFill>
                <a:latin typeface="Calibri" pitchFamily="34" charset="0"/>
              </a:rPr>
              <a:t>приобщение к нормам и ценностям общества, адаптация к условиям среды.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-571527"/>
            <a:ext cx="8643998" cy="7525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396000" indent="457200" algn="ctr">
              <a:lnSpc>
                <a:spcPct val="150000"/>
              </a:lnSpc>
            </a:pPr>
            <a:r>
              <a:rPr lang="ru-RU" sz="2200" b="1" dirty="0" smtClean="0">
                <a:solidFill>
                  <a:srgbClr val="C00000"/>
                </a:solidFill>
                <a:latin typeface="Calibri" pitchFamily="34" charset="0"/>
              </a:rPr>
              <a:t>Функции игры</a:t>
            </a:r>
          </a:p>
          <a:p>
            <a:pPr marL="396000" indent="457200">
              <a:lnSpc>
                <a:spcPct val="150000"/>
              </a:lnSpc>
            </a:pPr>
            <a:r>
              <a:rPr lang="ru-RU" sz="2200" b="1" dirty="0" smtClean="0">
                <a:solidFill>
                  <a:srgbClr val="FF0000"/>
                </a:solidFill>
                <a:latin typeface="Calibri" pitchFamily="34" charset="0"/>
              </a:rPr>
              <a:t>·</a:t>
            </a:r>
            <a:r>
              <a:rPr lang="ru-RU" sz="2200" b="1" dirty="0">
                <a:solidFill>
                  <a:srgbClr val="FF0000"/>
                </a:solidFill>
                <a:latin typeface="Calibri" pitchFamily="34" charset="0"/>
              </a:rPr>
              <a:t>  </a:t>
            </a:r>
            <a:r>
              <a:rPr lang="ru-RU" sz="2200" dirty="0">
                <a:latin typeface="Calibri" pitchFamily="34" charset="0"/>
              </a:rPr>
              <a:t>    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 </a:t>
            </a:r>
            <a:r>
              <a:rPr lang="ru-RU" sz="2200" b="1" dirty="0">
                <a:solidFill>
                  <a:srgbClr val="000099"/>
                </a:solidFill>
                <a:latin typeface="Calibri" pitchFamily="34" charset="0"/>
              </a:rPr>
              <a:t> Обучающая функция 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– развитие памяти, внимания, восприятия.</a:t>
            </a:r>
          </a:p>
          <a:p>
            <a:pPr marL="396000" indent="457200">
              <a:lnSpc>
                <a:spcPct val="150000"/>
              </a:lnSpc>
            </a:pPr>
            <a:r>
              <a:rPr lang="ru-RU" sz="2200" b="1" dirty="0">
                <a:solidFill>
                  <a:srgbClr val="FF0000"/>
                </a:solidFill>
                <a:latin typeface="Calibri" pitchFamily="34" charset="0"/>
              </a:rPr>
              <a:t>·   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     </a:t>
            </a:r>
            <a:r>
              <a:rPr lang="ru-RU" sz="2200" b="1" dirty="0">
                <a:solidFill>
                  <a:srgbClr val="000099"/>
                </a:solidFill>
                <a:latin typeface="Calibri" pitchFamily="34" charset="0"/>
              </a:rPr>
              <a:t>Развлекательная функция 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– создание благоприятной атмосферы урока, превращение урока в увлекательное действо.</a:t>
            </a:r>
          </a:p>
          <a:p>
            <a:pPr marL="396000" indent="457200">
              <a:lnSpc>
                <a:spcPct val="150000"/>
              </a:lnSpc>
            </a:pPr>
            <a:r>
              <a:rPr lang="ru-RU" sz="2200" b="1" dirty="0">
                <a:solidFill>
                  <a:srgbClr val="FF0000"/>
                </a:solidFill>
                <a:latin typeface="Calibri" pitchFamily="34" charset="0"/>
              </a:rPr>
              <a:t>· </a:t>
            </a:r>
            <a:r>
              <a:rPr lang="ru-RU" sz="2200" b="1" dirty="0">
                <a:solidFill>
                  <a:srgbClr val="000099"/>
                </a:solidFill>
                <a:latin typeface="Calibri" pitchFamily="34" charset="0"/>
              </a:rPr>
              <a:t> 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      </a:t>
            </a:r>
            <a:r>
              <a:rPr lang="ru-RU" sz="2200" b="1" dirty="0">
                <a:solidFill>
                  <a:srgbClr val="000099"/>
                </a:solidFill>
                <a:latin typeface="Calibri" pitchFamily="34" charset="0"/>
              </a:rPr>
              <a:t>Релаксационная функция 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– снятие эмоционального </a:t>
            </a:r>
            <a:r>
              <a:rPr lang="ru-RU" sz="2200" dirty="0" smtClean="0">
                <a:solidFill>
                  <a:srgbClr val="000099"/>
                </a:solidFill>
                <a:latin typeface="Calibri" pitchFamily="34" charset="0"/>
              </a:rPr>
              <a:t>напряжения.</a:t>
            </a:r>
            <a:endParaRPr lang="ru-RU" sz="2200" dirty="0">
              <a:solidFill>
                <a:srgbClr val="000099"/>
              </a:solidFill>
              <a:latin typeface="Calibri" pitchFamily="34" charset="0"/>
            </a:endParaRPr>
          </a:p>
          <a:p>
            <a:pPr marL="396000" indent="457200">
              <a:lnSpc>
                <a:spcPct val="150000"/>
              </a:lnSpc>
            </a:pPr>
            <a:r>
              <a:rPr lang="ru-RU" sz="2200" b="1" dirty="0" smtClean="0">
                <a:solidFill>
                  <a:srgbClr val="FF0000"/>
                </a:solidFill>
                <a:latin typeface="Calibri" pitchFamily="34" charset="0"/>
              </a:rPr>
              <a:t>·</a:t>
            </a:r>
            <a:r>
              <a:rPr lang="ru-RU" sz="2200" b="1" dirty="0">
                <a:solidFill>
                  <a:srgbClr val="FF0000"/>
                </a:solidFill>
                <a:latin typeface="Calibri" pitchFamily="34" charset="0"/>
              </a:rPr>
              <a:t>  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      </a:t>
            </a:r>
            <a:r>
              <a:rPr lang="ru-RU" sz="2200" b="1" dirty="0">
                <a:solidFill>
                  <a:srgbClr val="000099"/>
                </a:solidFill>
                <a:latin typeface="Calibri" pitchFamily="34" charset="0"/>
              </a:rPr>
              <a:t>Развивающая функция 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– развитие личностных качеств.</a:t>
            </a:r>
          </a:p>
          <a:p>
            <a:pPr marL="396000" indent="457200">
              <a:lnSpc>
                <a:spcPct val="150000"/>
              </a:lnSpc>
            </a:pPr>
            <a:r>
              <a:rPr lang="ru-RU" sz="2200" b="1" dirty="0">
                <a:solidFill>
                  <a:srgbClr val="FF0000"/>
                </a:solidFill>
                <a:latin typeface="Calibri" pitchFamily="34" charset="0"/>
              </a:rPr>
              <a:t>·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        </a:t>
            </a:r>
            <a:r>
              <a:rPr lang="ru-RU" sz="2200" b="1" dirty="0">
                <a:solidFill>
                  <a:srgbClr val="000099"/>
                </a:solidFill>
                <a:latin typeface="Calibri" pitchFamily="34" charset="0"/>
              </a:rPr>
              <a:t>Воспитательная функция 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– психотренинг и </a:t>
            </a:r>
            <a:r>
              <a:rPr lang="ru-RU" sz="2200" dirty="0" err="1">
                <a:solidFill>
                  <a:srgbClr val="000099"/>
                </a:solidFill>
                <a:latin typeface="Calibri" pitchFamily="34" charset="0"/>
              </a:rPr>
              <a:t>психокоррекция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 проявления личностных качеств в игровых моделях жизненных ситуаций.</a:t>
            </a:r>
          </a:p>
          <a:p>
            <a:pPr marL="396000" indent="457200">
              <a:lnSpc>
                <a:spcPct val="150000"/>
              </a:lnSpc>
            </a:pPr>
            <a:r>
              <a:rPr lang="ru-RU" sz="2200" b="1" dirty="0">
                <a:solidFill>
                  <a:srgbClr val="FF0000"/>
                </a:solidFill>
                <a:latin typeface="Calibri" pitchFamily="34" charset="0"/>
              </a:rPr>
              <a:t>·   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    </a:t>
            </a:r>
            <a:r>
              <a:rPr lang="ru-RU" sz="2200" b="1" dirty="0">
                <a:solidFill>
                  <a:srgbClr val="000099"/>
                </a:solidFill>
                <a:latin typeface="Calibri" pitchFamily="34" charset="0"/>
              </a:rPr>
              <a:t> Коммуникативная функция </a:t>
            </a:r>
            <a:r>
              <a:rPr lang="ru-RU" sz="2200" dirty="0">
                <a:solidFill>
                  <a:srgbClr val="000099"/>
                </a:solidFill>
                <a:latin typeface="Calibri" pitchFamily="34" charset="0"/>
              </a:rPr>
              <a:t>– сплочение коллектива, установление эмоциональных контактов и вербального общения.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215370" cy="6129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</a:rPr>
              <a:t>Требования к игре: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0099"/>
                </a:solidFill>
                <a:latin typeface="Calibri" pitchFamily="34" charset="0"/>
              </a:rPr>
              <a:t>-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Игра </a:t>
            </a:r>
            <a:r>
              <a:rPr lang="ru-RU" sz="2400" dirty="0">
                <a:solidFill>
                  <a:srgbClr val="000099"/>
                </a:solidFill>
                <a:latin typeface="Calibri" pitchFamily="34" charset="0"/>
              </a:rPr>
              <a:t>должна быть направлена на решение определенных учебных задач;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0099"/>
                </a:solidFill>
                <a:latin typeface="Calibri" pitchFamily="34" charset="0"/>
              </a:rPr>
              <a:t>-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Игра </a:t>
            </a:r>
            <a:r>
              <a:rPr lang="ru-RU" sz="2400" dirty="0">
                <a:solidFill>
                  <a:srgbClr val="000099"/>
                </a:solidFill>
                <a:latin typeface="Calibri" pitchFamily="34" charset="0"/>
              </a:rPr>
              <a:t>должна быть контролируема и управляема и не срывать урок.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0099"/>
                </a:solidFill>
                <a:latin typeface="Calibri" pitchFamily="34" charset="0"/>
              </a:rPr>
              <a:t>-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ru-RU" sz="2400" dirty="0">
                <a:solidFill>
                  <a:srgbClr val="000099"/>
                </a:solidFill>
                <a:latin typeface="Calibri" pitchFamily="34" charset="0"/>
              </a:rPr>
              <a:t>Игра должна снимать эмоциональное напряжение и стимулировать активность.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0099"/>
                </a:solidFill>
                <a:latin typeface="Calibri" pitchFamily="34" charset="0"/>
              </a:rPr>
              <a:t>-</a:t>
            </a:r>
            <a:r>
              <a:rPr lang="ru-RU" sz="2400" b="1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ru-RU" sz="2400" dirty="0">
                <a:solidFill>
                  <a:srgbClr val="000099"/>
                </a:solidFill>
                <a:latin typeface="Calibri" pitchFamily="34" charset="0"/>
              </a:rPr>
              <a:t>На первом месте в игре должен быть игровой момент, а учебный эффект на втором.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0099"/>
                </a:solidFill>
                <a:latin typeface="Calibri" pitchFamily="34" charset="0"/>
              </a:rPr>
              <a:t>-</a:t>
            </a:r>
            <a:r>
              <a:rPr lang="ru-RU" sz="24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ru-RU" sz="2400" dirty="0">
                <a:solidFill>
                  <a:srgbClr val="000099"/>
                </a:solidFill>
                <a:latin typeface="Calibri" pitchFamily="34" charset="0"/>
              </a:rPr>
              <a:t>Игра не может считаться эффективной формой , если она не интересна детям.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28596" y="357139"/>
            <a:ext cx="8001056" cy="503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Игра способствует:</a:t>
            </a:r>
            <a:endParaRPr lang="ru-RU" sz="2800" b="1" dirty="0">
              <a:solidFill>
                <a:srgbClr val="C00000"/>
              </a:solidFill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Созданию психологической готовности учащихся к речевому общению;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Обеспечению естественной необходимости многократного повторения  языкового материала;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Тренировке учащихся в выборе нужного речевого варианта;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342</TotalTime>
  <Words>761</Words>
  <Application>Microsoft Office PowerPoint</Application>
  <PresentationFormat>Экран (4:3)</PresentationFormat>
  <Paragraphs>132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ДПО (ПК) С «Мордовский республиканский институт образования»   Кафедра гуманитарного образования   Курсовой проект … ТЕМА ...   Выполнил: ФИО, учитель... языка … (школа) Проверил: ... (Слепова Н.Б., методист кафедры гуманитарного образования / Кочеваткина О.В., зав.кафедрой гуманитарного образования)   </dc:title>
  <dc:creator>Admin</dc:creator>
  <cp:lastModifiedBy>Admin</cp:lastModifiedBy>
  <cp:revision>40</cp:revision>
  <dcterms:created xsi:type="dcterms:W3CDTF">2014-10-10T10:43:32Z</dcterms:created>
  <dcterms:modified xsi:type="dcterms:W3CDTF">2014-10-29T12:12:48Z</dcterms:modified>
</cp:coreProperties>
</file>