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77" r:id="rId5"/>
    <p:sldId id="259" r:id="rId6"/>
    <p:sldId id="273" r:id="rId7"/>
    <p:sldId id="296" r:id="rId8"/>
    <p:sldId id="280" r:id="rId9"/>
    <p:sldId id="266" r:id="rId10"/>
    <p:sldId id="264" r:id="rId11"/>
    <p:sldId id="300" r:id="rId12"/>
    <p:sldId id="284" r:id="rId13"/>
    <p:sldId id="289" r:id="rId14"/>
    <p:sldId id="297" r:id="rId15"/>
    <p:sldId id="271" r:id="rId1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FF99"/>
    <a:srgbClr val="336600"/>
    <a:srgbClr val="99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94" autoAdjust="0"/>
  </p:normalViewPr>
  <p:slideViewPr>
    <p:cSldViewPr>
      <p:cViewPr varScale="1">
        <p:scale>
          <a:sx n="73" d="100"/>
          <a:sy n="73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4D119-74DB-4577-9526-53442D831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F8508-2B31-4B6D-B454-1789CA564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4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81A4-36F5-4704-ADDB-A88460DD3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96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6FC0F-6603-418E-846E-01D03F057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04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2E75-E203-4551-AD35-C16497D0D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7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19D0-32B6-41AF-A7E7-165FD5C39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0F42-96CB-49A5-88AF-5046260B2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79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30D13-5B4D-4AFC-AEC3-20C776CC0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9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65AFD-3F30-4CD7-9DD1-86DBFBDA8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4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EA6D-AE0B-419F-B4B9-D4035A0FB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22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3443C-9319-4535-A346-FBB26C4EB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2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9359BE-8585-41F7-9B81-867C1DB02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90805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accent2"/>
                </a:solidFill>
              </a:rPr>
              <a:t>Прибавление числа</a:t>
            </a:r>
            <a:r>
              <a:rPr lang="ru-RU" altLang="ru-RU" smtClean="0"/>
              <a:t> </a:t>
            </a:r>
            <a:r>
              <a:rPr lang="ru-RU" altLang="ru-RU" b="1" smtClean="0">
                <a:solidFill>
                  <a:srgbClr val="FF0066"/>
                </a:solidFill>
              </a:rPr>
              <a:t>2 </a:t>
            </a:r>
            <a:r>
              <a:rPr lang="ru-RU" altLang="ru-RU" b="1" smtClean="0">
                <a:solidFill>
                  <a:schemeClr val="accent2"/>
                </a:solidFill>
              </a:rPr>
              <a:t>с переходом через разряд.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19475" y="3886200"/>
            <a:ext cx="4352925" cy="2063750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chemeClr val="accent2"/>
                </a:solidFill>
              </a:rPr>
              <a:t>Математика. В.Н.Рудницкая</a:t>
            </a:r>
          </a:p>
          <a:p>
            <a:pPr eaLnBrk="1" hangingPunct="1"/>
            <a:r>
              <a:rPr lang="ru-RU" altLang="ru-RU" sz="2800" smtClean="0">
                <a:solidFill>
                  <a:schemeClr val="accent2"/>
                </a:solidFill>
              </a:rPr>
              <a:t> 1 класс.</a:t>
            </a:r>
          </a:p>
          <a:p>
            <a:pPr eaLnBrk="1" hangingPunct="1"/>
            <a:r>
              <a:rPr lang="ru-RU" altLang="ru-RU" sz="2800" smtClean="0">
                <a:solidFill>
                  <a:schemeClr val="accent2"/>
                </a:solidFill>
              </a:rPr>
              <a:t>Учитель: Зайцева Т.В.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Номер слайда 2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A2DD1887-EF70-46C7-9684-542CAC5CA93D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10</a:t>
            </a:fld>
            <a:endParaRPr lang="ru-RU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5040313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ОБЪЯСНИ, как сложить </a:t>
            </a:r>
          </a:p>
        </p:txBody>
      </p:sp>
      <p:sp>
        <p:nvSpPr>
          <p:cNvPr id="17412" name="WordArt 12"/>
          <p:cNvSpPr>
            <a:spLocks noChangeArrowheads="1" noChangeShapeType="1" noTextEdit="1"/>
          </p:cNvSpPr>
          <p:nvPr/>
        </p:nvSpPr>
        <p:spPr bwMode="auto">
          <a:xfrm>
            <a:off x="755650" y="1412875"/>
            <a:ext cx="915988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9</a:t>
            </a:r>
          </a:p>
        </p:txBody>
      </p:sp>
      <p:sp>
        <p:nvSpPr>
          <p:cNvPr id="17413" name="WordArt 13"/>
          <p:cNvSpPr>
            <a:spLocks noChangeArrowheads="1" noChangeShapeType="1" noTextEdit="1"/>
          </p:cNvSpPr>
          <p:nvPr/>
        </p:nvSpPr>
        <p:spPr bwMode="auto">
          <a:xfrm>
            <a:off x="1979613" y="1484313"/>
            <a:ext cx="1008062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+ 1</a:t>
            </a:r>
          </a:p>
        </p:txBody>
      </p:sp>
      <p:sp>
        <p:nvSpPr>
          <p:cNvPr id="17414" name="AutoShape 14"/>
          <p:cNvSpPr>
            <a:spLocks/>
          </p:cNvSpPr>
          <p:nvPr/>
        </p:nvSpPr>
        <p:spPr bwMode="auto">
          <a:xfrm rot="5400000">
            <a:off x="1800225" y="1808163"/>
            <a:ext cx="504825" cy="1873250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5" name="WordArt 15"/>
          <p:cNvSpPr>
            <a:spLocks noChangeArrowheads="1" noChangeShapeType="1" noTextEdit="1"/>
          </p:cNvSpPr>
          <p:nvPr/>
        </p:nvSpPr>
        <p:spPr bwMode="auto">
          <a:xfrm>
            <a:off x="3348038" y="1557338"/>
            <a:ext cx="1400175" cy="8747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+ 1</a:t>
            </a:r>
          </a:p>
        </p:txBody>
      </p:sp>
      <p:sp>
        <p:nvSpPr>
          <p:cNvPr id="17416" name="WordArt 16"/>
          <p:cNvSpPr>
            <a:spLocks noChangeArrowheads="1" noChangeShapeType="1" noTextEdit="1"/>
          </p:cNvSpPr>
          <p:nvPr/>
        </p:nvSpPr>
        <p:spPr bwMode="auto">
          <a:xfrm>
            <a:off x="1476375" y="3141663"/>
            <a:ext cx="11525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10</a:t>
            </a:r>
          </a:p>
        </p:txBody>
      </p:sp>
      <p:sp>
        <p:nvSpPr>
          <p:cNvPr id="17417" name="WordArt 19"/>
          <p:cNvSpPr>
            <a:spLocks noChangeArrowheads="1" noChangeShapeType="1" noTextEdit="1"/>
          </p:cNvSpPr>
          <p:nvPr/>
        </p:nvSpPr>
        <p:spPr bwMode="auto">
          <a:xfrm>
            <a:off x="5940425" y="620713"/>
            <a:ext cx="1655763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9 и 2</a:t>
            </a:r>
          </a:p>
        </p:txBody>
      </p:sp>
      <p:sp>
        <p:nvSpPr>
          <p:cNvPr id="17418" name="Rectangle 20"/>
          <p:cNvSpPr>
            <a:spLocks noChangeArrowheads="1"/>
          </p:cNvSpPr>
          <p:nvPr/>
        </p:nvSpPr>
        <p:spPr bwMode="auto">
          <a:xfrm>
            <a:off x="395288" y="3860800"/>
            <a:ext cx="842486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9" name="WordArt 21"/>
          <p:cNvSpPr>
            <a:spLocks noChangeArrowheads="1" noChangeShapeType="1" noTextEdit="1"/>
          </p:cNvSpPr>
          <p:nvPr/>
        </p:nvSpPr>
        <p:spPr bwMode="auto">
          <a:xfrm>
            <a:off x="468313" y="4149725"/>
            <a:ext cx="82089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0  1  2  3  4  5  6  7  8  9  10  11 12  </a:t>
            </a:r>
          </a:p>
        </p:txBody>
      </p:sp>
      <p:sp>
        <p:nvSpPr>
          <p:cNvPr id="17420" name="AutoShape 22"/>
          <p:cNvSpPr>
            <a:spLocks noChangeArrowheads="1"/>
          </p:cNvSpPr>
          <p:nvPr/>
        </p:nvSpPr>
        <p:spPr bwMode="auto">
          <a:xfrm>
            <a:off x="5795963" y="3284538"/>
            <a:ext cx="936625" cy="576262"/>
          </a:xfrm>
          <a:prstGeom prst="curvedDownArrow">
            <a:avLst>
              <a:gd name="adj1" fmla="val 32507"/>
              <a:gd name="adj2" fmla="val 6501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588125" y="3284538"/>
            <a:ext cx="936625" cy="576262"/>
          </a:xfrm>
          <a:prstGeom prst="curvedDownArrow">
            <a:avLst>
              <a:gd name="adj1" fmla="val 32507"/>
              <a:gd name="adj2" fmla="val 6501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2" name="Oval 24"/>
          <p:cNvSpPr>
            <a:spLocks noChangeArrowheads="1"/>
          </p:cNvSpPr>
          <p:nvPr/>
        </p:nvSpPr>
        <p:spPr bwMode="auto">
          <a:xfrm>
            <a:off x="827088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3" name="Oval 26"/>
          <p:cNvSpPr>
            <a:spLocks noChangeArrowheads="1"/>
          </p:cNvSpPr>
          <p:nvPr/>
        </p:nvSpPr>
        <p:spPr bwMode="auto">
          <a:xfrm>
            <a:off x="2124075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4" name="Oval 27"/>
          <p:cNvSpPr>
            <a:spLocks noChangeArrowheads="1"/>
          </p:cNvSpPr>
          <p:nvPr/>
        </p:nvSpPr>
        <p:spPr bwMode="auto">
          <a:xfrm>
            <a:off x="1692275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5" name="Oval 28"/>
          <p:cNvSpPr>
            <a:spLocks noChangeArrowheads="1"/>
          </p:cNvSpPr>
          <p:nvPr/>
        </p:nvSpPr>
        <p:spPr bwMode="auto">
          <a:xfrm>
            <a:off x="2555875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6" name="Oval 30"/>
          <p:cNvSpPr>
            <a:spLocks noChangeArrowheads="1"/>
          </p:cNvSpPr>
          <p:nvPr/>
        </p:nvSpPr>
        <p:spPr bwMode="auto">
          <a:xfrm>
            <a:off x="1258888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7" name="Oval 32"/>
          <p:cNvSpPr>
            <a:spLocks noChangeArrowheads="1"/>
          </p:cNvSpPr>
          <p:nvPr/>
        </p:nvSpPr>
        <p:spPr bwMode="auto">
          <a:xfrm>
            <a:off x="2916238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8" name="Oval 33"/>
          <p:cNvSpPr>
            <a:spLocks noChangeArrowheads="1"/>
          </p:cNvSpPr>
          <p:nvPr/>
        </p:nvSpPr>
        <p:spPr bwMode="auto">
          <a:xfrm>
            <a:off x="3276600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9" name="Oval 34"/>
          <p:cNvSpPr>
            <a:spLocks noChangeArrowheads="1"/>
          </p:cNvSpPr>
          <p:nvPr/>
        </p:nvSpPr>
        <p:spPr bwMode="auto">
          <a:xfrm>
            <a:off x="3635375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30" name="Oval 35"/>
          <p:cNvSpPr>
            <a:spLocks noChangeArrowheads="1"/>
          </p:cNvSpPr>
          <p:nvPr/>
        </p:nvSpPr>
        <p:spPr bwMode="auto">
          <a:xfrm>
            <a:off x="4067175" y="5734050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31" name="Oval 36"/>
          <p:cNvSpPr>
            <a:spLocks noChangeArrowheads="1"/>
          </p:cNvSpPr>
          <p:nvPr/>
        </p:nvSpPr>
        <p:spPr bwMode="auto">
          <a:xfrm>
            <a:off x="4932363" y="5661025"/>
            <a:ext cx="719137" cy="554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32" name="Oval 37"/>
          <p:cNvSpPr>
            <a:spLocks noChangeArrowheads="1"/>
          </p:cNvSpPr>
          <p:nvPr/>
        </p:nvSpPr>
        <p:spPr bwMode="auto">
          <a:xfrm>
            <a:off x="5795963" y="5661025"/>
            <a:ext cx="719137" cy="554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Цилиндр 3"/>
          <p:cNvSpPr/>
          <p:nvPr/>
        </p:nvSpPr>
        <p:spPr>
          <a:xfrm rot="9893635" flipH="1">
            <a:off x="6799422" y="4016108"/>
            <a:ext cx="357190" cy="1790662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Цилиндр 4"/>
          <p:cNvSpPr/>
          <p:nvPr/>
        </p:nvSpPr>
        <p:spPr>
          <a:xfrm rot="9945112" flipH="1">
            <a:off x="6358352" y="3945500"/>
            <a:ext cx="357190" cy="1789438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Цилиндр 5"/>
          <p:cNvSpPr/>
          <p:nvPr/>
        </p:nvSpPr>
        <p:spPr>
          <a:xfrm rot="10006066" flipH="1">
            <a:off x="5922840" y="3873853"/>
            <a:ext cx="357190" cy="1857340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Цилиндр 6"/>
          <p:cNvSpPr/>
          <p:nvPr/>
        </p:nvSpPr>
        <p:spPr>
          <a:xfrm rot="10058396" flipH="1">
            <a:off x="5479821" y="3874463"/>
            <a:ext cx="358913" cy="1861984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Цилиндр 7"/>
          <p:cNvSpPr/>
          <p:nvPr/>
        </p:nvSpPr>
        <p:spPr>
          <a:xfrm rot="10091947" flipH="1">
            <a:off x="5042293" y="3874692"/>
            <a:ext cx="357190" cy="1841609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Цилиндр 8"/>
          <p:cNvSpPr/>
          <p:nvPr/>
        </p:nvSpPr>
        <p:spPr>
          <a:xfrm rot="10080710" flipH="1">
            <a:off x="4610762" y="3946681"/>
            <a:ext cx="357190" cy="1786460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Цилиндр 9"/>
          <p:cNvSpPr/>
          <p:nvPr/>
        </p:nvSpPr>
        <p:spPr>
          <a:xfrm rot="10152999" flipH="1">
            <a:off x="4163135" y="4089708"/>
            <a:ext cx="357190" cy="1772275"/>
          </a:xfrm>
          <a:prstGeom prst="can">
            <a:avLst>
              <a:gd name="adj" fmla="val 56455"/>
            </a:avLst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10000"/>
              </a:schemeClr>
            </a:solidFill>
            <a:prstDash val="sysDot"/>
          </a:ln>
          <a:scene3d>
            <a:camera prst="perspectiveRigh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66" name="Номер слайда 3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FC0D63-616E-44AD-883C-CFABC64187A7}" type="slidenum">
              <a:rPr lang="ru-RU" altLang="ru-RU" smtClean="0"/>
              <a:pPr eaLnBrk="1" hangingPunct="1"/>
              <a:t>11</a:t>
            </a:fld>
            <a:endParaRPr lang="ru-RU" altLang="ru-RU" smtClean="0"/>
          </a:p>
        </p:txBody>
      </p:sp>
      <p:pic>
        <p:nvPicPr>
          <p:cNvPr id="19467" name="Picture 38" descr="D:\зима\Аленушка3 копия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500438"/>
            <a:ext cx="18097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39" descr="D:\зима\Иванушка копия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3000375"/>
            <a:ext cx="8572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Rectangle 4"/>
          <p:cNvSpPr>
            <a:spLocks noChangeArrowheads="1"/>
          </p:cNvSpPr>
          <p:nvPr/>
        </p:nvSpPr>
        <p:spPr bwMode="auto">
          <a:xfrm>
            <a:off x="4357688" y="500063"/>
            <a:ext cx="3527425" cy="93503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/>
              <a:t>10 - 2 - 1 = 7</a:t>
            </a:r>
            <a:endParaRPr lang="ru-RU" altLang="ru-RU"/>
          </a:p>
        </p:txBody>
      </p:sp>
      <p:sp>
        <p:nvSpPr>
          <p:cNvPr id="19470" name="Rectangle 5"/>
          <p:cNvSpPr>
            <a:spLocks noChangeArrowheads="1"/>
          </p:cNvSpPr>
          <p:nvPr/>
        </p:nvSpPr>
        <p:spPr bwMode="auto">
          <a:xfrm>
            <a:off x="4500563" y="1643063"/>
            <a:ext cx="3455987" cy="1152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/>
              <a:t>9 -  1 -  3 = 5</a:t>
            </a:r>
            <a:endParaRPr lang="ru-RU" altLang="ru-RU"/>
          </a:p>
        </p:txBody>
      </p:sp>
      <p:sp>
        <p:nvSpPr>
          <p:cNvPr id="19471" name="Rectangle 6"/>
          <p:cNvSpPr>
            <a:spLocks noChangeArrowheads="1"/>
          </p:cNvSpPr>
          <p:nvPr/>
        </p:nvSpPr>
        <p:spPr bwMode="auto">
          <a:xfrm>
            <a:off x="642938" y="5500688"/>
            <a:ext cx="3455987" cy="1079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/>
              <a:t>6 + 3 + 1 = 10</a:t>
            </a:r>
            <a:endParaRPr lang="ru-RU" altLang="ru-RU"/>
          </a:p>
        </p:txBody>
      </p:sp>
      <p:sp>
        <p:nvSpPr>
          <p:cNvPr id="19472" name="Rectangle 7"/>
          <p:cNvSpPr>
            <a:spLocks noChangeArrowheads="1"/>
          </p:cNvSpPr>
          <p:nvPr/>
        </p:nvSpPr>
        <p:spPr bwMode="auto">
          <a:xfrm>
            <a:off x="4786313" y="5572125"/>
            <a:ext cx="3457575" cy="10795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/>
              <a:t>7 + 2 + 1=10</a:t>
            </a:r>
            <a:endParaRPr lang="ru-RU" altLang="ru-RU"/>
          </a:p>
        </p:txBody>
      </p:sp>
      <p:sp>
        <p:nvSpPr>
          <p:cNvPr id="19473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503237" cy="504825"/>
          </a:xfrm>
          <a:prstGeom prst="actionButtonHome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4" name="AutoShape 17"/>
          <p:cNvSpPr>
            <a:spLocks noChangeArrowheads="1"/>
          </p:cNvSpPr>
          <p:nvPr/>
        </p:nvSpPr>
        <p:spPr bwMode="auto">
          <a:xfrm>
            <a:off x="5072063" y="714375"/>
            <a:ext cx="647700" cy="64928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5" name="AutoShape 17"/>
          <p:cNvSpPr>
            <a:spLocks noChangeArrowheads="1"/>
          </p:cNvSpPr>
          <p:nvPr/>
        </p:nvSpPr>
        <p:spPr bwMode="auto">
          <a:xfrm>
            <a:off x="5857875" y="714375"/>
            <a:ext cx="647700" cy="64928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6" name="AutoShape 17"/>
          <p:cNvSpPr>
            <a:spLocks noChangeArrowheads="1"/>
          </p:cNvSpPr>
          <p:nvPr/>
        </p:nvSpPr>
        <p:spPr bwMode="auto">
          <a:xfrm>
            <a:off x="4857750" y="1928813"/>
            <a:ext cx="647700" cy="649287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" name="AutoShape 17"/>
          <p:cNvSpPr>
            <a:spLocks noChangeArrowheads="1"/>
          </p:cNvSpPr>
          <p:nvPr/>
        </p:nvSpPr>
        <p:spPr bwMode="auto">
          <a:xfrm>
            <a:off x="5786438" y="1928813"/>
            <a:ext cx="647700" cy="649287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8" name="AutoShape 17"/>
          <p:cNvSpPr>
            <a:spLocks noChangeArrowheads="1"/>
          </p:cNvSpPr>
          <p:nvPr/>
        </p:nvSpPr>
        <p:spPr bwMode="auto">
          <a:xfrm>
            <a:off x="928688" y="5715000"/>
            <a:ext cx="647700" cy="64928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9" name="AutoShape 17"/>
          <p:cNvSpPr>
            <a:spLocks noChangeArrowheads="1"/>
          </p:cNvSpPr>
          <p:nvPr/>
        </p:nvSpPr>
        <p:spPr bwMode="auto">
          <a:xfrm>
            <a:off x="1857375" y="5715000"/>
            <a:ext cx="647700" cy="64928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0" name="AutoShape 17"/>
          <p:cNvSpPr>
            <a:spLocks noChangeArrowheads="1"/>
          </p:cNvSpPr>
          <p:nvPr/>
        </p:nvSpPr>
        <p:spPr bwMode="auto">
          <a:xfrm>
            <a:off x="5214938" y="5786438"/>
            <a:ext cx="647700" cy="649287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" name="AutoShape 17"/>
          <p:cNvSpPr>
            <a:spLocks noChangeArrowheads="1"/>
          </p:cNvSpPr>
          <p:nvPr/>
        </p:nvSpPr>
        <p:spPr bwMode="auto">
          <a:xfrm>
            <a:off x="6215063" y="5786438"/>
            <a:ext cx="647700" cy="649287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7367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7367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573463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644900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4467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84467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0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8913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WordArt 14"/>
          <p:cNvSpPr>
            <a:spLocks noChangeArrowheads="1" noChangeShapeType="1" noTextEdit="1"/>
          </p:cNvSpPr>
          <p:nvPr/>
        </p:nvSpPr>
        <p:spPr bwMode="auto">
          <a:xfrm>
            <a:off x="5148263" y="692150"/>
            <a:ext cx="1008062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 и 10</a:t>
            </a:r>
          </a:p>
        </p:txBody>
      </p:sp>
      <p:sp>
        <p:nvSpPr>
          <p:cNvPr id="20492" name="WordArt 15"/>
          <p:cNvSpPr>
            <a:spLocks noChangeArrowheads="1" noChangeShapeType="1" noTextEdit="1"/>
          </p:cNvSpPr>
          <p:nvPr/>
        </p:nvSpPr>
        <p:spPr bwMode="auto">
          <a:xfrm>
            <a:off x="7308850" y="620713"/>
            <a:ext cx="1223963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 и 10</a:t>
            </a:r>
          </a:p>
        </p:txBody>
      </p:sp>
      <p:sp>
        <p:nvSpPr>
          <p:cNvPr id="20493" name="WordArt 16"/>
          <p:cNvSpPr>
            <a:spLocks noChangeArrowheads="1" noChangeShapeType="1" noTextEdit="1"/>
          </p:cNvSpPr>
          <p:nvPr/>
        </p:nvSpPr>
        <p:spPr bwMode="auto">
          <a:xfrm>
            <a:off x="5076825" y="2349500"/>
            <a:ext cx="1076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10 и 0</a:t>
            </a:r>
          </a:p>
        </p:txBody>
      </p:sp>
      <p:sp>
        <p:nvSpPr>
          <p:cNvPr id="20494" name="WordArt 17"/>
          <p:cNvSpPr>
            <a:spLocks noChangeArrowheads="1" noChangeShapeType="1" noTextEdit="1"/>
          </p:cNvSpPr>
          <p:nvPr/>
        </p:nvSpPr>
        <p:spPr bwMode="auto">
          <a:xfrm>
            <a:off x="5076825" y="4221163"/>
            <a:ext cx="1076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10 и 3</a:t>
            </a:r>
          </a:p>
        </p:txBody>
      </p:sp>
      <p:sp>
        <p:nvSpPr>
          <p:cNvPr id="20495" name="WordArt 18"/>
          <p:cNvSpPr>
            <a:spLocks noChangeArrowheads="1" noChangeShapeType="1" noTextEdit="1"/>
          </p:cNvSpPr>
          <p:nvPr/>
        </p:nvSpPr>
        <p:spPr bwMode="auto">
          <a:xfrm>
            <a:off x="7451725" y="2420938"/>
            <a:ext cx="1057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 и 10</a:t>
            </a:r>
          </a:p>
        </p:txBody>
      </p:sp>
      <p:sp>
        <p:nvSpPr>
          <p:cNvPr id="20496" name="WordArt 20"/>
          <p:cNvSpPr>
            <a:spLocks noChangeArrowheads="1" noChangeShapeType="1" noTextEdit="1"/>
          </p:cNvSpPr>
          <p:nvPr/>
        </p:nvSpPr>
        <p:spPr bwMode="auto">
          <a:xfrm>
            <a:off x="5148263" y="5805488"/>
            <a:ext cx="100012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 и 10</a:t>
            </a:r>
          </a:p>
        </p:txBody>
      </p:sp>
      <p:sp>
        <p:nvSpPr>
          <p:cNvPr id="20497" name="WordArt 21"/>
          <p:cNvSpPr>
            <a:spLocks noChangeArrowheads="1" noChangeShapeType="1" noTextEdit="1"/>
          </p:cNvSpPr>
          <p:nvPr/>
        </p:nvSpPr>
        <p:spPr bwMode="auto">
          <a:xfrm>
            <a:off x="7164388" y="4076700"/>
            <a:ext cx="107632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6 и 10</a:t>
            </a:r>
          </a:p>
        </p:txBody>
      </p:sp>
      <p:sp>
        <p:nvSpPr>
          <p:cNvPr id="20498" name="WordArt 22"/>
          <p:cNvSpPr>
            <a:spLocks noChangeArrowheads="1" noChangeShapeType="1" noTextEdit="1"/>
          </p:cNvSpPr>
          <p:nvPr/>
        </p:nvSpPr>
        <p:spPr bwMode="auto">
          <a:xfrm>
            <a:off x="7451725" y="5805488"/>
            <a:ext cx="100965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7 и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673" y="2136338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Найти сумму чисел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appletree(pinkLady)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60350"/>
            <a:ext cx="2905125" cy="2952750"/>
          </a:xfrm>
          <a:noFill/>
        </p:spPr>
      </p:pic>
      <p:pic>
        <p:nvPicPr>
          <p:cNvPr id="21507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052513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6"/>
          <p:cNvSpPr>
            <a:spLocks noChangeArrowheads="1"/>
          </p:cNvSpPr>
          <p:nvPr>
            <p:ph type="title"/>
          </p:nvPr>
        </p:nvSpPr>
        <p:spPr>
          <a:xfrm>
            <a:off x="5508625" y="1196975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 sz="4000" smtClean="0"/>
          </a:p>
        </p:txBody>
      </p:sp>
      <p:pic>
        <p:nvPicPr>
          <p:cNvPr id="21509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76517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6449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71633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716338"/>
            <a:ext cx="10080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644900"/>
            <a:ext cx="10810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71633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71633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3716338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18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1187450" y="3789363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17</a:t>
            </a:r>
          </a:p>
        </p:txBody>
      </p:sp>
      <p:sp>
        <p:nvSpPr>
          <p:cNvPr id="50194" name="Rectangle 18"/>
          <p:cNvSpPr>
            <a:spLocks noChangeArrowheads="1"/>
          </p:cNvSpPr>
          <p:nvPr/>
        </p:nvSpPr>
        <p:spPr bwMode="auto">
          <a:xfrm>
            <a:off x="2339975" y="3860800"/>
            <a:ext cx="8636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16</a:t>
            </a:r>
          </a:p>
        </p:txBody>
      </p:sp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3492500" y="3789363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14</a:t>
            </a:r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4572000" y="3789363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13</a:t>
            </a: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5580063" y="3716338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/>
              <a:t>12</a:t>
            </a: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6732588" y="3789363"/>
            <a:ext cx="863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4800" b="1"/>
              <a:t>11</a:t>
            </a:r>
          </a:p>
        </p:txBody>
      </p:sp>
      <p:sp>
        <p:nvSpPr>
          <p:cNvPr id="21524" name="WordArt 24"/>
          <p:cNvSpPr>
            <a:spLocks noChangeArrowheads="1" noChangeShapeType="1" noTextEdit="1"/>
          </p:cNvSpPr>
          <p:nvPr/>
        </p:nvSpPr>
        <p:spPr bwMode="auto">
          <a:xfrm>
            <a:off x="4211638" y="2420938"/>
            <a:ext cx="38893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Проверь!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0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0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0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2" grpId="0"/>
      <p:bldP spid="50193" grpId="0"/>
      <p:bldP spid="50195" grpId="0"/>
      <p:bldP spid="501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hlink"/>
                </a:solidFill>
              </a:rPr>
              <a:t>ПАМЯТКА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altLang="ru-RU" sz="5400" b="1" smtClean="0">
                <a:solidFill>
                  <a:schemeClr val="accent2"/>
                </a:solidFill>
              </a:rPr>
              <a:t>9 + 2 =11</a:t>
            </a:r>
          </a:p>
          <a:p>
            <a:pPr marL="609600" indent="-609600" eaLnBrk="1" hangingPunct="1">
              <a:buFontTx/>
              <a:buNone/>
            </a:pPr>
            <a:endParaRPr lang="ru-RU" altLang="ru-RU" b="1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altLang="ru-RU" b="1" smtClean="0">
                <a:solidFill>
                  <a:schemeClr val="accent2"/>
                </a:solidFill>
              </a:rPr>
              <a:t>2. Сначала прибавляем столько, чтобы получилось </a:t>
            </a:r>
            <a:r>
              <a:rPr lang="ru-RU" altLang="ru-RU" sz="4000" b="1" smtClean="0">
                <a:solidFill>
                  <a:srgbClr val="FF0066"/>
                </a:solidFill>
              </a:rPr>
              <a:t>10.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b="1" smtClean="0">
                <a:solidFill>
                  <a:srgbClr val="FF0066"/>
                </a:solidFill>
              </a:rPr>
              <a:t>                          9+1 =10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b="1" smtClean="0">
                <a:solidFill>
                  <a:schemeClr val="accent2"/>
                </a:solidFill>
              </a:rPr>
              <a:t>3. Вспоминаем, что </a:t>
            </a:r>
            <a:r>
              <a:rPr lang="ru-RU" altLang="ru-RU" b="1" smtClean="0">
                <a:solidFill>
                  <a:srgbClr val="FF0066"/>
                </a:solidFill>
              </a:rPr>
              <a:t>2 </a:t>
            </a:r>
            <a:r>
              <a:rPr lang="ru-RU" altLang="ru-RU" b="1" smtClean="0">
                <a:solidFill>
                  <a:schemeClr val="accent2"/>
                </a:solidFill>
              </a:rPr>
              <a:t>–это </a:t>
            </a:r>
            <a:r>
              <a:rPr lang="ru-RU" altLang="ru-RU" b="1" smtClean="0">
                <a:solidFill>
                  <a:srgbClr val="FF0066"/>
                </a:solidFill>
              </a:rPr>
              <a:t>1 </a:t>
            </a:r>
            <a:r>
              <a:rPr lang="ru-RU" altLang="ru-RU" b="1" smtClean="0">
                <a:solidFill>
                  <a:schemeClr val="accent2"/>
                </a:solidFill>
              </a:rPr>
              <a:t>и </a:t>
            </a:r>
            <a:r>
              <a:rPr lang="ru-RU" altLang="ru-RU" b="1" smtClean="0">
                <a:solidFill>
                  <a:srgbClr val="FF0066"/>
                </a:solidFill>
              </a:rPr>
              <a:t>1</a:t>
            </a:r>
            <a:r>
              <a:rPr lang="ru-RU" altLang="ru-RU" b="1" smtClean="0">
                <a:solidFill>
                  <a:schemeClr val="accent2"/>
                </a:solidFill>
              </a:rPr>
              <a:t>. 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b="1" smtClean="0">
                <a:solidFill>
                  <a:schemeClr val="accent2"/>
                </a:solidFill>
              </a:rPr>
              <a:t>Сначала прибавим 1, а потом ещё 1.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 flipH="1">
            <a:off x="1979613" y="2349500"/>
            <a:ext cx="5048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555875" y="2349500"/>
            <a:ext cx="4318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1763713" y="2636838"/>
            <a:ext cx="576262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    </a:t>
            </a:r>
          </a:p>
        </p:txBody>
      </p:sp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2771775" y="2636838"/>
            <a:ext cx="576263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D:\зима\Домой копия.gif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4076700"/>
            <a:ext cx="2038350" cy="2105025"/>
          </a:xfrm>
          <a:noFill/>
        </p:spPr>
      </p:pic>
      <p:sp>
        <p:nvSpPr>
          <p:cNvPr id="24579" name="WordArt 6"/>
          <p:cNvSpPr>
            <a:spLocks noChangeArrowheads="1" noChangeShapeType="1" noTextEdit="1"/>
          </p:cNvSpPr>
          <p:nvPr/>
        </p:nvSpPr>
        <p:spPr bwMode="auto">
          <a:xfrm>
            <a:off x="1908175" y="1052513"/>
            <a:ext cx="6480175" cy="295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ВОТ  И СКАЗКЕ  КОНЕЦ, 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 КТО РАБОТАЛ -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Номер слайда 7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9CAF82BE-97C8-4875-BE12-8746A001F519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2</a:t>
            </a:fld>
            <a:endParaRPr lang="ru-RU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123" name="WordArt 7"/>
          <p:cNvSpPr>
            <a:spLocks noChangeArrowheads="1" noChangeShapeType="1" noTextEdit="1"/>
          </p:cNvSpPr>
          <p:nvPr/>
        </p:nvSpPr>
        <p:spPr bwMode="auto">
          <a:xfrm>
            <a:off x="755650" y="1628775"/>
            <a:ext cx="647700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1.  </a:t>
            </a:r>
          </a:p>
        </p:txBody>
      </p:sp>
      <p:sp>
        <p:nvSpPr>
          <p:cNvPr id="5124" name="WordArt 8"/>
          <p:cNvSpPr>
            <a:spLocks noChangeArrowheads="1" noChangeShapeType="1" noTextEdit="1"/>
          </p:cNvSpPr>
          <p:nvPr/>
        </p:nvSpPr>
        <p:spPr bwMode="auto">
          <a:xfrm>
            <a:off x="2195513" y="1557338"/>
            <a:ext cx="5524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+ 2 </a:t>
            </a:r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1403350" y="1628775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6" name="WordArt 10"/>
          <p:cNvSpPr>
            <a:spLocks noChangeArrowheads="1" noChangeShapeType="1" noTextEdit="1"/>
          </p:cNvSpPr>
          <p:nvPr/>
        </p:nvSpPr>
        <p:spPr bwMode="auto">
          <a:xfrm>
            <a:off x="827088" y="2781300"/>
            <a:ext cx="360362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2. </a:t>
            </a:r>
          </a:p>
        </p:txBody>
      </p:sp>
      <p:sp>
        <p:nvSpPr>
          <p:cNvPr id="5127" name="WordArt 11"/>
          <p:cNvSpPr>
            <a:spLocks noChangeArrowheads="1" noChangeShapeType="1" noTextEdit="1"/>
          </p:cNvSpPr>
          <p:nvPr/>
        </p:nvSpPr>
        <p:spPr bwMode="auto">
          <a:xfrm>
            <a:off x="1403350" y="3860800"/>
            <a:ext cx="7858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10</a:t>
            </a:r>
          </a:p>
        </p:txBody>
      </p:sp>
      <p:sp>
        <p:nvSpPr>
          <p:cNvPr id="5128" name="Line 12"/>
          <p:cNvSpPr>
            <a:spLocks noChangeShapeType="1"/>
          </p:cNvSpPr>
          <p:nvPr/>
        </p:nvSpPr>
        <p:spPr bwMode="auto">
          <a:xfrm flipV="1">
            <a:off x="2339975" y="3860800"/>
            <a:ext cx="7191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Line 13"/>
          <p:cNvSpPr>
            <a:spLocks noChangeShapeType="1"/>
          </p:cNvSpPr>
          <p:nvPr/>
        </p:nvSpPr>
        <p:spPr bwMode="auto">
          <a:xfrm>
            <a:off x="2339975" y="4292600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WordArt 14"/>
          <p:cNvSpPr>
            <a:spLocks noChangeArrowheads="1" noChangeShapeType="1" noTextEdit="1"/>
          </p:cNvSpPr>
          <p:nvPr/>
        </p:nvSpPr>
        <p:spPr bwMode="auto">
          <a:xfrm>
            <a:off x="827088" y="3860800"/>
            <a:ext cx="3810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3.</a:t>
            </a:r>
          </a:p>
        </p:txBody>
      </p:sp>
      <p:sp>
        <p:nvSpPr>
          <p:cNvPr id="5" name="Капля 4"/>
          <p:cNvSpPr/>
          <p:nvPr/>
        </p:nvSpPr>
        <p:spPr>
          <a:xfrm>
            <a:off x="1350939" y="2651107"/>
            <a:ext cx="1071570" cy="785818"/>
          </a:xfrm>
          <a:prstGeom prst="teardrop">
            <a:avLst>
              <a:gd name="adj" fmla="val 116967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FFFFFF"/>
                </a:solidFill>
              </a:rPr>
              <a:t>6+2</a:t>
            </a:r>
          </a:p>
        </p:txBody>
      </p:sp>
      <p:sp>
        <p:nvSpPr>
          <p:cNvPr id="5134" name="Rectangle 19"/>
          <p:cNvSpPr>
            <a:spLocks noChangeArrowheads="1"/>
          </p:cNvSpPr>
          <p:nvPr/>
        </p:nvSpPr>
        <p:spPr bwMode="auto">
          <a:xfrm>
            <a:off x="5724525" y="1628775"/>
            <a:ext cx="2087563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5" name="WordArt 20"/>
          <p:cNvSpPr>
            <a:spLocks noChangeArrowheads="1" noChangeShapeType="1" noTextEdit="1"/>
          </p:cNvSpPr>
          <p:nvPr/>
        </p:nvSpPr>
        <p:spPr bwMode="auto">
          <a:xfrm>
            <a:off x="5867400" y="1773238"/>
            <a:ext cx="1666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условие</a:t>
            </a:r>
          </a:p>
        </p:txBody>
      </p:sp>
      <p:sp>
        <p:nvSpPr>
          <p:cNvPr id="5136" name="WordArt 21"/>
          <p:cNvSpPr>
            <a:spLocks noChangeArrowheads="1" noChangeShapeType="1" noTextEdit="1"/>
          </p:cNvSpPr>
          <p:nvPr/>
        </p:nvSpPr>
        <p:spPr bwMode="auto">
          <a:xfrm>
            <a:off x="4932363" y="1773238"/>
            <a:ext cx="381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4.</a:t>
            </a:r>
          </a:p>
        </p:txBody>
      </p:sp>
      <p:sp>
        <p:nvSpPr>
          <p:cNvPr id="5137" name="WordArt 22"/>
          <p:cNvSpPr>
            <a:spLocks noChangeArrowheads="1" noChangeShapeType="1" noTextEdit="1"/>
          </p:cNvSpPr>
          <p:nvPr/>
        </p:nvSpPr>
        <p:spPr bwMode="auto">
          <a:xfrm>
            <a:off x="4859338" y="3357563"/>
            <a:ext cx="381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5.</a:t>
            </a:r>
          </a:p>
        </p:txBody>
      </p:sp>
      <p:pic>
        <p:nvPicPr>
          <p:cNvPr id="5138" name="Picture 23" descr="j03433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141663"/>
            <a:ext cx="16573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9" name="WordArt 24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4681538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Задачи    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1285852" y="4500570"/>
            <a:ext cx="5715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Е</a:t>
            </a:r>
          </a:p>
        </p:txBody>
      </p:sp>
      <p:sp>
        <p:nvSpPr>
          <p:cNvPr id="34" name="Заголовок 33"/>
          <p:cNvSpPr>
            <a:spLocks noGrp="1"/>
          </p:cNvSpPr>
          <p:nvPr>
            <p:ph type="title" idx="4294967295"/>
          </p:nvPr>
        </p:nvSpPr>
        <p:spPr>
          <a:xfrm>
            <a:off x="1662093" y="4849824"/>
            <a:ext cx="928688" cy="1071577"/>
          </a:xfrm>
          <a:ln w="6350" cap="rnd">
            <a:miter lim="800000"/>
            <a:headEnd/>
            <a:tailEnd/>
          </a:ln>
        </p:spPr>
        <p:txBody>
          <a:bodyPr anchor="b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5400" b="1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Е</a:t>
            </a:r>
            <a:r>
              <a:rPr lang="ru-RU" sz="4000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4000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endParaRPr lang="ru-RU" sz="4000" kern="1200" spc="-10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35" name="Текст 34"/>
          <p:cNvSpPr>
            <a:spLocks noGrp="1"/>
          </p:cNvSpPr>
          <p:nvPr>
            <p:ph type="body" idx="4294967295"/>
          </p:nvPr>
        </p:nvSpPr>
        <p:spPr>
          <a:xfrm>
            <a:off x="3924300" y="5516563"/>
            <a:ext cx="1462088" cy="1041400"/>
          </a:xfrm>
        </p:spPr>
        <p:txBody>
          <a:bodyPr/>
          <a:lstStyle/>
          <a:p>
            <a:pPr marL="273050" indent="-273050" eaLnBrk="1" hangingPunct="1">
              <a:buFontTx/>
              <a:buNone/>
            </a:pPr>
            <a:r>
              <a:rPr lang="ru-RU" altLang="ru-RU" sz="6100" b="1" smtClean="0">
                <a:solidFill>
                  <a:srgbClr val="FF0000"/>
                </a:solidFill>
              </a:rPr>
              <a:t>И</a:t>
            </a:r>
            <a:endParaRPr lang="ru-RU" altLang="ru-RU" smtClean="0"/>
          </a:p>
        </p:txBody>
      </p:sp>
      <p:sp>
        <p:nvSpPr>
          <p:cNvPr id="5" name="Капля 4"/>
          <p:cNvSpPr/>
          <p:nvPr/>
        </p:nvSpPr>
        <p:spPr>
          <a:xfrm>
            <a:off x="428596" y="857232"/>
            <a:ext cx="1071570" cy="785818"/>
          </a:xfrm>
          <a:prstGeom prst="teardrop">
            <a:avLst>
              <a:gd name="adj" fmla="val 116967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</a:rPr>
              <a:t>6+2</a:t>
            </a:r>
          </a:p>
        </p:txBody>
      </p:sp>
      <p:sp>
        <p:nvSpPr>
          <p:cNvPr id="6" name="Капля 5"/>
          <p:cNvSpPr/>
          <p:nvPr/>
        </p:nvSpPr>
        <p:spPr>
          <a:xfrm rot="20840584">
            <a:off x="290207" y="2742013"/>
            <a:ext cx="991158" cy="802943"/>
          </a:xfrm>
          <a:prstGeom prst="teardrop">
            <a:avLst>
              <a:gd name="adj" fmla="val 136964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</a:rPr>
              <a:t>7+2</a:t>
            </a:r>
          </a:p>
        </p:txBody>
      </p:sp>
      <p:sp>
        <p:nvSpPr>
          <p:cNvPr id="7" name="Капля 6"/>
          <p:cNvSpPr/>
          <p:nvPr/>
        </p:nvSpPr>
        <p:spPr>
          <a:xfrm rot="21250948">
            <a:off x="3612632" y="768083"/>
            <a:ext cx="1103841" cy="860410"/>
          </a:xfrm>
          <a:prstGeom prst="teardrop">
            <a:avLst>
              <a:gd name="adj" fmla="val 113029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FFFFFF"/>
                </a:solidFill>
              </a:rPr>
              <a:t>4+2</a:t>
            </a:r>
          </a:p>
        </p:txBody>
      </p:sp>
      <p:sp>
        <p:nvSpPr>
          <p:cNvPr id="8" name="Капля 7"/>
          <p:cNvSpPr/>
          <p:nvPr/>
        </p:nvSpPr>
        <p:spPr>
          <a:xfrm rot="21228660">
            <a:off x="1971961" y="850345"/>
            <a:ext cx="1244449" cy="868086"/>
          </a:xfrm>
          <a:prstGeom prst="teardrop">
            <a:avLst>
              <a:gd name="adj" fmla="val 123193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</a:rPr>
              <a:t>8+2</a:t>
            </a:r>
          </a:p>
        </p:txBody>
      </p:sp>
      <p:sp>
        <p:nvSpPr>
          <p:cNvPr id="10" name="Капля 9"/>
          <p:cNvSpPr/>
          <p:nvPr/>
        </p:nvSpPr>
        <p:spPr>
          <a:xfrm rot="20345739">
            <a:off x="2835855" y="3041160"/>
            <a:ext cx="1195532" cy="900147"/>
          </a:xfrm>
          <a:prstGeom prst="teardrop">
            <a:avLst>
              <a:gd name="adj" fmla="val 125537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</a:rPr>
              <a:t>2+2</a:t>
            </a:r>
          </a:p>
        </p:txBody>
      </p:sp>
      <p:sp>
        <p:nvSpPr>
          <p:cNvPr id="11" name="Капля 10"/>
          <p:cNvSpPr/>
          <p:nvPr/>
        </p:nvSpPr>
        <p:spPr>
          <a:xfrm rot="21395772">
            <a:off x="5096695" y="1101136"/>
            <a:ext cx="1022314" cy="859975"/>
          </a:xfrm>
          <a:prstGeom prst="teardrop">
            <a:avLst>
              <a:gd name="adj" fmla="val 144953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FFFFFF"/>
                </a:solidFill>
              </a:rPr>
              <a:t>3+2</a:t>
            </a:r>
            <a:endParaRPr lang="ru-RU" sz="2400" b="1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3" name="Капля 12"/>
          <p:cNvSpPr/>
          <p:nvPr/>
        </p:nvSpPr>
        <p:spPr>
          <a:xfrm rot="20533353">
            <a:off x="5510318" y="2849414"/>
            <a:ext cx="1416952" cy="895779"/>
          </a:xfrm>
          <a:prstGeom prst="teardrop">
            <a:avLst>
              <a:gd name="adj" fmla="val 138566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FFFFFF"/>
                </a:solidFill>
                <a:latin typeface="Arial Narrow" pitchFamily="34" charset="0"/>
              </a:rPr>
              <a:t>13 - 10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501757" y="5549914"/>
            <a:ext cx="571504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60508" y="5443485"/>
            <a:ext cx="668999" cy="11226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602026" y="4465645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021390" y="4465645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109265" y="5545151"/>
            <a:ext cx="594735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775808" y="5545151"/>
            <a:ext cx="721917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Л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813692" y="4394208"/>
            <a:ext cx="714380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</a:t>
            </a:r>
          </a:p>
        </p:txBody>
      </p:sp>
      <p:sp>
        <p:nvSpPr>
          <p:cNvPr id="14387" name="Номер слайда 35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446150BE-0A94-4B62-9977-C4034E8695D0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3</a:t>
            </a:fld>
            <a:endParaRPr lang="ru-RU" sz="160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178" name="Picture 52" descr="D:\зима\Аленушк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428625"/>
            <a:ext cx="15621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1376363" y="3368675"/>
            <a:ext cx="1339850" cy="763588"/>
            <a:chOff x="1376322" y="3369390"/>
            <a:chExt cx="1339772" cy="762161"/>
          </a:xfrm>
        </p:grpSpPr>
        <p:sp>
          <p:nvSpPr>
            <p:cNvPr id="9" name="Капля 8"/>
            <p:cNvSpPr/>
            <p:nvPr/>
          </p:nvSpPr>
          <p:spPr>
            <a:xfrm rot="20258728">
              <a:off x="1376322" y="3369390"/>
              <a:ext cx="1339772" cy="762161"/>
            </a:xfrm>
            <a:prstGeom prst="teardrop">
              <a:avLst>
                <a:gd name="adj" fmla="val 154012"/>
              </a:avLst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latin typeface="Arial Narrow" pitchFamily="34" charset="0"/>
              </a:endParaRPr>
            </a:p>
          </p:txBody>
        </p:sp>
        <p:sp>
          <p:nvSpPr>
            <p:cNvPr id="6201" name="TextBox 35"/>
            <p:cNvSpPr txBox="1">
              <a:spLocks noChangeArrowheads="1"/>
            </p:cNvSpPr>
            <p:nvPr/>
          </p:nvSpPr>
          <p:spPr bwMode="auto">
            <a:xfrm rot="-1812119">
              <a:off x="1460399" y="3424874"/>
              <a:ext cx="12442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 b="1"/>
                <a:t>9+□=10</a:t>
              </a:r>
            </a:p>
          </p:txBody>
        </p:sp>
      </p:grpSp>
      <p:grpSp>
        <p:nvGrpSpPr>
          <p:cNvPr id="3" name="Группа 40"/>
          <p:cNvGrpSpPr>
            <a:grpSpLocks/>
          </p:cNvGrpSpPr>
          <p:nvPr/>
        </p:nvGrpSpPr>
        <p:grpSpPr bwMode="auto">
          <a:xfrm>
            <a:off x="3987800" y="3208338"/>
            <a:ext cx="1436688" cy="727075"/>
            <a:chOff x="3988301" y="3207747"/>
            <a:chExt cx="1436091" cy="728257"/>
          </a:xfrm>
        </p:grpSpPr>
        <p:sp>
          <p:nvSpPr>
            <p:cNvPr id="12" name="Капля 11"/>
            <p:cNvSpPr/>
            <p:nvPr/>
          </p:nvSpPr>
          <p:spPr>
            <a:xfrm rot="20470730">
              <a:off x="3988301" y="3207747"/>
              <a:ext cx="1406289" cy="728257"/>
            </a:xfrm>
            <a:prstGeom prst="teardrop">
              <a:avLst>
                <a:gd name="adj" fmla="val 154104"/>
              </a:avLst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latin typeface="Arial Narrow" pitchFamily="34" charset="0"/>
              </a:endParaRPr>
            </a:p>
          </p:txBody>
        </p:sp>
        <p:sp>
          <p:nvSpPr>
            <p:cNvPr id="6197" name="TextBox 37"/>
            <p:cNvSpPr txBox="1">
              <a:spLocks noChangeArrowheads="1"/>
            </p:cNvSpPr>
            <p:nvPr/>
          </p:nvSpPr>
          <p:spPr bwMode="auto">
            <a:xfrm rot="-1717166">
              <a:off x="4025611" y="3235733"/>
              <a:ext cx="13987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 b="1"/>
                <a:t>10+□=11</a:t>
              </a:r>
            </a:p>
          </p:txBody>
        </p:sp>
      </p:grpSp>
      <p:grpSp>
        <p:nvGrpSpPr>
          <p:cNvPr id="4" name="Группа 39"/>
          <p:cNvGrpSpPr>
            <a:grpSpLocks/>
          </p:cNvGrpSpPr>
          <p:nvPr/>
        </p:nvGrpSpPr>
        <p:grpSpPr bwMode="auto">
          <a:xfrm>
            <a:off x="7059613" y="2571750"/>
            <a:ext cx="1535112" cy="1420813"/>
            <a:chOff x="7058412" y="2572357"/>
            <a:chExt cx="1537478" cy="1420009"/>
          </a:xfrm>
        </p:grpSpPr>
        <p:sp>
          <p:nvSpPr>
            <p:cNvPr id="14" name="Капля 13"/>
            <p:cNvSpPr/>
            <p:nvPr/>
          </p:nvSpPr>
          <p:spPr>
            <a:xfrm rot="20475619">
              <a:off x="7050913" y="3147713"/>
              <a:ext cx="1379574" cy="795136"/>
            </a:xfrm>
            <a:prstGeom prst="teardrop">
              <a:avLst>
                <a:gd name="adj" fmla="val 159991"/>
              </a:avLst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latin typeface="Arial Narrow" pitchFamily="34" charset="0"/>
              </a:endParaRPr>
            </a:p>
          </p:txBody>
        </p:sp>
        <p:sp>
          <p:nvSpPr>
            <p:cNvPr id="6193" name="TextBox 38"/>
            <p:cNvSpPr txBox="1">
              <a:spLocks noChangeArrowheads="1"/>
            </p:cNvSpPr>
            <p:nvPr/>
          </p:nvSpPr>
          <p:spPr bwMode="auto">
            <a:xfrm rot="-1680987">
              <a:off x="7096571" y="3276808"/>
              <a:ext cx="1383253" cy="456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altLang="ru-RU" sz="2400" b="1"/>
                <a:t>5+ </a:t>
              </a:r>
              <a:r>
                <a:rPr lang="ru-RU" altLang="ru-RU" sz="2400"/>
                <a:t>□</a:t>
              </a:r>
              <a:r>
                <a:rPr lang="ru-RU" altLang="ru-RU"/>
                <a:t> </a:t>
              </a:r>
              <a:r>
                <a:rPr lang="ru-RU" altLang="ru-RU" sz="2400" b="1"/>
                <a:t>=10</a:t>
              </a:r>
            </a:p>
          </p:txBody>
        </p:sp>
      </p:grpSp>
      <p:sp>
        <p:nvSpPr>
          <p:cNvPr id="6182" name="Rectangle 58"/>
          <p:cNvSpPr>
            <a:spLocks noChangeArrowheads="1"/>
          </p:cNvSpPr>
          <p:nvPr/>
        </p:nvSpPr>
        <p:spPr bwMode="auto">
          <a:xfrm>
            <a:off x="5292725" y="4508500"/>
            <a:ext cx="7270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800" b="1">
                <a:solidFill>
                  <a:schemeClr val="accent2"/>
                </a:solidFill>
              </a:rPr>
              <a:t>8-</a:t>
            </a:r>
          </a:p>
        </p:txBody>
      </p:sp>
      <p:sp>
        <p:nvSpPr>
          <p:cNvPr id="6183" name="Rectangle 59"/>
          <p:cNvSpPr>
            <a:spLocks noChangeArrowheads="1"/>
          </p:cNvSpPr>
          <p:nvPr/>
        </p:nvSpPr>
        <p:spPr bwMode="auto">
          <a:xfrm>
            <a:off x="2484438" y="4508500"/>
            <a:ext cx="17986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chemeClr val="accent2"/>
                </a:solidFill>
              </a:rPr>
              <a:t>10</a:t>
            </a:r>
            <a:r>
              <a:rPr lang="ru-RU" altLang="ru-RU" sz="4800" b="1">
                <a:solidFill>
                  <a:schemeClr val="accent2"/>
                </a:solidFill>
              </a:rPr>
              <a:t>-</a:t>
            </a:r>
          </a:p>
        </p:txBody>
      </p:sp>
      <p:sp>
        <p:nvSpPr>
          <p:cNvPr id="6184" name="Rectangle 60"/>
          <p:cNvSpPr>
            <a:spLocks noChangeArrowheads="1"/>
          </p:cNvSpPr>
          <p:nvPr/>
        </p:nvSpPr>
        <p:spPr bwMode="auto">
          <a:xfrm>
            <a:off x="7092950" y="4437063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6-</a:t>
            </a:r>
          </a:p>
        </p:txBody>
      </p:sp>
      <p:sp>
        <p:nvSpPr>
          <p:cNvPr id="6185" name="Rectangle 61"/>
          <p:cNvSpPr>
            <a:spLocks noChangeArrowheads="1"/>
          </p:cNvSpPr>
          <p:nvPr/>
        </p:nvSpPr>
        <p:spPr bwMode="auto">
          <a:xfrm>
            <a:off x="2555875" y="5589588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5-</a:t>
            </a:r>
          </a:p>
        </p:txBody>
      </p:sp>
      <p:sp>
        <p:nvSpPr>
          <p:cNvPr id="6186" name="Rectangle 62"/>
          <p:cNvSpPr>
            <a:spLocks noChangeArrowheads="1"/>
          </p:cNvSpPr>
          <p:nvPr/>
        </p:nvSpPr>
        <p:spPr bwMode="auto">
          <a:xfrm>
            <a:off x="7019925" y="5589588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9-</a:t>
            </a:r>
          </a:p>
        </p:txBody>
      </p:sp>
      <p:sp>
        <p:nvSpPr>
          <p:cNvPr id="6187" name="Rectangle 63"/>
          <p:cNvSpPr>
            <a:spLocks noChangeArrowheads="1"/>
          </p:cNvSpPr>
          <p:nvPr/>
        </p:nvSpPr>
        <p:spPr bwMode="auto">
          <a:xfrm>
            <a:off x="539750" y="4437063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1-</a:t>
            </a:r>
          </a:p>
        </p:txBody>
      </p:sp>
      <p:sp>
        <p:nvSpPr>
          <p:cNvPr id="6188" name="Rectangle 64"/>
          <p:cNvSpPr>
            <a:spLocks noChangeArrowheads="1"/>
          </p:cNvSpPr>
          <p:nvPr/>
        </p:nvSpPr>
        <p:spPr bwMode="auto">
          <a:xfrm>
            <a:off x="5219700" y="5516563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4-</a:t>
            </a:r>
          </a:p>
        </p:txBody>
      </p:sp>
      <p:sp>
        <p:nvSpPr>
          <p:cNvPr id="6189" name="Rectangle 65"/>
          <p:cNvSpPr>
            <a:spLocks noChangeArrowheads="1"/>
          </p:cNvSpPr>
          <p:nvPr/>
        </p:nvSpPr>
        <p:spPr bwMode="auto">
          <a:xfrm>
            <a:off x="539750" y="5516563"/>
            <a:ext cx="793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5400" b="1">
                <a:solidFill>
                  <a:schemeClr val="accent2"/>
                </a:solidFill>
              </a:rPr>
              <a:t>3-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 nodeType="clickPar">
                      <p:stCondLst>
                        <p:cond delay="0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38576 -0.55649 " pathEditMode="relative" ptsTypes="AA">
                                      <p:cBhvr>
                                        <p:cTn id="1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2083 -1.11111E-6 L -0.01007 -0.55949 " pathEditMode="relative" rAng="0" ptsTypes="AA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-2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 nodeType="clickPar">
                      <p:stCondLst>
                        <p:cond delay="0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4479 -0.01366 L -0.33611 -0.55949 " pathEditMode="relative" rAng="0" ptsTypes="AA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 nodeType="clickPar">
                      <p:stCondLst>
                        <p:cond delay="0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8264 0.03884 L 0.29531 -0.7163 " pathEditMode="relative" rAng="0" ptsTypes="AA">
                                      <p:cBhvr>
                                        <p:cTn id="1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377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 nodeType="clickPar">
                      <p:stCondLst>
                        <p:cond delay="0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5E-6 -1.09827E-6 L -0.81111 -0.40948 " pathEditMode="relative" rAng="0" ptsTypes="AA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56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 nodeType="clickPar">
                      <p:stCondLst>
                        <p:cond delay="0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5365 -0.01273 L -0.34497 -0.42222 " pathEditMode="relative" rAng="0" ptsTypes="AA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 nodeType="clickPar">
                      <p:stCondLst>
                        <p:cond delay="0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1302 0.03514 L 0.44618 -0.38451 " pathEditMode="relative" rAng="0" ptsTypes="AA">
                                      <p:cBhvr>
                                        <p:cTn id="1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49" y="-20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 nodeType="clickPar">
                      <p:stCondLst>
                        <p:cond delay="0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8.33333E-7 2.54335E-6 L 0.05243 -0.29734 " pathEditMode="relative" rAng="0" ptsTypes="AA">
                                      <p:cBhvr>
                                        <p:cTn id="2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2" y="-14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 nodeType="clickPar">
                      <p:stCondLst>
                        <p:cond delay="0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59 -0.01343 L 0.24619 -0.32848 " pathEditMode="relative" rAng="0" ptsTypes="AA">
                                      <p:cBhvr>
                                        <p:cTn id="2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 nodeType="clickPar">
                      <p:stCondLst>
                        <p:cond delay="0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1.15607E-6 L 0.33872 -0.37757 " pathEditMode="relative" rAng="0" ptsTypes="AA">
                                      <p:cBhvr>
                                        <p:cTn id="22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188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503237" cy="504825"/>
          </a:xfrm>
          <a:prstGeom prst="actionButtonHome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5605" name="Picture 5" descr="apple2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18446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apple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2997200"/>
            <a:ext cx="101282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1331913" y="4941888"/>
            <a:ext cx="2879725" cy="719137"/>
          </a:xfrm>
          <a:prstGeom prst="wedgeEllipseCallout">
            <a:avLst>
              <a:gd name="adj1" fmla="val -64500"/>
              <a:gd name="adj2" fmla="val -1791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/>
              <a:t>1 да 1 – это</a:t>
            </a:r>
            <a:r>
              <a:rPr lang="ru-RU" altLang="ru-RU" sz="2000" b="1">
                <a:solidFill>
                  <a:srgbClr val="FF3300"/>
                </a:solidFill>
              </a:rPr>
              <a:t> …</a:t>
            </a:r>
          </a:p>
        </p:txBody>
      </p:sp>
      <p:sp>
        <p:nvSpPr>
          <p:cNvPr id="819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237288"/>
            <a:ext cx="1944688" cy="431800"/>
          </a:xfrm>
          <a:prstGeom prst="actionButtonBlank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/>
              <a:t>Проверь себя</a:t>
            </a:r>
          </a:p>
        </p:txBody>
      </p: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989138"/>
            <a:ext cx="309721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Freeform 12"/>
          <p:cNvSpPr>
            <a:spLocks/>
          </p:cNvSpPr>
          <p:nvPr/>
        </p:nvSpPr>
        <p:spPr bwMode="auto">
          <a:xfrm>
            <a:off x="5292725" y="2349500"/>
            <a:ext cx="1152525" cy="1789113"/>
          </a:xfrm>
          <a:custGeom>
            <a:avLst/>
            <a:gdLst>
              <a:gd name="T0" fmla="*/ 115927198 w 726"/>
              <a:gd name="T1" fmla="*/ 783769465 h 1127"/>
              <a:gd name="T2" fmla="*/ 688003417 w 726"/>
              <a:gd name="T3" fmla="*/ 95765948 h 1127"/>
              <a:gd name="T4" fmla="*/ 1373485885 w 726"/>
              <a:gd name="T5" fmla="*/ 211693192 h 1127"/>
              <a:gd name="T6" fmla="*/ 1600299871 w 726"/>
              <a:gd name="T7" fmla="*/ 897175884 h 1127"/>
              <a:gd name="T8" fmla="*/ 0 w 726"/>
              <a:gd name="T9" fmla="*/ 2147483647 h 1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6"/>
              <a:gd name="T16" fmla="*/ 0 h 1127"/>
              <a:gd name="T17" fmla="*/ 726 w 726"/>
              <a:gd name="T18" fmla="*/ 1127 h 11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6" h="1127">
                <a:moveTo>
                  <a:pt x="46" y="311"/>
                </a:moveTo>
                <a:cubicBezTo>
                  <a:pt x="118" y="193"/>
                  <a:pt x="190" y="76"/>
                  <a:pt x="273" y="38"/>
                </a:cubicBezTo>
                <a:cubicBezTo>
                  <a:pt x="356" y="0"/>
                  <a:pt x="485" y="31"/>
                  <a:pt x="545" y="84"/>
                </a:cubicBezTo>
                <a:cubicBezTo>
                  <a:pt x="605" y="137"/>
                  <a:pt x="726" y="182"/>
                  <a:pt x="635" y="356"/>
                </a:cubicBezTo>
                <a:cubicBezTo>
                  <a:pt x="544" y="530"/>
                  <a:pt x="106" y="999"/>
                  <a:pt x="0" y="1127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3" name="Freeform 13"/>
          <p:cNvSpPr>
            <a:spLocks/>
          </p:cNvSpPr>
          <p:nvPr/>
        </p:nvSpPr>
        <p:spPr bwMode="auto">
          <a:xfrm>
            <a:off x="5292725" y="3933825"/>
            <a:ext cx="1008063" cy="215900"/>
          </a:xfrm>
          <a:custGeom>
            <a:avLst/>
            <a:gdLst>
              <a:gd name="T0" fmla="*/ 0 w 635"/>
              <a:gd name="T1" fmla="*/ 342741195 h 136"/>
              <a:gd name="T2" fmla="*/ 688003725 w 635"/>
              <a:gd name="T3" fmla="*/ 0 h 136"/>
              <a:gd name="T4" fmla="*/ 1144151462 w 635"/>
              <a:gd name="T5" fmla="*/ 342741195 h 136"/>
              <a:gd name="T6" fmla="*/ 1600300588 w 635"/>
              <a:gd name="T7" fmla="*/ 0 h 136"/>
              <a:gd name="T8" fmla="*/ 0 60000 65536"/>
              <a:gd name="T9" fmla="*/ 0 60000 65536"/>
              <a:gd name="T10" fmla="*/ 0 60000 65536"/>
              <a:gd name="T11" fmla="*/ 0 60000 65536"/>
              <a:gd name="T12" fmla="*/ 0 w 635"/>
              <a:gd name="T13" fmla="*/ 0 h 136"/>
              <a:gd name="T14" fmla="*/ 635 w 635"/>
              <a:gd name="T15" fmla="*/ 136 h 1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5" h="136">
                <a:moveTo>
                  <a:pt x="0" y="136"/>
                </a:moveTo>
                <a:cubicBezTo>
                  <a:pt x="98" y="68"/>
                  <a:pt x="197" y="0"/>
                  <a:pt x="273" y="0"/>
                </a:cubicBezTo>
                <a:cubicBezTo>
                  <a:pt x="349" y="0"/>
                  <a:pt x="394" y="136"/>
                  <a:pt x="454" y="136"/>
                </a:cubicBezTo>
                <a:cubicBezTo>
                  <a:pt x="514" y="136"/>
                  <a:pt x="605" y="23"/>
                  <a:pt x="635" y="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1403350" y="404813"/>
            <a:ext cx="7056438" cy="792162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DE9FA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accent2"/>
                </a:solidFill>
              </a:rPr>
              <a:t>Состав  числа 2, письмо цифры 2</a:t>
            </a:r>
            <a:endParaRPr lang="ru-RU" altLang="ru-RU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6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5"/>
                  </p:tgtEl>
                </p:cond>
              </p:nextCondLst>
            </p:seq>
          </p:childTnLst>
        </p:cTn>
      </p:par>
    </p:tnLst>
    <p:bldLst>
      <p:bldP spid="25609" grpId="0" animBg="1"/>
      <p:bldP spid="25612" grpId="0" animBg="1"/>
      <p:bldP spid="25613" grpId="0" animBg="1"/>
      <p:bldP spid="256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3643313"/>
            <a:ext cx="128587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3714750"/>
            <a:ext cx="128587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2071688"/>
            <a:ext cx="1433513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2071688"/>
            <a:ext cx="1433512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2071688"/>
            <a:ext cx="14541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2071688"/>
            <a:ext cx="1433513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3714750"/>
            <a:ext cx="128587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3714750"/>
            <a:ext cx="128587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642938"/>
            <a:ext cx="1571625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 descr="D:\музыка+изображение\Анимашки от Маши.files\pt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642938"/>
            <a:ext cx="1571625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E:\анимация на урок\5[1]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63" y="3500438"/>
            <a:ext cx="3786187" cy="2857500"/>
          </a:xfrm>
        </p:spPr>
      </p:pic>
      <p:sp>
        <p:nvSpPr>
          <p:cNvPr id="10" name="Прямоугольник 9"/>
          <p:cNvSpPr/>
          <p:nvPr/>
        </p:nvSpPr>
        <p:spPr>
          <a:xfrm>
            <a:off x="4143372" y="142852"/>
            <a:ext cx="107157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ru-RU" sz="4800" b="1" dirty="0">
              <a:ln w="17780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3071810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ru-RU" sz="6000" b="1" dirty="0">
              <a:ln w="17780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1500174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ru-RU" sz="4800" b="1" dirty="0">
              <a:ln w="17780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1571612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ru-RU" sz="4800" b="1" dirty="0">
              <a:ln w="17780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3071810"/>
            <a:ext cx="954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ru-RU" sz="4800" b="1" dirty="0">
              <a:ln w="17780" cmpd="sng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383" name="Номер слайда 26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34770835-1B4B-493F-864B-F7E49168972C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5</a:t>
            </a:fld>
            <a:endParaRPr lang="ru-RU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1357313" y="3857625"/>
            <a:ext cx="642937" cy="78581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Управляющая кнопка: настраиваемая 30">
            <a:hlinkClick r:id="" action="ppaction://noaction" highlightClick="1"/>
          </p:cNvPr>
          <p:cNvSpPr/>
          <p:nvPr/>
        </p:nvSpPr>
        <p:spPr>
          <a:xfrm>
            <a:off x="2071688" y="2286000"/>
            <a:ext cx="642937" cy="78581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3714750" y="928688"/>
            <a:ext cx="642938" cy="78581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5715000" y="2286000"/>
            <a:ext cx="642938" cy="78581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Управляющая кнопка: настраиваемая 33">
            <a:hlinkClick r:id="" action="ppaction://noaction" highlightClick="1"/>
          </p:cNvPr>
          <p:cNvSpPr/>
          <p:nvPr/>
        </p:nvSpPr>
        <p:spPr>
          <a:xfrm>
            <a:off x="6286500" y="3929063"/>
            <a:ext cx="642938" cy="78581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341415" y="375285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71736" y="371475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071670" y="2143116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357554" y="2170104"/>
            <a:ext cx="569387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14744" y="785794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072066" y="785794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715008" y="2214554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072330" y="2214554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286512" y="371475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7643834" y="371475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9250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255587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4294967295"/>
          </p:nvPr>
        </p:nvSpPr>
        <p:spPr>
          <a:xfrm>
            <a:off x="468313" y="2420938"/>
            <a:ext cx="8229600" cy="19748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i="1" smtClean="0">
                <a:solidFill>
                  <a:srgbClr val="FF0066"/>
                </a:solidFill>
              </a:rPr>
              <a:t>Семь </a:t>
            </a:r>
            <a:r>
              <a:rPr lang="ru-RU" altLang="ru-RU" sz="2400" b="1" i="1" smtClean="0"/>
              <a:t>гусей вперёд летят, </a:t>
            </a:r>
          </a:p>
          <a:p>
            <a:pPr eaLnBrk="1" hangingPunct="1">
              <a:buFontTx/>
              <a:buNone/>
            </a:pPr>
            <a:r>
              <a:rPr lang="ru-RU" altLang="ru-RU" sz="2400" b="1" i="1" smtClean="0">
                <a:solidFill>
                  <a:srgbClr val="FF0066"/>
                </a:solidFill>
              </a:rPr>
              <a:t>Два </a:t>
            </a:r>
            <a:r>
              <a:rPr lang="ru-RU" altLang="ru-RU" sz="2400" b="1" i="1" smtClean="0"/>
              <a:t>отстали, не спешат</a:t>
            </a:r>
          </a:p>
          <a:p>
            <a:pPr eaLnBrk="1" hangingPunct="1">
              <a:buFontTx/>
              <a:buNone/>
            </a:pPr>
            <a:r>
              <a:rPr lang="ru-RU" altLang="ru-RU" sz="2400" b="1" i="1" smtClean="0"/>
              <a:t>Сколько всех под облаками?</a:t>
            </a:r>
          </a:p>
          <a:p>
            <a:pPr eaLnBrk="1" hangingPunct="1">
              <a:buFontTx/>
              <a:buNone/>
            </a:pPr>
            <a:r>
              <a:rPr lang="ru-RU" altLang="ru-RU" sz="2400" b="1" i="1" smtClean="0"/>
              <a:t>Сосчитайте, дети, сами.</a:t>
            </a:r>
          </a:p>
        </p:txBody>
      </p:sp>
      <p:sp>
        <p:nvSpPr>
          <p:cNvPr id="11267" name="Скругленный прямоугольник 3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250825" y="4508500"/>
            <a:ext cx="1279525" cy="6397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5</a:t>
            </a:r>
          </a:p>
        </p:txBody>
      </p:sp>
      <p:sp>
        <p:nvSpPr>
          <p:cNvPr id="11268" name="Скругленный прямоугольник 4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1835150" y="4868863"/>
            <a:ext cx="1368425" cy="6397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9</a:t>
            </a:r>
          </a:p>
        </p:txBody>
      </p:sp>
      <p:sp>
        <p:nvSpPr>
          <p:cNvPr id="11269" name="Скругленный прямоугольник 5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3492500" y="4508500"/>
            <a:ext cx="1350963" cy="6381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4</a:t>
            </a:r>
          </a:p>
        </p:txBody>
      </p:sp>
      <p:pic>
        <p:nvPicPr>
          <p:cNvPr id="11270" name="Picture 7" descr="Гус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773238"/>
            <a:ext cx="3092450" cy="309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8" descr="tani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193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9" descr="Рисунок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88913"/>
            <a:ext cx="251777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0" descr="trava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69000"/>
            <a:ext cx="2413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1" descr="trava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5969000"/>
            <a:ext cx="2413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2" descr="trava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5969000"/>
            <a:ext cx="2413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3" descr="trava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000" y="5969000"/>
            <a:ext cx="2413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628775"/>
            <a:ext cx="6481763" cy="28082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i="1" smtClean="0"/>
              <a:t>Яблочки в саду поспели</a:t>
            </a:r>
          </a:p>
          <a:p>
            <a:pPr eaLnBrk="1" hangingPunct="1">
              <a:buFontTx/>
              <a:buNone/>
            </a:pPr>
            <a:r>
              <a:rPr lang="ru-RU" altLang="ru-RU" sz="2800" b="1" i="1" smtClean="0"/>
              <a:t>Ты отведай  их скорее</a:t>
            </a:r>
          </a:p>
          <a:p>
            <a:pPr eaLnBrk="1" hangingPunct="1">
              <a:buFontTx/>
              <a:buNone/>
            </a:pPr>
            <a:r>
              <a:rPr lang="ru-RU" altLang="ru-RU" sz="2800" b="1" i="1" smtClean="0">
                <a:solidFill>
                  <a:srgbClr val="FF0066"/>
                </a:solidFill>
              </a:rPr>
              <a:t>Пять </a:t>
            </a:r>
            <a:r>
              <a:rPr lang="ru-RU" altLang="ru-RU" sz="2800" b="1" i="1" smtClean="0"/>
              <a:t>румяных, наливных,</a:t>
            </a:r>
          </a:p>
          <a:p>
            <a:pPr eaLnBrk="1" hangingPunct="1">
              <a:buFontTx/>
              <a:buNone/>
            </a:pPr>
            <a:r>
              <a:rPr lang="ru-RU" altLang="ru-RU" sz="2800" b="1" i="1" smtClean="0">
                <a:solidFill>
                  <a:srgbClr val="FF0066"/>
                </a:solidFill>
              </a:rPr>
              <a:t>Два </a:t>
            </a:r>
            <a:r>
              <a:rPr lang="ru-RU" altLang="ru-RU" sz="2800" b="1" i="1" smtClean="0"/>
              <a:t>с кислинкой.</a:t>
            </a:r>
          </a:p>
          <a:p>
            <a:pPr eaLnBrk="1" hangingPunct="1">
              <a:buFontTx/>
              <a:buNone/>
            </a:pPr>
            <a:r>
              <a:rPr lang="ru-RU" altLang="ru-RU" sz="2800" b="1" i="1" smtClean="0"/>
              <a:t>Сколько их?</a:t>
            </a:r>
            <a:endParaRPr lang="ru-RU" altLang="ru-RU" sz="2800" b="1" i="1" smtClean="0">
              <a:solidFill>
                <a:srgbClr val="669900"/>
              </a:solidFill>
              <a:cs typeface="Arial" charset="0"/>
            </a:endParaRPr>
          </a:p>
        </p:txBody>
      </p:sp>
      <p:sp>
        <p:nvSpPr>
          <p:cNvPr id="12291" name="Скругленный прямоугольник 3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684213" y="4941888"/>
            <a:ext cx="1279525" cy="6397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3</a:t>
            </a:r>
          </a:p>
        </p:txBody>
      </p:sp>
      <p:sp>
        <p:nvSpPr>
          <p:cNvPr id="12292" name="Скругленный прямоугольник 4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2700338" y="4941888"/>
            <a:ext cx="1295400" cy="6397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9</a:t>
            </a:r>
          </a:p>
        </p:txBody>
      </p:sp>
      <p:sp>
        <p:nvSpPr>
          <p:cNvPr id="12293" name="Скругленный прямоугольник 5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4643438" y="4941888"/>
            <a:ext cx="1350962" cy="6381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cs typeface="Arial" charset="0"/>
              </a:rPr>
              <a:t>7</a:t>
            </a:r>
          </a:p>
        </p:txBody>
      </p:sp>
      <p:pic>
        <p:nvPicPr>
          <p:cNvPr id="12294" name="Picture 7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577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6225" y="0"/>
            <a:ext cx="50577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9" descr="img0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30900"/>
            <a:ext cx="51117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0" descr="img0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250" y="5930900"/>
            <a:ext cx="51117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8" descr="D:\зима\ф3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557338"/>
            <a:ext cx="302577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857250"/>
            <a:ext cx="5616575" cy="5176838"/>
          </a:xfrm>
        </p:spPr>
      </p:pic>
      <p:sp>
        <p:nvSpPr>
          <p:cNvPr id="13315" name="Rectangle 14"/>
          <p:cNvSpPr>
            <a:spLocks noChangeArrowheads="1"/>
          </p:cNvSpPr>
          <p:nvPr/>
        </p:nvSpPr>
        <p:spPr bwMode="auto">
          <a:xfrm>
            <a:off x="755650" y="1412875"/>
            <a:ext cx="20161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755650" y="2492375"/>
            <a:ext cx="2087563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Rectangle 17"/>
          <p:cNvSpPr>
            <a:spLocks noChangeArrowheads="1"/>
          </p:cNvSpPr>
          <p:nvPr/>
        </p:nvSpPr>
        <p:spPr bwMode="auto">
          <a:xfrm>
            <a:off x="755650" y="3573463"/>
            <a:ext cx="20875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8" name="Rectangle 18"/>
          <p:cNvSpPr>
            <a:spLocks noChangeArrowheads="1"/>
          </p:cNvSpPr>
          <p:nvPr/>
        </p:nvSpPr>
        <p:spPr bwMode="auto">
          <a:xfrm>
            <a:off x="755650" y="4652963"/>
            <a:ext cx="2089150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9" name="WordArt 19"/>
          <p:cNvSpPr>
            <a:spLocks noChangeArrowheads="1" noChangeShapeType="1" noTextEdit="1"/>
          </p:cNvSpPr>
          <p:nvPr/>
        </p:nvSpPr>
        <p:spPr bwMode="auto">
          <a:xfrm>
            <a:off x="1042988" y="2636838"/>
            <a:ext cx="1666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условие</a:t>
            </a:r>
          </a:p>
        </p:txBody>
      </p:sp>
      <p:sp>
        <p:nvSpPr>
          <p:cNvPr id="13320" name="WordArt 20"/>
          <p:cNvSpPr>
            <a:spLocks noChangeArrowheads="1" noChangeShapeType="1" noTextEdit="1"/>
          </p:cNvSpPr>
          <p:nvPr/>
        </p:nvSpPr>
        <p:spPr bwMode="auto">
          <a:xfrm>
            <a:off x="1042988" y="4724400"/>
            <a:ext cx="1655762" cy="638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81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вопрос</a:t>
            </a:r>
          </a:p>
        </p:txBody>
      </p:sp>
      <p:sp>
        <p:nvSpPr>
          <p:cNvPr id="13321" name="WordArt 21"/>
          <p:cNvSpPr>
            <a:spLocks noChangeArrowheads="1" noChangeShapeType="1" noTextEdit="1"/>
          </p:cNvSpPr>
          <p:nvPr/>
        </p:nvSpPr>
        <p:spPr bwMode="auto">
          <a:xfrm>
            <a:off x="755650" y="3789363"/>
            <a:ext cx="2016125" cy="3698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решение</a:t>
            </a:r>
          </a:p>
        </p:txBody>
      </p:sp>
      <p:sp>
        <p:nvSpPr>
          <p:cNvPr id="13322" name="WordArt 22"/>
          <p:cNvSpPr>
            <a:spLocks noChangeArrowheads="1" noChangeShapeType="1" noTextEdit="1"/>
          </p:cNvSpPr>
          <p:nvPr/>
        </p:nvSpPr>
        <p:spPr bwMode="auto">
          <a:xfrm>
            <a:off x="755650" y="1700213"/>
            <a:ext cx="2016125" cy="3603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Блок-схема: ручное управление 53"/>
          <p:cNvSpPr/>
          <p:nvPr/>
        </p:nvSpPr>
        <p:spPr>
          <a:xfrm>
            <a:off x="1211766" y="2652698"/>
            <a:ext cx="2555893" cy="285752"/>
          </a:xfrm>
          <a:prstGeom prst="flowChartManualOperation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781156" y="2370120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Овал 57"/>
          <p:cNvSpPr/>
          <p:nvPr/>
        </p:nvSpPr>
        <p:spPr>
          <a:xfrm>
            <a:off x="1214414" y="2357430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вал 57"/>
          <p:cNvSpPr/>
          <p:nvPr/>
        </p:nvSpPr>
        <p:spPr>
          <a:xfrm>
            <a:off x="1493818" y="2081195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57"/>
          <p:cNvSpPr/>
          <p:nvPr/>
        </p:nvSpPr>
        <p:spPr>
          <a:xfrm>
            <a:off x="3286116" y="2285992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57"/>
          <p:cNvSpPr/>
          <p:nvPr/>
        </p:nvSpPr>
        <p:spPr>
          <a:xfrm>
            <a:off x="2571736" y="2428868"/>
            <a:ext cx="642942" cy="18926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7"/>
          <p:cNvSpPr/>
          <p:nvPr/>
        </p:nvSpPr>
        <p:spPr>
          <a:xfrm>
            <a:off x="1852593" y="1793858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07" name="WordArt 41"/>
          <p:cNvSpPr>
            <a:spLocks noChangeArrowheads="1" noChangeShapeType="1" noTextEdit="1"/>
          </p:cNvSpPr>
          <p:nvPr/>
        </p:nvSpPr>
        <p:spPr bwMode="auto">
          <a:xfrm>
            <a:off x="1403350" y="5876925"/>
            <a:ext cx="6142038" cy="781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ОБЪЯСНИТЕ , как сложить </a:t>
            </a:r>
          </a:p>
        </p:txBody>
      </p:sp>
      <p:pic>
        <p:nvPicPr>
          <p:cNvPr id="16408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54" y="947589"/>
            <a:ext cx="3708028" cy="26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57"/>
          <p:cNvSpPr/>
          <p:nvPr/>
        </p:nvSpPr>
        <p:spPr>
          <a:xfrm>
            <a:off x="6102331" y="2081195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57"/>
          <p:cNvSpPr/>
          <p:nvPr/>
        </p:nvSpPr>
        <p:spPr>
          <a:xfrm>
            <a:off x="6821468" y="2081195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57"/>
          <p:cNvSpPr/>
          <p:nvPr/>
        </p:nvSpPr>
        <p:spPr>
          <a:xfrm>
            <a:off x="2928926" y="2000240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57"/>
          <p:cNvSpPr/>
          <p:nvPr/>
        </p:nvSpPr>
        <p:spPr>
          <a:xfrm>
            <a:off x="2141518" y="2081195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47" name="AutoShape 59"/>
          <p:cNvSpPr>
            <a:spLocks/>
          </p:cNvSpPr>
          <p:nvPr/>
        </p:nvSpPr>
        <p:spPr bwMode="auto">
          <a:xfrm rot="5400000">
            <a:off x="3204369" y="1485106"/>
            <a:ext cx="358775" cy="6119813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48" name="WordArt 60"/>
          <p:cNvSpPr>
            <a:spLocks noChangeArrowheads="1" noChangeShapeType="1" noTextEdit="1"/>
          </p:cNvSpPr>
          <p:nvPr/>
        </p:nvSpPr>
        <p:spPr bwMode="auto">
          <a:xfrm>
            <a:off x="2627313" y="4868863"/>
            <a:ext cx="9366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10</a:t>
            </a:r>
          </a:p>
        </p:txBody>
      </p:sp>
      <p:sp>
        <p:nvSpPr>
          <p:cNvPr id="11" name="Овал 57"/>
          <p:cNvSpPr/>
          <p:nvPr/>
        </p:nvSpPr>
        <p:spPr>
          <a:xfrm>
            <a:off x="2644756" y="1793858"/>
            <a:ext cx="642942" cy="214314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52" name="WordArt 64"/>
          <p:cNvSpPr>
            <a:spLocks noChangeArrowheads="1" noChangeShapeType="1" noTextEdit="1"/>
          </p:cNvSpPr>
          <p:nvPr/>
        </p:nvSpPr>
        <p:spPr bwMode="auto">
          <a:xfrm>
            <a:off x="6732588" y="3789363"/>
            <a:ext cx="5032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+</a:t>
            </a:r>
          </a:p>
        </p:txBody>
      </p:sp>
      <p:sp>
        <p:nvSpPr>
          <p:cNvPr id="12353" name="WordArt 65"/>
          <p:cNvSpPr>
            <a:spLocks noChangeArrowheads="1" noChangeShapeType="1" noTextEdit="1"/>
          </p:cNvSpPr>
          <p:nvPr/>
        </p:nvSpPr>
        <p:spPr bwMode="auto">
          <a:xfrm>
            <a:off x="3851275" y="4868863"/>
            <a:ext cx="8651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4 0.00301 L -0.17049 0.3595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17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074 L -0.1941 0.3597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18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-0.0178 L 0.0026 0.3179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9.24855E-7 L -0.0052 0.31792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5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1364 L -0.01302 0.3209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15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21965E-6 L 0.2283 0.27283 " pathEditMode="relative" ptsTypes="AA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0301 L 0.23386 0.26821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45" y="13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-0.00185 L 0.22587 0.2585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13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22362 0.2666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-1.48148E-6 L -0.00555 0.30695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9.24855E-7 L 0.08941 0.30728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15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47" grpId="0" animBg="1"/>
      <p:bldP spid="12348" grpId="0" animBg="1"/>
      <p:bldP spid="12352" grpId="0" animBg="1"/>
      <p:bldP spid="12353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1357</TotalTime>
  <Words>316</Words>
  <Application>Microsoft Office PowerPoint</Application>
  <PresentationFormat>Экран (4:3)</PresentationFormat>
  <Paragraphs>128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Tahoma</vt:lpstr>
      <vt:lpstr>Wingdings</vt:lpstr>
      <vt:lpstr>Arial Narrow</vt:lpstr>
      <vt:lpstr>Constantia</vt:lpstr>
      <vt:lpstr>Оформление по умолчанию</vt:lpstr>
      <vt:lpstr>Прибавление числа 2 с переходом через разряд.</vt:lpstr>
      <vt:lpstr>Презентация PowerPoint</vt:lpstr>
      <vt:lpstr>        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book1</cp:lastModifiedBy>
  <cp:revision>30</cp:revision>
  <dcterms:created xsi:type="dcterms:W3CDTF">2010-01-16T08:49:56Z</dcterms:created>
  <dcterms:modified xsi:type="dcterms:W3CDTF">2014-10-29T09:09:21Z</dcterms:modified>
</cp:coreProperties>
</file>