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ог" initials="о"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337" autoAdjust="0"/>
  </p:normalViewPr>
  <p:slideViewPr>
    <p:cSldViewPr>
      <p:cViewPr>
        <p:scale>
          <a:sx n="50" d="100"/>
          <a:sy n="50" d="100"/>
        </p:scale>
        <p:origin x="-1267" y="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563D70-2D85-4AD9-BCE4-F8197C0ED3F1}" type="datetimeFigureOut">
              <a:rPr lang="ru-RU" smtClean="0"/>
              <a:t>14.10.2012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BFB839-68D1-4B58-9DDB-A241AB4120DE}" type="slidenum">
              <a:rPr lang="ru-RU" smtClean="0"/>
              <a:t>‹#›</a:t>
            </a:fld>
            <a:endParaRPr lang="ru-RU"/>
          </a:p>
        </p:txBody>
      </p:sp>
    </p:spTree>
    <p:extLst>
      <p:ext uri="{BB962C8B-B14F-4D97-AF65-F5344CB8AC3E}">
        <p14:creationId xmlns:p14="http://schemas.microsoft.com/office/powerpoint/2010/main" val="2569562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2BFB839-68D1-4B58-9DDB-A241AB4120DE}" type="slidenum">
              <a:rPr lang="ru-RU" smtClean="0"/>
              <a:t>20</a:t>
            </a:fld>
            <a:endParaRPr lang="ru-RU"/>
          </a:p>
        </p:txBody>
      </p:sp>
    </p:spTree>
    <p:extLst>
      <p:ext uri="{BB962C8B-B14F-4D97-AF65-F5344CB8AC3E}">
        <p14:creationId xmlns:p14="http://schemas.microsoft.com/office/powerpoint/2010/main" val="3360059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F8B27F48-82F8-490A-87D0-E681B8CE1973}" type="datetimeFigureOut">
              <a:rPr lang="ru-RU" smtClean="0"/>
              <a:t>14.10.2012</a:t>
            </a:fld>
            <a:endParaRPr lang="ru-RU"/>
          </a:p>
        </p:txBody>
      </p:sp>
      <p:sp>
        <p:nvSpPr>
          <p:cNvPr id="16" name="Slide Number Placeholder 15"/>
          <p:cNvSpPr>
            <a:spLocks noGrp="1"/>
          </p:cNvSpPr>
          <p:nvPr>
            <p:ph type="sldNum" sz="quarter" idx="11"/>
          </p:nvPr>
        </p:nvSpPr>
        <p:spPr/>
        <p:txBody>
          <a:bodyPr/>
          <a:lstStyle/>
          <a:p>
            <a:fld id="{D0B2ABA3-1416-4516-8CE2-0825D645039A}"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8B27F48-82F8-490A-87D0-E681B8CE1973}" type="datetimeFigureOut">
              <a:rPr lang="ru-RU" smtClean="0"/>
              <a:t>14.10.2012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0B2ABA3-1416-4516-8CE2-0825D645039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8B27F48-82F8-490A-87D0-E681B8CE1973}" type="datetimeFigureOut">
              <a:rPr lang="ru-RU" smtClean="0"/>
              <a:t>14.10.2012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0B2ABA3-1416-4516-8CE2-0825D645039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F8B27F48-82F8-490A-87D0-E681B8CE1973}" type="datetimeFigureOut">
              <a:rPr lang="ru-RU" smtClean="0"/>
              <a:t>14.10.2012</a:t>
            </a:fld>
            <a:endParaRPr lang="ru-RU"/>
          </a:p>
        </p:txBody>
      </p:sp>
      <p:sp>
        <p:nvSpPr>
          <p:cNvPr id="15" name="Slide Number Placeholder 14"/>
          <p:cNvSpPr>
            <a:spLocks noGrp="1"/>
          </p:cNvSpPr>
          <p:nvPr>
            <p:ph type="sldNum" sz="quarter" idx="11"/>
          </p:nvPr>
        </p:nvSpPr>
        <p:spPr/>
        <p:txBody>
          <a:bodyPr/>
          <a:lstStyle/>
          <a:p>
            <a:fld id="{D0B2ABA3-1416-4516-8CE2-0825D645039A}"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F8B27F48-82F8-490A-87D0-E681B8CE1973}" type="datetimeFigureOut">
              <a:rPr lang="ru-RU" smtClean="0"/>
              <a:t>14.10.2012</a:t>
            </a:fld>
            <a:endParaRPr lang="ru-RU"/>
          </a:p>
        </p:txBody>
      </p:sp>
      <p:sp>
        <p:nvSpPr>
          <p:cNvPr id="13" name="Slide Number Placeholder 12"/>
          <p:cNvSpPr>
            <a:spLocks noGrp="1"/>
          </p:cNvSpPr>
          <p:nvPr>
            <p:ph type="sldNum" sz="quarter" idx="11"/>
          </p:nvPr>
        </p:nvSpPr>
        <p:spPr/>
        <p:txBody>
          <a:bodyPr/>
          <a:lstStyle/>
          <a:p>
            <a:fld id="{D0B2ABA3-1416-4516-8CE2-0825D645039A}" type="slidenum">
              <a:rPr lang="ru-RU" smtClean="0"/>
              <a:t>‹#›</a:t>
            </a:fld>
            <a:endParaRPr lang="ru-RU"/>
          </a:p>
        </p:txBody>
      </p:sp>
      <p:sp>
        <p:nvSpPr>
          <p:cNvPr id="14" name="Footer Placeholder 13"/>
          <p:cNvSpPr>
            <a:spLocks noGrp="1"/>
          </p:cNvSpPr>
          <p:nvPr>
            <p:ph type="ftr" sz="quarter" idx="12"/>
          </p:nvPr>
        </p:nvSpPr>
        <p:spPr/>
        <p:txBody>
          <a:bodyPr/>
          <a:lstStyle/>
          <a:p>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F8B27F48-82F8-490A-87D0-E681B8CE1973}" type="datetimeFigureOut">
              <a:rPr lang="ru-RU" smtClean="0"/>
              <a:t>14.10.2012</a:t>
            </a:fld>
            <a:endParaRPr lang="ru-RU"/>
          </a:p>
        </p:txBody>
      </p:sp>
      <p:sp>
        <p:nvSpPr>
          <p:cNvPr id="9" name="Slide Number Placeholder 8"/>
          <p:cNvSpPr>
            <a:spLocks noGrp="1"/>
          </p:cNvSpPr>
          <p:nvPr>
            <p:ph type="sldNum" sz="quarter" idx="11"/>
          </p:nvPr>
        </p:nvSpPr>
        <p:spPr/>
        <p:txBody>
          <a:bodyPr/>
          <a:lstStyle/>
          <a:p>
            <a:fld id="{D0B2ABA3-1416-4516-8CE2-0825D645039A}"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F8B27F48-82F8-490A-87D0-E681B8CE1973}" type="datetimeFigureOut">
              <a:rPr lang="ru-RU" smtClean="0"/>
              <a:t>14.10.2012</a:t>
            </a:fld>
            <a:endParaRPr lang="ru-RU"/>
          </a:p>
        </p:txBody>
      </p:sp>
      <p:sp>
        <p:nvSpPr>
          <p:cNvPr id="15" name="Slide Number Placeholder 14"/>
          <p:cNvSpPr>
            <a:spLocks noGrp="1"/>
          </p:cNvSpPr>
          <p:nvPr>
            <p:ph type="sldNum" sz="quarter" idx="11"/>
          </p:nvPr>
        </p:nvSpPr>
        <p:spPr/>
        <p:txBody>
          <a:bodyPr/>
          <a:lstStyle/>
          <a:p>
            <a:fld id="{D0B2ABA3-1416-4516-8CE2-0825D645039A}"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F8B27F48-82F8-490A-87D0-E681B8CE1973}" type="datetimeFigureOut">
              <a:rPr lang="ru-RU" smtClean="0"/>
              <a:t>14.10.2012</a:t>
            </a:fld>
            <a:endParaRPr lang="ru-RU"/>
          </a:p>
        </p:txBody>
      </p:sp>
      <p:sp>
        <p:nvSpPr>
          <p:cNvPr id="8" name="Slide Number Placeholder 7"/>
          <p:cNvSpPr>
            <a:spLocks noGrp="1"/>
          </p:cNvSpPr>
          <p:nvPr>
            <p:ph type="sldNum" sz="quarter" idx="11"/>
          </p:nvPr>
        </p:nvSpPr>
        <p:spPr/>
        <p:txBody>
          <a:bodyPr/>
          <a:lstStyle/>
          <a:p>
            <a:fld id="{D0B2ABA3-1416-4516-8CE2-0825D645039A}"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8B27F48-82F8-490A-87D0-E681B8CE1973}" type="datetimeFigureOut">
              <a:rPr lang="ru-RU" smtClean="0"/>
              <a:t>14.10.2012</a:t>
            </a:fld>
            <a:endParaRPr lang="ru-RU"/>
          </a:p>
        </p:txBody>
      </p:sp>
      <p:sp>
        <p:nvSpPr>
          <p:cNvPr id="6" name="Slide Number Placeholder 5"/>
          <p:cNvSpPr>
            <a:spLocks noGrp="1"/>
          </p:cNvSpPr>
          <p:nvPr>
            <p:ph type="sldNum" sz="quarter" idx="11"/>
          </p:nvPr>
        </p:nvSpPr>
        <p:spPr/>
        <p:txBody>
          <a:bodyPr/>
          <a:lstStyle/>
          <a:p>
            <a:fld id="{D0B2ABA3-1416-4516-8CE2-0825D645039A}" type="slidenum">
              <a:rPr lang="ru-RU" smtClean="0"/>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F8B27F48-82F8-490A-87D0-E681B8CE1973}" type="datetimeFigureOut">
              <a:rPr lang="ru-RU" smtClean="0"/>
              <a:t>14.10.2012</a:t>
            </a:fld>
            <a:endParaRPr lang="ru-RU"/>
          </a:p>
        </p:txBody>
      </p:sp>
      <p:sp>
        <p:nvSpPr>
          <p:cNvPr id="16" name="Slide Number Placeholder 15"/>
          <p:cNvSpPr>
            <a:spLocks noGrp="1"/>
          </p:cNvSpPr>
          <p:nvPr>
            <p:ph type="sldNum" sz="quarter" idx="11"/>
          </p:nvPr>
        </p:nvSpPr>
        <p:spPr/>
        <p:txBody>
          <a:bodyPr/>
          <a:lstStyle/>
          <a:p>
            <a:fld id="{D0B2ABA3-1416-4516-8CE2-0825D645039A}"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F8B27F48-82F8-490A-87D0-E681B8CE1973}" type="datetimeFigureOut">
              <a:rPr lang="ru-RU" smtClean="0"/>
              <a:t>14.10.2012</a:t>
            </a:fld>
            <a:endParaRPr lang="ru-RU"/>
          </a:p>
        </p:txBody>
      </p:sp>
      <p:sp>
        <p:nvSpPr>
          <p:cNvPr id="14" name="Slide Number Placeholder 13"/>
          <p:cNvSpPr>
            <a:spLocks noGrp="1"/>
          </p:cNvSpPr>
          <p:nvPr>
            <p:ph type="sldNum" sz="quarter" idx="11"/>
          </p:nvPr>
        </p:nvSpPr>
        <p:spPr/>
        <p:txBody>
          <a:bodyPr/>
          <a:lstStyle/>
          <a:p>
            <a:fld id="{D0B2ABA3-1416-4516-8CE2-0825D645039A}" type="slidenum">
              <a:rPr lang="ru-RU" smtClean="0"/>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F8B27F48-82F8-490A-87D0-E681B8CE1973}" type="datetimeFigureOut">
              <a:rPr lang="ru-RU" smtClean="0"/>
              <a:t>14.10.2012</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D0B2ABA3-1416-4516-8CE2-0825D645039A}"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3921" y="2057459"/>
            <a:ext cx="8568952" cy="1200329"/>
          </a:xfrm>
          <a:prstGeom prst="rect">
            <a:avLst/>
          </a:prstGeom>
          <a:solidFill>
            <a:srgbClr val="FF0000"/>
          </a:solidFill>
          <a:scene3d>
            <a:camera prst="perspectiveContrastingLeftFacing"/>
            <a:lightRig rig="threePt" dir="t"/>
          </a:scene3d>
          <a:sp3d>
            <a:bevelT prst="slope"/>
          </a:sp3d>
        </p:spPr>
        <p:style>
          <a:lnRef idx="1">
            <a:schemeClr val="accent2"/>
          </a:lnRef>
          <a:fillRef idx="3">
            <a:schemeClr val="accent2"/>
          </a:fillRef>
          <a:effectRef idx="2">
            <a:schemeClr val="accent2"/>
          </a:effectRef>
          <a:fontRef idx="minor">
            <a:schemeClr val="lt1"/>
          </a:fontRef>
        </p:style>
        <p:txBody>
          <a:bodyPr wrap="square">
            <a:spAutoFit/>
          </a:bodyPr>
          <a:lstStyle/>
          <a:p>
            <a:r>
              <a:rPr lang="en-US" sz="7200" dirty="0" smtClean="0"/>
              <a:t>TONGUE TWISTERS</a:t>
            </a:r>
            <a:endParaRPr lang="ru-RU" sz="7200" dirty="0"/>
          </a:p>
        </p:txBody>
      </p:sp>
      <p:sp>
        <p:nvSpPr>
          <p:cNvPr id="2" name="Прямоугольник 1"/>
          <p:cNvSpPr/>
          <p:nvPr/>
        </p:nvSpPr>
        <p:spPr>
          <a:xfrm>
            <a:off x="363921" y="4783217"/>
            <a:ext cx="8465329" cy="1661993"/>
          </a:xfrm>
          <a:prstGeom prst="rect">
            <a:avLst/>
          </a:prstGeom>
        </p:spPr>
        <p:txBody>
          <a:bodyPr wrap="square">
            <a:spAutoFit/>
          </a:bodyPr>
          <a:lstStyle/>
          <a:p>
            <a:pPr>
              <a:spcAft>
                <a:spcPts val="0"/>
              </a:spcAft>
            </a:pPr>
            <a:r>
              <a:rPr lang="ru-RU" b="1" dirty="0">
                <a:latin typeface="Times New Roman"/>
                <a:ea typeface="Times New Roman"/>
              </a:rPr>
              <a:t> </a:t>
            </a:r>
            <a:r>
              <a:rPr lang="en-US" sz="2800" dirty="0">
                <a:solidFill>
                  <a:srgbClr val="FFC000"/>
                </a:solidFill>
                <a:latin typeface="Times New Roman"/>
                <a:ea typeface="Times New Roman"/>
              </a:rPr>
              <a:t>All participants in turn try to say them in the best way they can. Those who succeed get from 1 to 5 points for each tongue twister, depending on the degree of difficulty.</a:t>
            </a:r>
            <a:endParaRPr lang="ru-RU" sz="2800" dirty="0">
              <a:solidFill>
                <a:srgbClr val="FFC000"/>
              </a:solidFill>
              <a:latin typeface="Times New Roman"/>
              <a:ea typeface="Times New Roman"/>
            </a:endParaRPr>
          </a:p>
          <a:p>
            <a:pPr>
              <a:spcAft>
                <a:spcPts val="0"/>
              </a:spcAft>
            </a:pPr>
            <a:r>
              <a:rPr lang="en-US" dirty="0">
                <a:latin typeface="Times New Roman"/>
                <a:ea typeface="Times New Roman"/>
              </a:rPr>
              <a:t> </a:t>
            </a:r>
            <a:endParaRPr lang="ru-RU" sz="1600" dirty="0">
              <a:effectLst/>
              <a:latin typeface="Times New Roman"/>
              <a:ea typeface="Times New Roman"/>
            </a:endParaRPr>
          </a:p>
        </p:txBody>
      </p:sp>
    </p:spTree>
    <p:extLst>
      <p:ext uri="{BB962C8B-B14F-4D97-AF65-F5344CB8AC3E}">
        <p14:creationId xmlns:p14="http://schemas.microsoft.com/office/powerpoint/2010/main" val="960018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en-US" sz="7200" b="1" dirty="0"/>
              <a:t>RIDDLES</a:t>
            </a:r>
            <a:endParaRPr lang="ru-RU" sz="7200" dirty="0"/>
          </a:p>
        </p:txBody>
      </p:sp>
      <p:sp>
        <p:nvSpPr>
          <p:cNvPr id="7" name="Текст 6"/>
          <p:cNvSpPr>
            <a:spLocks noGrp="1"/>
          </p:cNvSpPr>
          <p:nvPr>
            <p:ph type="body" sz="half" idx="2"/>
          </p:nvPr>
        </p:nvSpPr>
        <p:spPr>
          <a:xfrm>
            <a:off x="2915816" y="3717032"/>
            <a:ext cx="5029200" cy="1080120"/>
          </a:xfrm>
        </p:spPr>
        <p:txBody>
          <a:bodyPr>
            <a:normAutofit fontScale="55000" lnSpcReduction="20000"/>
          </a:bodyPr>
          <a:lstStyle/>
          <a:p>
            <a:r>
              <a:rPr lang="en-US" sz="5100" dirty="0">
                <a:effectLst/>
              </a:rPr>
              <a:t>What is it? ( 1 point  for each).</a:t>
            </a:r>
            <a:endParaRPr lang="ru-RU" sz="5100" dirty="0">
              <a:effectLst/>
            </a:endParaRPr>
          </a:p>
          <a:p>
            <a:r>
              <a:rPr lang="en-US" sz="3200" dirty="0">
                <a:effectLst/>
              </a:rPr>
              <a:t> </a:t>
            </a:r>
            <a:endParaRPr lang="ru-RU" sz="3200" dirty="0">
              <a:effectLst/>
            </a:endParaRPr>
          </a:p>
          <a:p>
            <a:endParaRPr lang="ru-RU" dirty="0"/>
          </a:p>
        </p:txBody>
      </p:sp>
      <p:pic>
        <p:nvPicPr>
          <p:cNvPr id="2050" name="Picture 2" descr="D:\картинки Л Л\think.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23295" b="23295"/>
          <a:stretch>
            <a:fillRect/>
          </a:stretch>
        </p:blipFill>
        <p:spPr bwMode="auto">
          <a:xfrm>
            <a:off x="2915816" y="1628800"/>
            <a:ext cx="3312368" cy="2016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44404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en-US" dirty="0">
                <a:effectLst/>
              </a:rPr>
              <a:t>What can you see with your eyes shut?</a:t>
            </a:r>
            <a:r>
              <a:rPr lang="ru-RU" dirty="0">
                <a:effectLst/>
              </a:rPr>
              <a:t/>
            </a:r>
            <a:br>
              <a:rPr lang="ru-RU" dirty="0">
                <a:effectLst/>
              </a:rPr>
            </a:br>
            <a:r>
              <a:rPr lang="en-US" dirty="0">
                <a:effectLst/>
              </a:rPr>
              <a:t> </a:t>
            </a:r>
            <a:endParaRPr lang="ru-RU" dirty="0">
              <a:effectLst/>
            </a:endParaRPr>
          </a:p>
        </p:txBody>
      </p:sp>
      <p:pic>
        <p:nvPicPr>
          <p:cNvPr id="3074" name="Picture 2" descr="D:\картинки Л Л\shut eyes.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19872" y="260648"/>
            <a:ext cx="3456384" cy="2948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8251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en-US" dirty="0">
                <a:effectLst/>
              </a:rPr>
              <a:t>What falls, but never rises?</a:t>
            </a:r>
            <a:r>
              <a:rPr lang="ru-RU" dirty="0">
                <a:effectLst/>
              </a:rPr>
              <a:t/>
            </a:r>
            <a:br>
              <a:rPr lang="ru-RU" dirty="0">
                <a:effectLst/>
              </a:rPr>
            </a:br>
            <a:endParaRPr lang="ru-RU" dirty="0"/>
          </a:p>
        </p:txBody>
      </p:sp>
      <p:pic>
        <p:nvPicPr>
          <p:cNvPr id="4098" name="Picture 2" descr="D:\картинки Л Л\think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87824" y="260648"/>
            <a:ext cx="6048672" cy="331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69500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1475656" y="116633"/>
            <a:ext cx="6753944" cy="2520280"/>
          </a:xfrm>
        </p:spPr>
        <p:txBody>
          <a:bodyPr/>
          <a:lstStyle/>
          <a:p>
            <a:endParaRPr lang="ru-RU" dirty="0"/>
          </a:p>
        </p:txBody>
      </p:sp>
      <p:sp>
        <p:nvSpPr>
          <p:cNvPr id="4" name="Заголовок 3"/>
          <p:cNvSpPr>
            <a:spLocks noGrp="1"/>
          </p:cNvSpPr>
          <p:nvPr>
            <p:ph type="title"/>
          </p:nvPr>
        </p:nvSpPr>
        <p:spPr/>
        <p:txBody>
          <a:bodyPr/>
          <a:lstStyle/>
          <a:p>
            <a:r>
              <a:rPr lang="ru-RU" dirty="0" smtClean="0">
                <a:effectLst/>
              </a:rPr>
              <a:t/>
            </a:r>
            <a:br>
              <a:rPr lang="ru-RU" dirty="0" smtClean="0">
                <a:effectLst/>
              </a:rPr>
            </a:br>
            <a:r>
              <a:rPr lang="en-US" dirty="0" smtClean="0">
                <a:effectLst/>
              </a:rPr>
              <a:t>What </a:t>
            </a:r>
            <a:r>
              <a:rPr lang="en-US" dirty="0">
                <a:effectLst/>
              </a:rPr>
              <a:t>begins with </a:t>
            </a:r>
            <a:r>
              <a:rPr lang="en-US" b="1" dirty="0">
                <a:effectLst/>
              </a:rPr>
              <a:t>T,</a:t>
            </a:r>
            <a:r>
              <a:rPr lang="en-US" dirty="0">
                <a:effectLst/>
              </a:rPr>
              <a:t> </a:t>
            </a:r>
            <a:r>
              <a:rPr lang="en-US" dirty="0" smtClean="0">
                <a:effectLst/>
              </a:rPr>
              <a:t>ends </a:t>
            </a:r>
            <a:r>
              <a:rPr lang="ru-RU" dirty="0" smtClean="0">
                <a:effectLst/>
              </a:rPr>
              <a:t/>
            </a:r>
            <a:br>
              <a:rPr lang="ru-RU" dirty="0" smtClean="0">
                <a:effectLst/>
              </a:rPr>
            </a:br>
            <a:r>
              <a:rPr lang="en-US" dirty="0" smtClean="0">
                <a:effectLst/>
              </a:rPr>
              <a:t>with </a:t>
            </a:r>
            <a:r>
              <a:rPr lang="en-US" b="1" dirty="0">
                <a:effectLst/>
              </a:rPr>
              <a:t>T</a:t>
            </a:r>
            <a:r>
              <a:rPr lang="en-US" dirty="0">
                <a:effectLst/>
              </a:rPr>
              <a:t> and has </a:t>
            </a:r>
            <a:r>
              <a:rPr lang="en-US" b="1" dirty="0">
                <a:effectLst/>
              </a:rPr>
              <a:t>T</a:t>
            </a:r>
            <a:r>
              <a:rPr lang="en-US" dirty="0">
                <a:effectLst/>
              </a:rPr>
              <a:t> in it?</a:t>
            </a:r>
            <a:r>
              <a:rPr lang="ru-RU" dirty="0">
                <a:effectLst/>
              </a:rPr>
              <a:t/>
            </a:r>
            <a:br>
              <a:rPr lang="ru-RU" dirty="0">
                <a:effectLst/>
              </a:rPr>
            </a:br>
            <a:r>
              <a:rPr lang="en-US" dirty="0">
                <a:effectLst/>
              </a:rPr>
              <a:t> </a:t>
            </a:r>
            <a:r>
              <a:rPr lang="ru-RU" dirty="0">
                <a:effectLst/>
              </a:rPr>
              <a:t/>
            </a:r>
            <a:br>
              <a:rPr lang="ru-RU" dirty="0">
                <a:effectLst/>
              </a:rPr>
            </a:br>
            <a:endParaRPr lang="ru-RU" dirty="0"/>
          </a:p>
        </p:txBody>
      </p:sp>
      <p:sp>
        <p:nvSpPr>
          <p:cNvPr id="6" name="Пятно 1 5"/>
          <p:cNvSpPr/>
          <p:nvPr/>
        </p:nvSpPr>
        <p:spPr>
          <a:xfrm>
            <a:off x="110600" y="1484784"/>
            <a:ext cx="914400" cy="914400"/>
          </a:xfrm>
          <a:prstGeom prst="irregularSeal1">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ятно 1 6"/>
          <p:cNvSpPr/>
          <p:nvPr/>
        </p:nvSpPr>
        <p:spPr>
          <a:xfrm>
            <a:off x="611560" y="4011176"/>
            <a:ext cx="190872" cy="1631032"/>
          </a:xfrm>
          <a:prstGeom prst="irregularSeal1">
            <a:avLst/>
          </a:prstGeom>
          <a:solidFill>
            <a:srgbClr val="00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ятно 1 7"/>
          <p:cNvSpPr/>
          <p:nvPr/>
        </p:nvSpPr>
        <p:spPr>
          <a:xfrm>
            <a:off x="2483768" y="4941168"/>
            <a:ext cx="914400" cy="914400"/>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ятно 1 8"/>
          <p:cNvSpPr/>
          <p:nvPr/>
        </p:nvSpPr>
        <p:spPr>
          <a:xfrm>
            <a:off x="6948264" y="4941168"/>
            <a:ext cx="914400" cy="914400"/>
          </a:xfrm>
          <a:prstGeom prst="irregularSeal1">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045817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548680"/>
            <a:ext cx="8352928" cy="1569660"/>
          </a:xfrm>
          <a:prstGeom prst="rect">
            <a:avLst/>
          </a:prstGeom>
          <a:blipFill dpi="0" rotWithShape="1">
            <a:blip r:embed="rId2">
              <a:extLst>
                <a:ext uri="{28A0092B-C50C-407E-A947-70E740481C1C}">
                  <a14:useLocalDpi xmlns:a14="http://schemas.microsoft.com/office/drawing/2010/main" val="0"/>
                </a:ext>
              </a:extLst>
            </a:blip>
            <a:srcRect/>
            <a:stretch>
              <a:fillRect/>
            </a:stretch>
          </a:blipFill>
          <a:scene3d>
            <a:camera prst="orthographicFront"/>
            <a:lightRig rig="threePt" dir="t"/>
          </a:scene3d>
          <a:sp3d>
            <a:bevelT w="152400" h="50800" prst="softRound"/>
          </a:sp3d>
        </p:spPr>
        <p:txBody>
          <a:bodyPr wrap="square">
            <a:spAutoFit/>
          </a:bodyPr>
          <a:lstStyle/>
          <a:p>
            <a:r>
              <a:rPr lang="en-US" sz="9600" b="1" dirty="0"/>
              <a:t>PROVERBS.</a:t>
            </a:r>
            <a:endParaRPr lang="ru-RU" sz="9600" dirty="0"/>
          </a:p>
        </p:txBody>
      </p:sp>
      <p:sp>
        <p:nvSpPr>
          <p:cNvPr id="8" name="Прямоугольник 7"/>
          <p:cNvSpPr/>
          <p:nvPr/>
        </p:nvSpPr>
        <p:spPr>
          <a:xfrm>
            <a:off x="2286000" y="3105835"/>
            <a:ext cx="4572000" cy="2862322"/>
          </a:xfrm>
          <a:prstGeom prst="rect">
            <a:avLst/>
          </a:prstGeom>
        </p:spPr>
        <p:txBody>
          <a:bodyPr>
            <a:spAutoFit/>
          </a:bodyPr>
          <a:lstStyle/>
          <a:p>
            <a:r>
              <a:rPr lang="en-US" sz="3600" b="1" i="1" dirty="0"/>
              <a:t>Choose the right word. Translate the proverb into Russian. (1 point for each)</a:t>
            </a:r>
            <a:endParaRPr lang="ru-RU" sz="3600" b="1" i="1" dirty="0"/>
          </a:p>
        </p:txBody>
      </p:sp>
    </p:spTree>
    <p:extLst>
      <p:ext uri="{BB962C8B-B14F-4D97-AF65-F5344CB8AC3E}">
        <p14:creationId xmlns:p14="http://schemas.microsoft.com/office/powerpoint/2010/main" val="131130378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grpId="1" nodeType="clickEffect">
                                  <p:stCondLst>
                                    <p:cond delay="0"/>
                                  </p:stCondLst>
                                  <p:childTnLst>
                                    <p:animEffect transition="out" filter="fade">
                                      <p:cBhvr>
                                        <p:cTn id="13" dur="500" tmFilter="0, 0; .2, .5; .8, .5; 1, 0"/>
                                        <p:tgtEl>
                                          <p:spTgt spid="4"/>
                                        </p:tgtEl>
                                      </p:cBhvr>
                                    </p:animEffect>
                                    <p:animScale>
                                      <p:cBhvr>
                                        <p:cTn id="14"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04664"/>
            <a:ext cx="7920880" cy="3724096"/>
          </a:xfrm>
          <a:prstGeom prst="rect">
            <a:avLst/>
          </a:prstGeom>
        </p:spPr>
        <p:txBody>
          <a:bodyPr wrap="square">
            <a:spAutoFit/>
          </a:bodyPr>
          <a:lstStyle/>
          <a:p>
            <a:r>
              <a:rPr lang="en-US" sz="5400" b="1" dirty="0"/>
              <a:t>A good beginning makes good</a:t>
            </a:r>
            <a:r>
              <a:rPr lang="en-US" sz="5400" dirty="0"/>
              <a:t> </a:t>
            </a:r>
            <a:r>
              <a:rPr lang="en-US" sz="4000" dirty="0"/>
              <a:t>________</a:t>
            </a:r>
            <a:endParaRPr lang="ru-RU" sz="4000" dirty="0"/>
          </a:p>
          <a:p>
            <a:r>
              <a:rPr lang="en-US" sz="4000" dirty="0"/>
              <a:t> </a:t>
            </a:r>
            <a:endParaRPr lang="ru-RU" sz="4000" dirty="0"/>
          </a:p>
          <a:p>
            <a:r>
              <a:rPr lang="en-US" sz="4800" b="1" i="1" dirty="0">
                <a:solidFill>
                  <a:srgbClr val="FFC000"/>
                </a:solidFill>
              </a:rPr>
              <a:t>Result   /   ending  /   finish</a:t>
            </a:r>
            <a:endParaRPr lang="ru-RU" sz="4800" b="1" i="1" dirty="0">
              <a:solidFill>
                <a:srgbClr val="FFC000"/>
              </a:solidFill>
            </a:endParaRPr>
          </a:p>
          <a:p>
            <a:r>
              <a:rPr lang="en-US" sz="4000" b="1" i="1" dirty="0">
                <a:solidFill>
                  <a:srgbClr val="FFC000"/>
                </a:solidFill>
              </a:rPr>
              <a:t> </a:t>
            </a:r>
            <a:endParaRPr lang="ru-RU" sz="4000" b="1" i="1" dirty="0">
              <a:solidFill>
                <a:srgbClr val="FFC000"/>
              </a:solidFill>
            </a:endParaRPr>
          </a:p>
        </p:txBody>
      </p:sp>
      <p:sp>
        <p:nvSpPr>
          <p:cNvPr id="3" name="Пятно 2 2"/>
          <p:cNvSpPr/>
          <p:nvPr/>
        </p:nvSpPr>
        <p:spPr>
          <a:xfrm>
            <a:off x="5652120" y="4128760"/>
            <a:ext cx="914400" cy="914400"/>
          </a:xfrm>
          <a:prstGeom prst="irregularSeal2">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2325254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20688"/>
            <a:ext cx="8064896" cy="3046988"/>
          </a:xfrm>
          <a:prstGeom prst="rect">
            <a:avLst/>
          </a:prstGeom>
        </p:spPr>
        <p:txBody>
          <a:bodyPr wrap="square">
            <a:spAutoFit/>
          </a:bodyPr>
          <a:lstStyle/>
          <a:p>
            <a:r>
              <a:rPr lang="en-US" sz="4800" b="1" dirty="0"/>
              <a:t>He laughs best, who laughs</a:t>
            </a:r>
            <a:r>
              <a:rPr lang="en-US" sz="4800" dirty="0"/>
              <a:t> ____________</a:t>
            </a:r>
            <a:endParaRPr lang="ru-RU" sz="4800" dirty="0"/>
          </a:p>
          <a:p>
            <a:r>
              <a:rPr lang="en-US" sz="4800" dirty="0"/>
              <a:t> </a:t>
            </a:r>
            <a:endParaRPr lang="ru-RU" sz="4800" dirty="0"/>
          </a:p>
          <a:p>
            <a:r>
              <a:rPr lang="en-US" sz="4800" b="1" i="1" dirty="0">
                <a:solidFill>
                  <a:srgbClr val="002060"/>
                </a:solidFill>
              </a:rPr>
              <a:t>First  /  fast  /    last</a:t>
            </a:r>
            <a:endParaRPr lang="ru-RU" sz="4800" b="1" i="1" dirty="0">
              <a:solidFill>
                <a:srgbClr val="002060"/>
              </a:solidFill>
            </a:endParaRPr>
          </a:p>
        </p:txBody>
      </p:sp>
      <p:sp>
        <p:nvSpPr>
          <p:cNvPr id="3" name="Пятно 2 2"/>
          <p:cNvSpPr/>
          <p:nvPr/>
        </p:nvSpPr>
        <p:spPr>
          <a:xfrm>
            <a:off x="7740352" y="3861048"/>
            <a:ext cx="914400" cy="914400"/>
          </a:xfrm>
          <a:prstGeom prst="irregularSeal2">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ятно 2 3"/>
          <p:cNvSpPr/>
          <p:nvPr/>
        </p:nvSpPr>
        <p:spPr>
          <a:xfrm>
            <a:off x="2411760" y="5373216"/>
            <a:ext cx="914400" cy="914400"/>
          </a:xfrm>
          <a:prstGeom prst="irregularSeal2">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но 2 4"/>
          <p:cNvSpPr/>
          <p:nvPr/>
        </p:nvSpPr>
        <p:spPr>
          <a:xfrm>
            <a:off x="7524328" y="2276872"/>
            <a:ext cx="914400" cy="914400"/>
          </a:xfrm>
          <a:prstGeom prst="irregularSeal2">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122" name="Picture 2" descr="D:\картинки Л Л\laug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6598" y="3613760"/>
            <a:ext cx="2687508" cy="2315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19336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980728"/>
            <a:ext cx="7128792" cy="5047536"/>
          </a:xfrm>
          <a:prstGeom prst="rect">
            <a:avLst/>
          </a:prstGeom>
        </p:spPr>
        <p:txBody>
          <a:bodyPr wrap="square">
            <a:spAutoFit/>
          </a:bodyPr>
          <a:lstStyle/>
          <a:p>
            <a:r>
              <a:rPr lang="en-US" sz="6600" b="1" dirty="0"/>
              <a:t>It is never too late to___________________</a:t>
            </a:r>
            <a:endParaRPr lang="ru-RU" sz="6600" dirty="0"/>
          </a:p>
          <a:p>
            <a:r>
              <a:rPr lang="en-US" sz="2800" b="1" dirty="0"/>
              <a:t> </a:t>
            </a:r>
            <a:endParaRPr lang="ru-RU" sz="2800" dirty="0"/>
          </a:p>
          <a:p>
            <a:r>
              <a:rPr lang="en-US" sz="4800" b="1" i="1" dirty="0">
                <a:solidFill>
                  <a:srgbClr val="FFFF00"/>
                </a:solidFill>
              </a:rPr>
              <a:t>Teach   /  learn   /  marry</a:t>
            </a:r>
            <a:endParaRPr lang="ru-RU" sz="4800" b="1" i="1" dirty="0">
              <a:solidFill>
                <a:srgbClr val="FFFF00"/>
              </a:solidFill>
            </a:endParaRPr>
          </a:p>
          <a:p>
            <a:r>
              <a:rPr lang="en-US" sz="4800" b="1" i="1" dirty="0">
                <a:solidFill>
                  <a:srgbClr val="FFFF00"/>
                </a:solidFill>
              </a:rPr>
              <a:t> </a:t>
            </a:r>
            <a:endParaRPr lang="ru-RU" sz="4800" b="1" i="1" dirty="0">
              <a:solidFill>
                <a:srgbClr val="FFFF00"/>
              </a:solidFill>
            </a:endParaRPr>
          </a:p>
        </p:txBody>
      </p:sp>
      <p:sp>
        <p:nvSpPr>
          <p:cNvPr id="3" name="Пятно 2 2"/>
          <p:cNvSpPr/>
          <p:nvPr/>
        </p:nvSpPr>
        <p:spPr>
          <a:xfrm>
            <a:off x="7956376" y="764704"/>
            <a:ext cx="914400" cy="91440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ятно 2 3"/>
          <p:cNvSpPr/>
          <p:nvPr/>
        </p:nvSpPr>
        <p:spPr>
          <a:xfrm>
            <a:off x="6059016" y="5499056"/>
            <a:ext cx="914400" cy="1058416"/>
          </a:xfrm>
          <a:prstGeom prst="irregularSeal2">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но 1 4"/>
          <p:cNvSpPr/>
          <p:nvPr/>
        </p:nvSpPr>
        <p:spPr>
          <a:xfrm>
            <a:off x="4355976" y="3504496"/>
            <a:ext cx="914400" cy="914400"/>
          </a:xfrm>
          <a:prstGeom prst="irregularSeal1">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9137399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1124744"/>
            <a:ext cx="6336704" cy="4093428"/>
          </a:xfrm>
          <a:prstGeom prst="rect">
            <a:avLst/>
          </a:prstGeom>
        </p:spPr>
        <p:txBody>
          <a:bodyPr wrap="square">
            <a:spAutoFit/>
          </a:bodyPr>
          <a:lstStyle/>
          <a:p>
            <a:r>
              <a:rPr lang="en-US" sz="6000" b="1" dirty="0"/>
              <a:t>As the tree, so are the</a:t>
            </a:r>
            <a:r>
              <a:rPr lang="en-US" sz="6000" dirty="0"/>
              <a:t>___________________</a:t>
            </a:r>
            <a:endParaRPr lang="ru-RU" sz="6000" dirty="0"/>
          </a:p>
          <a:p>
            <a:r>
              <a:rPr lang="en-US" sz="4000" dirty="0"/>
              <a:t> </a:t>
            </a:r>
            <a:endParaRPr lang="ru-RU" sz="4000" dirty="0"/>
          </a:p>
          <a:p>
            <a:r>
              <a:rPr lang="en-US" sz="4000" b="1" i="1" dirty="0">
                <a:solidFill>
                  <a:srgbClr val="003300"/>
                </a:solidFill>
              </a:rPr>
              <a:t>Birds   /    apples   /    fruits</a:t>
            </a:r>
            <a:endParaRPr lang="ru-RU" sz="4000" b="1" i="1" dirty="0">
              <a:solidFill>
                <a:srgbClr val="003300"/>
              </a:solidFill>
            </a:endParaRPr>
          </a:p>
        </p:txBody>
      </p:sp>
      <p:sp>
        <p:nvSpPr>
          <p:cNvPr id="3" name="Пятно 1 2"/>
          <p:cNvSpPr/>
          <p:nvPr/>
        </p:nvSpPr>
        <p:spPr>
          <a:xfrm>
            <a:off x="201216" y="317064"/>
            <a:ext cx="914400" cy="914400"/>
          </a:xfrm>
          <a:prstGeom prst="irregularSeal1">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ятно 1 3"/>
          <p:cNvSpPr/>
          <p:nvPr/>
        </p:nvSpPr>
        <p:spPr>
          <a:xfrm>
            <a:off x="7596336" y="3789040"/>
            <a:ext cx="914400" cy="914400"/>
          </a:xfrm>
          <a:prstGeom prst="irregularSeal1">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но 1 4"/>
          <p:cNvSpPr/>
          <p:nvPr/>
        </p:nvSpPr>
        <p:spPr>
          <a:xfrm>
            <a:off x="2406784" y="5443656"/>
            <a:ext cx="914400" cy="914400"/>
          </a:xfrm>
          <a:prstGeom prst="irregularSeal1">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3582272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623179"/>
            <a:ext cx="8208912" cy="3754874"/>
          </a:xfrm>
          <a:prstGeom prst="rect">
            <a:avLst/>
          </a:prstGeom>
        </p:spPr>
        <p:txBody>
          <a:bodyPr wrap="square">
            <a:spAutoFit/>
          </a:bodyPr>
          <a:lstStyle/>
          <a:p>
            <a:r>
              <a:rPr lang="en-US" sz="5400" b="1" dirty="0"/>
              <a:t>First catch your _______, then cook it.</a:t>
            </a:r>
            <a:endParaRPr lang="ru-RU" sz="5400" dirty="0"/>
          </a:p>
          <a:p>
            <a:r>
              <a:rPr lang="en-US" sz="5400" b="1" dirty="0"/>
              <a:t> </a:t>
            </a:r>
            <a:endParaRPr lang="ru-RU" sz="5400" dirty="0"/>
          </a:p>
          <a:p>
            <a:r>
              <a:rPr lang="en-US" sz="4800" b="1" i="1" dirty="0">
                <a:solidFill>
                  <a:srgbClr val="FFFF00"/>
                </a:solidFill>
              </a:rPr>
              <a:t>Rabbit  /    hare   /  chicken </a:t>
            </a:r>
            <a:endParaRPr lang="ru-RU" sz="4800" b="1" i="1" dirty="0">
              <a:solidFill>
                <a:srgbClr val="FFFF00"/>
              </a:solidFill>
            </a:endParaRPr>
          </a:p>
          <a:p>
            <a:r>
              <a:rPr lang="en-US" sz="2800" b="1" i="1" dirty="0"/>
              <a:t> </a:t>
            </a:r>
            <a:endParaRPr lang="ru-RU" sz="2800" b="1" i="1" dirty="0"/>
          </a:p>
        </p:txBody>
      </p:sp>
      <p:sp>
        <p:nvSpPr>
          <p:cNvPr id="3" name="Пятно 2 2"/>
          <p:cNvSpPr/>
          <p:nvPr/>
        </p:nvSpPr>
        <p:spPr>
          <a:xfrm>
            <a:off x="5796136" y="692696"/>
            <a:ext cx="914400" cy="914400"/>
          </a:xfrm>
          <a:prstGeom prst="irregularSeal2">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ятно 1 3"/>
          <p:cNvSpPr/>
          <p:nvPr/>
        </p:nvSpPr>
        <p:spPr>
          <a:xfrm>
            <a:off x="873344" y="5229200"/>
            <a:ext cx="914400" cy="914400"/>
          </a:xfrm>
          <a:prstGeom prst="irregularSeal1">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но 1 4"/>
          <p:cNvSpPr/>
          <p:nvPr/>
        </p:nvSpPr>
        <p:spPr>
          <a:xfrm>
            <a:off x="7762056" y="3043416"/>
            <a:ext cx="914400" cy="914400"/>
          </a:xfrm>
          <a:prstGeom prst="irregularSeal1">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8691690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476672"/>
            <a:ext cx="8856984" cy="526297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a:spcAft>
                <a:spcPts val="0"/>
              </a:spcAft>
            </a:pPr>
            <a:r>
              <a:rPr lang="en-US" sz="4800" b="1" dirty="0" smtClean="0">
                <a:solidFill>
                  <a:schemeClr val="bg2">
                    <a:lumMod val="50000"/>
                  </a:schemeClr>
                </a:solidFill>
                <a:effectLst/>
                <a:latin typeface="Times New Roman"/>
                <a:ea typeface="Times New Roman"/>
              </a:rPr>
              <a:t>Twice is two, twice ten is twenty.</a:t>
            </a:r>
            <a:endParaRPr lang="ru-RU" sz="4800" dirty="0" smtClean="0">
              <a:solidFill>
                <a:schemeClr val="bg2">
                  <a:lumMod val="50000"/>
                </a:schemeClr>
              </a:solidFill>
              <a:effectLst/>
              <a:latin typeface="Times New Roman"/>
              <a:ea typeface="Times New Roman"/>
            </a:endParaRPr>
          </a:p>
          <a:p>
            <a:pPr>
              <a:spcAft>
                <a:spcPts val="0"/>
              </a:spcAft>
            </a:pPr>
            <a:r>
              <a:rPr lang="en-US" sz="4800" b="1" dirty="0" smtClean="0">
                <a:effectLst/>
                <a:latin typeface="Times New Roman"/>
                <a:ea typeface="Times New Roman"/>
              </a:rPr>
              <a:t> </a:t>
            </a:r>
            <a:endParaRPr lang="ru-RU" sz="4800" dirty="0" smtClean="0">
              <a:effectLst/>
              <a:latin typeface="Times New Roman"/>
              <a:ea typeface="Times New Roman"/>
            </a:endParaRPr>
          </a:p>
          <a:p>
            <a:pPr>
              <a:spcAft>
                <a:spcPts val="0"/>
              </a:spcAft>
            </a:pPr>
            <a:r>
              <a:rPr lang="en-US" sz="4800" b="1" dirty="0" smtClean="0">
                <a:solidFill>
                  <a:schemeClr val="bg1"/>
                </a:solidFill>
                <a:effectLst/>
                <a:latin typeface="Times New Roman"/>
                <a:ea typeface="Times New Roman"/>
              </a:rPr>
              <a:t>She sells seashell on the seashore</a:t>
            </a:r>
            <a:r>
              <a:rPr lang="en-US" sz="4800" b="1" dirty="0" smtClean="0">
                <a:solidFill>
                  <a:srgbClr val="FFFF00"/>
                </a:solidFill>
                <a:effectLst/>
                <a:latin typeface="Times New Roman"/>
                <a:ea typeface="Times New Roman"/>
              </a:rPr>
              <a:t>.</a:t>
            </a:r>
            <a:endParaRPr lang="ru-RU" sz="4800" dirty="0" smtClean="0">
              <a:solidFill>
                <a:srgbClr val="FFFF00"/>
              </a:solidFill>
              <a:effectLst/>
              <a:latin typeface="Times New Roman"/>
              <a:ea typeface="Times New Roman"/>
            </a:endParaRPr>
          </a:p>
          <a:p>
            <a:pPr>
              <a:spcAft>
                <a:spcPts val="0"/>
              </a:spcAft>
            </a:pPr>
            <a:r>
              <a:rPr lang="en-US" sz="4800" b="1" dirty="0" smtClean="0">
                <a:solidFill>
                  <a:srgbClr val="FFFF00"/>
                </a:solidFill>
                <a:effectLst/>
                <a:latin typeface="Times New Roman"/>
                <a:ea typeface="Times New Roman"/>
              </a:rPr>
              <a:t> </a:t>
            </a:r>
            <a:endParaRPr lang="ru-RU" sz="4800" dirty="0" smtClean="0">
              <a:solidFill>
                <a:srgbClr val="FFFF00"/>
              </a:solidFill>
              <a:effectLst/>
              <a:latin typeface="Times New Roman"/>
              <a:ea typeface="Times New Roman"/>
            </a:endParaRPr>
          </a:p>
          <a:p>
            <a:pPr>
              <a:spcAft>
                <a:spcPts val="0"/>
              </a:spcAft>
            </a:pPr>
            <a:r>
              <a:rPr lang="en-US" sz="4800" b="1" dirty="0" smtClean="0">
                <a:solidFill>
                  <a:srgbClr val="003300"/>
                </a:solidFill>
                <a:effectLst/>
                <a:latin typeface="Times New Roman"/>
                <a:ea typeface="Times New Roman"/>
              </a:rPr>
              <a:t>The rain in Spain stays mainly on the plain</a:t>
            </a:r>
            <a:r>
              <a:rPr lang="en-US" sz="4800" b="1" dirty="0" smtClean="0">
                <a:effectLst/>
                <a:latin typeface="Times New Roman"/>
                <a:ea typeface="Times New Roman"/>
              </a:rPr>
              <a:t>.</a:t>
            </a:r>
            <a:endParaRPr lang="ru-RU" sz="4800" dirty="0" smtClean="0">
              <a:effectLst/>
              <a:latin typeface="Times New Roman"/>
              <a:ea typeface="Times New Roman"/>
            </a:endParaRPr>
          </a:p>
          <a:p>
            <a:pPr>
              <a:spcAft>
                <a:spcPts val="0"/>
              </a:spcAft>
            </a:pPr>
            <a:r>
              <a:rPr lang="en-US" sz="4800" b="1" dirty="0" smtClean="0">
                <a:effectLst/>
                <a:latin typeface="Times New Roman"/>
                <a:ea typeface="Times New Roman"/>
              </a:rPr>
              <a:t> </a:t>
            </a:r>
            <a:endParaRPr lang="ru-RU" sz="4800" dirty="0">
              <a:effectLst/>
              <a:latin typeface="Times New Roman"/>
              <a:ea typeface="Times New Roman"/>
            </a:endParaRPr>
          </a:p>
        </p:txBody>
      </p:sp>
    </p:spTree>
    <p:extLst>
      <p:ext uri="{BB962C8B-B14F-4D97-AF65-F5344CB8AC3E}">
        <p14:creationId xmlns:p14="http://schemas.microsoft.com/office/powerpoint/2010/main" val="1753490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789040"/>
            <a:ext cx="7637472" cy="1872208"/>
          </a:xfrm>
        </p:spPr>
        <p:txBody>
          <a:bodyPr/>
          <a:lstStyle/>
          <a:p>
            <a:r>
              <a:rPr lang="en-US" sz="4000" b="1" dirty="0">
                <a:effectLst/>
              </a:rPr>
              <a:t>ANAGRAMS</a:t>
            </a:r>
            <a:r>
              <a:rPr lang="en-US" sz="4000" dirty="0">
                <a:effectLst/>
              </a:rPr>
              <a:t>.</a:t>
            </a:r>
            <a:r>
              <a:rPr lang="ru-RU" sz="4000" dirty="0">
                <a:effectLst/>
              </a:rPr>
              <a:t/>
            </a:r>
            <a:br>
              <a:rPr lang="ru-RU" sz="4000" dirty="0">
                <a:effectLst/>
              </a:rPr>
            </a:br>
            <a:endParaRPr lang="ru-RU" sz="4000"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8124" y="4992003"/>
            <a:ext cx="8150340" cy="1050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descr="D:\картинки Л Л\letters.jpg"/>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2555776" y="620688"/>
            <a:ext cx="5830754" cy="30920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69138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rot="10800000" flipV="1">
            <a:off x="935632" y="553467"/>
            <a:ext cx="3927268" cy="923330"/>
          </a:xfrm>
          <a:prstGeom prst="rect">
            <a:avLst/>
          </a:prstGeom>
        </p:spPr>
        <p:txBody>
          <a:bodyPr wrap="square">
            <a:spAutoFit/>
          </a:bodyPr>
          <a:lstStyle/>
          <a:p>
            <a:r>
              <a:rPr lang="en-US" sz="5400" b="1" dirty="0" smtClean="0"/>
              <a:t>Act</a:t>
            </a:r>
            <a:r>
              <a:rPr lang="ru-RU" sz="5400" b="1" dirty="0" smtClean="0"/>
              <a:t>-</a:t>
            </a:r>
            <a:r>
              <a:rPr lang="en-US" b="1" dirty="0" smtClean="0"/>
              <a:t>-</a:t>
            </a:r>
            <a:endParaRPr lang="ru-RU" dirty="0"/>
          </a:p>
        </p:txBody>
      </p:sp>
      <p:sp>
        <p:nvSpPr>
          <p:cNvPr id="5" name="Прямоугольник 4"/>
          <p:cNvSpPr/>
          <p:nvPr/>
        </p:nvSpPr>
        <p:spPr>
          <a:xfrm>
            <a:off x="935633" y="1620228"/>
            <a:ext cx="1608133" cy="923330"/>
          </a:xfrm>
          <a:prstGeom prst="rect">
            <a:avLst/>
          </a:prstGeom>
        </p:spPr>
        <p:txBody>
          <a:bodyPr wrap="none">
            <a:spAutoFit/>
          </a:bodyPr>
          <a:lstStyle/>
          <a:p>
            <a:r>
              <a:rPr lang="en-US" sz="5400" b="1" dirty="0"/>
              <a:t>Not-</a:t>
            </a:r>
            <a:endParaRPr lang="ru-RU" sz="5400" dirty="0"/>
          </a:p>
        </p:txBody>
      </p:sp>
      <p:sp>
        <p:nvSpPr>
          <p:cNvPr id="6" name="Прямоугольник 5"/>
          <p:cNvSpPr/>
          <p:nvPr/>
        </p:nvSpPr>
        <p:spPr>
          <a:xfrm>
            <a:off x="994008" y="2708920"/>
            <a:ext cx="1757263" cy="923330"/>
          </a:xfrm>
          <a:prstGeom prst="rect">
            <a:avLst/>
          </a:prstGeom>
        </p:spPr>
        <p:txBody>
          <a:bodyPr wrap="square">
            <a:spAutoFit/>
          </a:bodyPr>
          <a:lstStyle/>
          <a:p>
            <a:r>
              <a:rPr lang="en-US" sz="5400" b="1" dirty="0" smtClean="0"/>
              <a:t>East-</a:t>
            </a:r>
            <a:endParaRPr lang="ru-RU" sz="5400" dirty="0"/>
          </a:p>
        </p:txBody>
      </p:sp>
      <p:sp>
        <p:nvSpPr>
          <p:cNvPr id="7" name="Прямоугольник 6"/>
          <p:cNvSpPr/>
          <p:nvPr/>
        </p:nvSpPr>
        <p:spPr>
          <a:xfrm>
            <a:off x="973481" y="3984724"/>
            <a:ext cx="2086351" cy="923330"/>
          </a:xfrm>
          <a:prstGeom prst="rect">
            <a:avLst/>
          </a:prstGeom>
        </p:spPr>
        <p:txBody>
          <a:bodyPr wrap="square">
            <a:spAutoFit/>
          </a:bodyPr>
          <a:lstStyle/>
          <a:p>
            <a:r>
              <a:rPr lang="en-US" sz="5400" b="1" dirty="0" smtClean="0"/>
              <a:t>Stop</a:t>
            </a:r>
            <a:r>
              <a:rPr lang="ru-RU" sz="5400" b="1" dirty="0" smtClean="0"/>
              <a:t>-</a:t>
            </a:r>
            <a:endParaRPr lang="ru-RU" sz="5400" dirty="0"/>
          </a:p>
        </p:txBody>
      </p:sp>
      <p:sp>
        <p:nvSpPr>
          <p:cNvPr id="8" name="Прямоугольник 7"/>
          <p:cNvSpPr/>
          <p:nvPr/>
        </p:nvSpPr>
        <p:spPr>
          <a:xfrm>
            <a:off x="994007" y="5301208"/>
            <a:ext cx="1620910" cy="923330"/>
          </a:xfrm>
          <a:prstGeom prst="rect">
            <a:avLst/>
          </a:prstGeom>
        </p:spPr>
        <p:txBody>
          <a:bodyPr wrap="square">
            <a:spAutoFit/>
          </a:bodyPr>
          <a:lstStyle/>
          <a:p>
            <a:r>
              <a:rPr lang="en-US" sz="5400" b="1" dirty="0"/>
              <a:t>Ten-</a:t>
            </a:r>
            <a:endParaRPr lang="ru-RU" sz="5400" dirty="0"/>
          </a:p>
        </p:txBody>
      </p:sp>
      <p:sp>
        <p:nvSpPr>
          <p:cNvPr id="9" name="Прямоугольник 8"/>
          <p:cNvSpPr/>
          <p:nvPr/>
        </p:nvSpPr>
        <p:spPr>
          <a:xfrm>
            <a:off x="6084169" y="691966"/>
            <a:ext cx="1584175" cy="923330"/>
          </a:xfrm>
          <a:prstGeom prst="rect">
            <a:avLst/>
          </a:prstGeom>
        </p:spPr>
        <p:txBody>
          <a:bodyPr wrap="square">
            <a:spAutoFit/>
          </a:bodyPr>
          <a:lstStyle/>
          <a:p>
            <a:r>
              <a:rPr lang="en-US" sz="5400" b="1" dirty="0"/>
              <a:t>Eat-</a:t>
            </a:r>
            <a:endParaRPr lang="ru-RU" sz="5400" dirty="0"/>
          </a:p>
        </p:txBody>
      </p:sp>
      <p:sp>
        <p:nvSpPr>
          <p:cNvPr id="10" name="Прямоугольник 9"/>
          <p:cNvSpPr/>
          <p:nvPr/>
        </p:nvSpPr>
        <p:spPr>
          <a:xfrm>
            <a:off x="6084167" y="1620226"/>
            <a:ext cx="2160241" cy="923330"/>
          </a:xfrm>
          <a:prstGeom prst="rect">
            <a:avLst/>
          </a:prstGeom>
        </p:spPr>
        <p:txBody>
          <a:bodyPr wrap="square">
            <a:spAutoFit/>
          </a:bodyPr>
          <a:lstStyle/>
          <a:p>
            <a:r>
              <a:rPr lang="en-US" sz="5400" b="1" dirty="0" smtClean="0"/>
              <a:t>Race-</a:t>
            </a:r>
            <a:endParaRPr lang="ru-RU" sz="5400" dirty="0"/>
          </a:p>
        </p:txBody>
      </p:sp>
      <p:sp>
        <p:nvSpPr>
          <p:cNvPr id="11" name="Прямоугольник 10"/>
          <p:cNvSpPr/>
          <p:nvPr/>
        </p:nvSpPr>
        <p:spPr>
          <a:xfrm>
            <a:off x="5940153" y="2852936"/>
            <a:ext cx="2160239" cy="923330"/>
          </a:xfrm>
          <a:prstGeom prst="rect">
            <a:avLst/>
          </a:prstGeom>
        </p:spPr>
        <p:txBody>
          <a:bodyPr wrap="square">
            <a:spAutoFit/>
          </a:bodyPr>
          <a:lstStyle/>
          <a:p>
            <a:r>
              <a:rPr lang="en-US" sz="5400" b="1" dirty="0" smtClean="0"/>
              <a:t>Taste</a:t>
            </a:r>
            <a:r>
              <a:rPr lang="ru-RU" sz="5400" b="1" dirty="0" smtClean="0"/>
              <a:t>-</a:t>
            </a:r>
            <a:endParaRPr lang="ru-RU" sz="5400" dirty="0"/>
          </a:p>
        </p:txBody>
      </p:sp>
      <p:sp>
        <p:nvSpPr>
          <p:cNvPr id="12" name="Прямоугольник 11"/>
          <p:cNvSpPr/>
          <p:nvPr/>
        </p:nvSpPr>
        <p:spPr>
          <a:xfrm rot="10800000" flipV="1">
            <a:off x="6084168" y="4045364"/>
            <a:ext cx="2016224" cy="923330"/>
          </a:xfrm>
          <a:prstGeom prst="rect">
            <a:avLst/>
          </a:prstGeom>
        </p:spPr>
        <p:txBody>
          <a:bodyPr wrap="square">
            <a:spAutoFit/>
          </a:bodyPr>
          <a:lstStyle/>
          <a:p>
            <a:r>
              <a:rPr lang="en-US" sz="5400" b="1" dirty="0" smtClean="0"/>
              <a:t>Fare</a:t>
            </a:r>
            <a:r>
              <a:rPr lang="ru-RU" sz="5400" b="1" dirty="0" smtClean="0"/>
              <a:t>-</a:t>
            </a:r>
            <a:endParaRPr lang="ru-RU" sz="5400" dirty="0"/>
          </a:p>
        </p:txBody>
      </p:sp>
      <p:sp>
        <p:nvSpPr>
          <p:cNvPr id="13" name="Прямоугольник 12"/>
          <p:cNvSpPr/>
          <p:nvPr/>
        </p:nvSpPr>
        <p:spPr>
          <a:xfrm>
            <a:off x="6084169" y="5301207"/>
            <a:ext cx="2016223" cy="923330"/>
          </a:xfrm>
          <a:prstGeom prst="rect">
            <a:avLst/>
          </a:prstGeom>
        </p:spPr>
        <p:txBody>
          <a:bodyPr wrap="square">
            <a:spAutoFit/>
          </a:bodyPr>
          <a:lstStyle/>
          <a:p>
            <a:r>
              <a:rPr lang="en-US" sz="5400" b="1" dirty="0"/>
              <a:t>Hear-</a:t>
            </a:r>
            <a:endParaRPr lang="ru-RU" sz="5400" dirty="0"/>
          </a:p>
        </p:txBody>
      </p:sp>
    </p:spTree>
    <p:extLst>
      <p:ext uri="{BB962C8B-B14F-4D97-AF65-F5344CB8AC3E}">
        <p14:creationId xmlns:p14="http://schemas.microsoft.com/office/powerpoint/2010/main" val="21533264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8352928" cy="4247317"/>
          </a:xfrm>
          <a:prstGeom prst="rect">
            <a:avLst/>
          </a:prstGeom>
        </p:spPr>
        <p:txBody>
          <a:bodyPr wrap="square">
            <a:spAutoFit/>
          </a:bodyPr>
          <a:lstStyle/>
          <a:p>
            <a:r>
              <a:rPr lang="en-US" sz="5400" b="1" dirty="0"/>
              <a:t>. </a:t>
            </a:r>
            <a:r>
              <a:rPr lang="en-US" sz="7200" b="1" dirty="0"/>
              <a:t>MISTAKES.</a:t>
            </a:r>
            <a:endParaRPr lang="ru-RU" sz="7200" dirty="0"/>
          </a:p>
          <a:p>
            <a:r>
              <a:rPr lang="en-US" b="1" dirty="0"/>
              <a:t> </a:t>
            </a:r>
            <a:endParaRPr lang="ru-RU" dirty="0"/>
          </a:p>
          <a:p>
            <a:r>
              <a:rPr lang="en-US" sz="6000" b="1" i="1" dirty="0">
                <a:solidFill>
                  <a:srgbClr val="003300"/>
                </a:solidFill>
              </a:rPr>
              <a:t>Find a spelling mistake  (2 points)</a:t>
            </a:r>
            <a:endParaRPr lang="ru-RU" sz="6000" b="1" i="1" dirty="0">
              <a:solidFill>
                <a:srgbClr val="003300"/>
              </a:solidFill>
            </a:endParaRPr>
          </a:p>
          <a:p>
            <a:r>
              <a:rPr lang="en-US" sz="6000" dirty="0"/>
              <a:t> </a:t>
            </a:r>
            <a:endParaRPr lang="ru-RU" sz="6000" dirty="0"/>
          </a:p>
        </p:txBody>
      </p:sp>
      <p:sp>
        <p:nvSpPr>
          <p:cNvPr id="3" name="Пятно 1 2"/>
          <p:cNvSpPr/>
          <p:nvPr/>
        </p:nvSpPr>
        <p:spPr>
          <a:xfrm>
            <a:off x="7452320" y="436320"/>
            <a:ext cx="914400" cy="914400"/>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170" name="Picture 2" descr="D:\картинки Л Л\spell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2924944"/>
            <a:ext cx="4032448" cy="30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35417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260648"/>
            <a:ext cx="8496944" cy="5693866"/>
          </a:xfrm>
          <a:prstGeom prst="rect">
            <a:avLst/>
          </a:prstGeom>
        </p:spPr>
        <p:txBody>
          <a:bodyPr wrap="square">
            <a:spAutoFit/>
          </a:bodyPr>
          <a:lstStyle/>
          <a:p>
            <a:r>
              <a:rPr lang="en-US" sz="4800" b="1" dirty="0" err="1">
                <a:solidFill>
                  <a:srgbClr val="00B050"/>
                </a:solidFill>
              </a:rPr>
              <a:t>Explaination</a:t>
            </a:r>
            <a:r>
              <a:rPr lang="en-US" sz="4800" b="1" dirty="0">
                <a:solidFill>
                  <a:srgbClr val="C00000"/>
                </a:solidFill>
              </a:rPr>
              <a:t> </a:t>
            </a:r>
            <a:r>
              <a:rPr lang="en-US" sz="4800" b="1" dirty="0"/>
              <a:t>      </a:t>
            </a:r>
            <a:r>
              <a:rPr lang="en-US" sz="4800" b="1" dirty="0" err="1">
                <a:solidFill>
                  <a:srgbClr val="002060"/>
                </a:solidFill>
              </a:rPr>
              <a:t>Dissapear</a:t>
            </a:r>
            <a:r>
              <a:rPr lang="en-US" sz="4800" b="1" dirty="0">
                <a:solidFill>
                  <a:srgbClr val="002060"/>
                </a:solidFill>
              </a:rPr>
              <a:t>   </a:t>
            </a:r>
            <a:r>
              <a:rPr lang="en-US" sz="4800" b="1" dirty="0"/>
              <a:t>      </a:t>
            </a:r>
            <a:r>
              <a:rPr lang="en-US" sz="4800" b="1" dirty="0" err="1"/>
              <a:t>Neibour</a:t>
            </a:r>
            <a:r>
              <a:rPr lang="en-US" sz="4800" b="1" dirty="0"/>
              <a:t>         </a:t>
            </a:r>
            <a:r>
              <a:rPr lang="en-US" sz="4800" b="1" dirty="0" err="1">
                <a:solidFill>
                  <a:schemeClr val="bg1">
                    <a:lumMod val="95000"/>
                    <a:lumOff val="5000"/>
                  </a:schemeClr>
                </a:solidFill>
              </a:rPr>
              <a:t>Hieght</a:t>
            </a:r>
            <a:r>
              <a:rPr lang="en-US" sz="4800" b="1" dirty="0">
                <a:solidFill>
                  <a:schemeClr val="bg1">
                    <a:lumMod val="95000"/>
                    <a:lumOff val="5000"/>
                  </a:schemeClr>
                </a:solidFill>
              </a:rPr>
              <a:t> </a:t>
            </a:r>
            <a:r>
              <a:rPr lang="en-US" sz="4800" b="1" dirty="0"/>
              <a:t>         </a:t>
            </a:r>
            <a:r>
              <a:rPr lang="en-US" sz="4800" b="1" dirty="0" err="1">
                <a:solidFill>
                  <a:schemeClr val="accent2"/>
                </a:solidFill>
              </a:rPr>
              <a:t>Goverment</a:t>
            </a:r>
            <a:endParaRPr lang="ru-RU" sz="4800" dirty="0">
              <a:solidFill>
                <a:schemeClr val="accent2"/>
              </a:solidFill>
            </a:endParaRPr>
          </a:p>
          <a:p>
            <a:r>
              <a:rPr lang="en-US" sz="4800" b="1" dirty="0"/>
              <a:t> </a:t>
            </a:r>
            <a:endParaRPr lang="ru-RU" sz="4800" dirty="0"/>
          </a:p>
          <a:p>
            <a:r>
              <a:rPr lang="en-US" sz="4800" b="1" dirty="0">
                <a:solidFill>
                  <a:srgbClr val="002060"/>
                </a:solidFill>
              </a:rPr>
              <a:t>Argument</a:t>
            </a:r>
            <a:r>
              <a:rPr lang="en-US" sz="4800" b="1" dirty="0"/>
              <a:t>           </a:t>
            </a:r>
            <a:r>
              <a:rPr lang="en-US" sz="4800" b="1" dirty="0" err="1"/>
              <a:t>Beautifull</a:t>
            </a:r>
            <a:r>
              <a:rPr lang="en-US" sz="4800" b="1" dirty="0"/>
              <a:t>         </a:t>
            </a:r>
            <a:r>
              <a:rPr lang="en-US" sz="4800" b="1" dirty="0" err="1"/>
              <a:t>Fourty</a:t>
            </a:r>
            <a:r>
              <a:rPr lang="en-US" sz="4800" b="1" dirty="0"/>
              <a:t>           </a:t>
            </a:r>
            <a:r>
              <a:rPr lang="en-US" sz="4800" b="1" dirty="0" err="1">
                <a:solidFill>
                  <a:srgbClr val="FF0000"/>
                </a:solidFill>
              </a:rPr>
              <a:t>Sucsess</a:t>
            </a:r>
            <a:r>
              <a:rPr lang="en-US" sz="4800" b="1" dirty="0">
                <a:solidFill>
                  <a:srgbClr val="FF0000"/>
                </a:solidFill>
              </a:rPr>
              <a:t>   </a:t>
            </a:r>
            <a:r>
              <a:rPr lang="en-US" sz="4800" b="1" dirty="0"/>
              <a:t>       </a:t>
            </a:r>
            <a:r>
              <a:rPr lang="en-US" sz="4800" b="1" dirty="0">
                <a:solidFill>
                  <a:srgbClr val="003300"/>
                </a:solidFill>
              </a:rPr>
              <a:t>Buy-buy   </a:t>
            </a:r>
            <a:endParaRPr lang="ru-RU" sz="4800" dirty="0">
              <a:solidFill>
                <a:srgbClr val="003300"/>
              </a:solidFill>
            </a:endParaRPr>
          </a:p>
          <a:p>
            <a:r>
              <a:rPr lang="en-US" sz="2800" b="1" dirty="0">
                <a:solidFill>
                  <a:srgbClr val="003300"/>
                </a:solidFill>
              </a:rPr>
              <a:t> </a:t>
            </a:r>
            <a:endParaRPr lang="ru-RU" sz="2800" dirty="0">
              <a:solidFill>
                <a:srgbClr val="003300"/>
              </a:solidFill>
            </a:endParaRPr>
          </a:p>
        </p:txBody>
      </p:sp>
      <p:sp>
        <p:nvSpPr>
          <p:cNvPr id="3" name="Пятно 1 2"/>
          <p:cNvSpPr/>
          <p:nvPr/>
        </p:nvSpPr>
        <p:spPr>
          <a:xfrm>
            <a:off x="7236296" y="5304968"/>
            <a:ext cx="914400" cy="914400"/>
          </a:xfrm>
          <a:prstGeom prst="irregularSeal1">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3372969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30541"/>
            <a:ext cx="8424936" cy="4247317"/>
          </a:xfrm>
          <a:prstGeom prst="rect">
            <a:avLst/>
          </a:prstGeom>
        </p:spPr>
        <p:txBody>
          <a:bodyPr wrap="square">
            <a:spAutoFit/>
          </a:bodyPr>
          <a:lstStyle/>
          <a:p>
            <a:r>
              <a:rPr lang="en-US" sz="7200" b="1" dirty="0"/>
              <a:t>MISTAKES.</a:t>
            </a:r>
            <a:endParaRPr lang="ru-RU" sz="7200" dirty="0"/>
          </a:p>
          <a:p>
            <a:r>
              <a:rPr lang="en-US" b="1" dirty="0"/>
              <a:t> </a:t>
            </a:r>
            <a:endParaRPr lang="ru-RU" dirty="0"/>
          </a:p>
          <a:p>
            <a:r>
              <a:rPr lang="en-US" sz="6000" b="1" i="1" dirty="0">
                <a:solidFill>
                  <a:schemeClr val="accent2"/>
                </a:solidFill>
              </a:rPr>
              <a:t>Find grammar mistakes   (3 points each)</a:t>
            </a:r>
            <a:endParaRPr lang="ru-RU" sz="6000" b="1" i="1" dirty="0">
              <a:solidFill>
                <a:schemeClr val="accent2"/>
              </a:solidFill>
            </a:endParaRPr>
          </a:p>
          <a:p>
            <a:r>
              <a:rPr lang="en-US" sz="6000" b="1" i="1" dirty="0">
                <a:solidFill>
                  <a:schemeClr val="accent2"/>
                </a:solidFill>
              </a:rPr>
              <a:t> </a:t>
            </a:r>
            <a:endParaRPr lang="ru-RU" sz="6000" b="1" i="1" dirty="0">
              <a:solidFill>
                <a:schemeClr val="accent2"/>
              </a:solidFill>
            </a:endParaRPr>
          </a:p>
        </p:txBody>
      </p:sp>
      <p:pic>
        <p:nvPicPr>
          <p:cNvPr id="8194" name="Picture 2" descr="D:\картинки Л Л\gramm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3140968"/>
            <a:ext cx="2376264" cy="2736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50037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88640"/>
            <a:ext cx="8928992" cy="5816977"/>
          </a:xfrm>
          <a:prstGeom prst="rect">
            <a:avLst/>
          </a:prstGeom>
        </p:spPr>
        <p:txBody>
          <a:bodyPr wrap="square">
            <a:spAutoFit/>
          </a:bodyPr>
          <a:lstStyle/>
          <a:p>
            <a:r>
              <a:rPr lang="en-US" sz="4400" b="1" dirty="0">
                <a:solidFill>
                  <a:schemeClr val="accent2"/>
                </a:solidFill>
              </a:rPr>
              <a:t>Look!   There is police and a lot of fireman in front of our house.</a:t>
            </a:r>
            <a:r>
              <a:rPr lang="en-US" b="1" dirty="0"/>
              <a:t> </a:t>
            </a:r>
            <a:endParaRPr lang="ru-RU" dirty="0"/>
          </a:p>
          <a:p>
            <a:r>
              <a:rPr lang="en-US" b="1" dirty="0"/>
              <a:t> </a:t>
            </a:r>
            <a:endParaRPr lang="ru-RU" dirty="0"/>
          </a:p>
          <a:p>
            <a:r>
              <a:rPr lang="en-US" b="1" dirty="0"/>
              <a:t> </a:t>
            </a:r>
            <a:endParaRPr lang="ru-RU" dirty="0"/>
          </a:p>
          <a:p>
            <a:r>
              <a:rPr lang="en-US" sz="4400" b="1" dirty="0">
                <a:solidFill>
                  <a:srgbClr val="002060"/>
                </a:solidFill>
              </a:rPr>
              <a:t>What are you doing ?  I’m  a  taxi driver .</a:t>
            </a:r>
            <a:endParaRPr lang="ru-RU" sz="4400" dirty="0">
              <a:solidFill>
                <a:srgbClr val="002060"/>
              </a:solidFill>
            </a:endParaRPr>
          </a:p>
          <a:p>
            <a:r>
              <a:rPr lang="en-US" b="1" dirty="0"/>
              <a:t> </a:t>
            </a:r>
            <a:endParaRPr lang="ru-RU" dirty="0"/>
          </a:p>
          <a:p>
            <a:r>
              <a:rPr lang="en-US" b="1" dirty="0"/>
              <a:t> </a:t>
            </a:r>
            <a:endParaRPr lang="ru-RU" dirty="0"/>
          </a:p>
          <a:p>
            <a:r>
              <a:rPr lang="en-US" sz="4400" b="1" dirty="0"/>
              <a:t>Your  cousin  had to help you with your  </a:t>
            </a:r>
            <a:r>
              <a:rPr lang="en-US" sz="4400" b="1" dirty="0" err="1"/>
              <a:t>luggages</a:t>
            </a:r>
            <a:r>
              <a:rPr lang="en-US" sz="4400" b="1" dirty="0"/>
              <a:t>,  hadn’t he</a:t>
            </a:r>
            <a:endParaRPr lang="ru-RU" sz="4400" dirty="0"/>
          </a:p>
          <a:p>
            <a:r>
              <a:rPr lang="en-US" b="1" dirty="0"/>
              <a:t> </a:t>
            </a:r>
            <a:endParaRPr lang="ru-RU" dirty="0"/>
          </a:p>
          <a:p>
            <a:r>
              <a:rPr lang="en-US" b="1" dirty="0"/>
              <a:t> </a:t>
            </a:r>
            <a:endParaRPr lang="ru-RU" dirty="0"/>
          </a:p>
        </p:txBody>
      </p:sp>
    </p:spTree>
    <p:extLst>
      <p:ext uri="{BB962C8B-B14F-4D97-AF65-F5344CB8AC3E}">
        <p14:creationId xmlns:p14="http://schemas.microsoft.com/office/powerpoint/2010/main" val="32296988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16632"/>
            <a:ext cx="8784976" cy="2800767"/>
          </a:xfrm>
          <a:prstGeom prst="rect">
            <a:avLst/>
          </a:prstGeom>
        </p:spPr>
        <p:txBody>
          <a:bodyPr wrap="square">
            <a:spAutoFit/>
          </a:bodyPr>
          <a:lstStyle/>
          <a:p>
            <a:r>
              <a:rPr lang="en-US" sz="4400" b="1" dirty="0"/>
              <a:t>. WHO IS THE CHARACTER?</a:t>
            </a:r>
            <a:endParaRPr lang="ru-RU" sz="4400" dirty="0"/>
          </a:p>
          <a:p>
            <a:r>
              <a:rPr lang="en-US" b="1" dirty="0"/>
              <a:t> </a:t>
            </a:r>
            <a:endParaRPr lang="ru-RU" dirty="0"/>
          </a:p>
          <a:p>
            <a:r>
              <a:rPr lang="en-US" sz="4800" b="1" i="1" dirty="0">
                <a:solidFill>
                  <a:schemeClr val="bg1"/>
                </a:solidFill>
              </a:rPr>
              <a:t>Guess the character of the book( 2 points each).</a:t>
            </a:r>
            <a:endParaRPr lang="ru-RU" sz="4800" b="1" i="1" dirty="0">
              <a:solidFill>
                <a:schemeClr val="bg1"/>
              </a:solidFill>
            </a:endParaRPr>
          </a:p>
          <a:p>
            <a:r>
              <a:rPr lang="en-US" dirty="0"/>
              <a:t> </a:t>
            </a:r>
            <a:endParaRPr lang="ru-RU" dirty="0"/>
          </a:p>
        </p:txBody>
      </p:sp>
      <p:pic>
        <p:nvPicPr>
          <p:cNvPr id="9219" name="Picture 3" descr="D:\картинки Л Л\literatu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2649072"/>
            <a:ext cx="3456384" cy="2796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48416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16632"/>
            <a:ext cx="8892480" cy="4832092"/>
          </a:xfrm>
          <a:prstGeom prst="rect">
            <a:avLst/>
          </a:prstGeom>
        </p:spPr>
        <p:txBody>
          <a:bodyPr wrap="square">
            <a:spAutoFit/>
          </a:bodyPr>
          <a:lstStyle/>
          <a:p>
            <a:r>
              <a:rPr lang="en-US" sz="4400" b="1" dirty="0">
                <a:solidFill>
                  <a:schemeClr val="bg1">
                    <a:lumMod val="95000"/>
                    <a:lumOff val="5000"/>
                  </a:schemeClr>
                </a:solidFill>
              </a:rPr>
              <a:t>He</a:t>
            </a:r>
            <a:r>
              <a:rPr lang="en-US" sz="4400" dirty="0">
                <a:solidFill>
                  <a:schemeClr val="bg1">
                    <a:lumMod val="95000"/>
                    <a:lumOff val="5000"/>
                  </a:schemeClr>
                </a:solidFill>
              </a:rPr>
              <a:t> </a:t>
            </a:r>
            <a:r>
              <a:rPr lang="en-US" sz="4400" b="1" dirty="0">
                <a:solidFill>
                  <a:schemeClr val="bg1">
                    <a:lumMod val="95000"/>
                    <a:lumOff val="5000"/>
                  </a:schemeClr>
                </a:solidFill>
              </a:rPr>
              <a:t>is a young boy whose hair is black and eyes are green. Being an orphan he lived in his aunt’s house and had never guessed that he came from a wizards’ family until he received a letter from a wizards’ school.</a:t>
            </a:r>
            <a:endParaRPr lang="ru-RU" sz="4400" dirty="0">
              <a:solidFill>
                <a:schemeClr val="bg1">
                  <a:lumMod val="95000"/>
                  <a:lumOff val="5000"/>
                </a:schemeClr>
              </a:solidFill>
            </a:endParaRPr>
          </a:p>
        </p:txBody>
      </p:sp>
    </p:spTree>
    <p:extLst>
      <p:ext uri="{BB962C8B-B14F-4D97-AF65-F5344CB8AC3E}">
        <p14:creationId xmlns:p14="http://schemas.microsoft.com/office/powerpoint/2010/main" val="31393825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964488" cy="4154984"/>
          </a:xfrm>
          <a:prstGeom prst="rect">
            <a:avLst/>
          </a:prstGeom>
        </p:spPr>
        <p:txBody>
          <a:bodyPr wrap="square">
            <a:spAutoFit/>
          </a:bodyPr>
          <a:lstStyle/>
          <a:p>
            <a:r>
              <a:rPr lang="en-US" sz="4400" b="1" dirty="0">
                <a:solidFill>
                  <a:srgbClr val="002060"/>
                </a:solidFill>
              </a:rPr>
              <a:t>Her parents are dentists and know nothing about magic, but they are proud of their daughter who is one of the most brilliant students at Hogwarts School.</a:t>
            </a:r>
            <a:endParaRPr lang="ru-RU" sz="4400" dirty="0">
              <a:solidFill>
                <a:srgbClr val="002060"/>
              </a:solidFill>
            </a:endParaRPr>
          </a:p>
          <a:p>
            <a:r>
              <a:rPr lang="en-US" sz="4400" b="1" dirty="0">
                <a:solidFill>
                  <a:srgbClr val="002060"/>
                </a:solidFill>
              </a:rPr>
              <a:t> </a:t>
            </a:r>
            <a:endParaRPr lang="ru-RU" sz="4400" dirty="0">
              <a:solidFill>
                <a:srgbClr val="002060"/>
              </a:solidFill>
            </a:endParaRPr>
          </a:p>
        </p:txBody>
      </p:sp>
    </p:spTree>
    <p:extLst>
      <p:ext uri="{BB962C8B-B14F-4D97-AF65-F5344CB8AC3E}">
        <p14:creationId xmlns:p14="http://schemas.microsoft.com/office/powerpoint/2010/main" val="25229187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88640"/>
            <a:ext cx="9144000" cy="4524315"/>
          </a:xfrm>
          <a:prstGeom prst="rect">
            <a:avLst/>
          </a:prstGeom>
        </p:spPr>
        <p:txBody>
          <a:bodyPr wrap="square">
            <a:spAutoFit/>
          </a:bodyPr>
          <a:lstStyle/>
          <a:p>
            <a:r>
              <a:rPr lang="en-US" sz="4800" b="1" dirty="0"/>
              <a:t>She could not stay at the ball after the clock struck twelve, so she had to run away, leaving her slipper for the prince to find it.</a:t>
            </a:r>
            <a:endParaRPr lang="ru-RU" sz="4800" dirty="0"/>
          </a:p>
          <a:p>
            <a:r>
              <a:rPr lang="en-US" sz="4800" b="1" dirty="0"/>
              <a:t> </a:t>
            </a:r>
            <a:endParaRPr lang="ru-RU" sz="4800" dirty="0"/>
          </a:p>
        </p:txBody>
      </p:sp>
    </p:spTree>
    <p:extLst>
      <p:ext uri="{BB962C8B-B14F-4D97-AF65-F5344CB8AC3E}">
        <p14:creationId xmlns:p14="http://schemas.microsoft.com/office/powerpoint/2010/main" val="11569520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548680"/>
            <a:ext cx="8352928" cy="5324535"/>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r>
              <a:rPr lang="en-US" sz="4400" dirty="0" smtClean="0">
                <a:solidFill>
                  <a:srgbClr val="002060"/>
                </a:solidFill>
              </a:rPr>
              <a:t>Whether the weather is fine,</a:t>
            </a:r>
          </a:p>
          <a:p>
            <a:r>
              <a:rPr lang="en-US" sz="4400" dirty="0">
                <a:solidFill>
                  <a:srgbClr val="002060"/>
                </a:solidFill>
              </a:rPr>
              <a:t>Or whether the weather is not,</a:t>
            </a:r>
          </a:p>
          <a:p>
            <a:r>
              <a:rPr lang="en-US" sz="4400" dirty="0" smtClean="0">
                <a:solidFill>
                  <a:srgbClr val="002060"/>
                </a:solidFill>
              </a:rPr>
              <a:t>Whether </a:t>
            </a:r>
            <a:r>
              <a:rPr lang="en-US" sz="4400" dirty="0">
                <a:solidFill>
                  <a:srgbClr val="002060"/>
                </a:solidFill>
              </a:rPr>
              <a:t>the weather is cold,</a:t>
            </a:r>
          </a:p>
          <a:p>
            <a:r>
              <a:rPr lang="en-US" sz="4400" dirty="0">
                <a:solidFill>
                  <a:srgbClr val="002060"/>
                </a:solidFill>
              </a:rPr>
              <a:t>Or whether the weather is hot,</a:t>
            </a:r>
          </a:p>
          <a:p>
            <a:r>
              <a:rPr lang="en-US" sz="4400" dirty="0">
                <a:solidFill>
                  <a:srgbClr val="002060"/>
                </a:solidFill>
              </a:rPr>
              <a:t>We’ll weather the weather</a:t>
            </a:r>
          </a:p>
          <a:p>
            <a:r>
              <a:rPr lang="en-US" sz="4400" dirty="0">
                <a:solidFill>
                  <a:srgbClr val="002060"/>
                </a:solidFill>
              </a:rPr>
              <a:t>Whatever the weather,</a:t>
            </a:r>
          </a:p>
          <a:p>
            <a:r>
              <a:rPr lang="en-US" sz="4400" dirty="0">
                <a:solidFill>
                  <a:srgbClr val="002060"/>
                </a:solidFill>
              </a:rPr>
              <a:t>Whether we li</a:t>
            </a:r>
            <a:r>
              <a:rPr lang="en-US" sz="4400" dirty="0" smtClean="0">
                <a:solidFill>
                  <a:srgbClr val="002060"/>
                </a:solidFill>
              </a:rPr>
              <a:t>ke it or not.</a:t>
            </a:r>
          </a:p>
          <a:p>
            <a:endParaRPr lang="en-US" sz="3200" dirty="0"/>
          </a:p>
        </p:txBody>
      </p:sp>
    </p:spTree>
    <p:extLst>
      <p:ext uri="{BB962C8B-B14F-4D97-AF65-F5344CB8AC3E}">
        <p14:creationId xmlns:p14="http://schemas.microsoft.com/office/powerpoint/2010/main" val="481147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9036496" cy="4524315"/>
          </a:xfrm>
          <a:prstGeom prst="rect">
            <a:avLst/>
          </a:prstGeom>
        </p:spPr>
        <p:txBody>
          <a:bodyPr wrap="square">
            <a:spAutoFit/>
          </a:bodyPr>
          <a:lstStyle/>
          <a:p>
            <a:r>
              <a:rPr lang="en-US" sz="4800" b="1" dirty="0">
                <a:solidFill>
                  <a:schemeClr val="accent2"/>
                </a:solidFill>
              </a:rPr>
              <a:t>He is a naughty boy who lives with his aunt, his step-brother and step-sister. He doesn’t like washing, he hates school. But he loves adventures  and  finding treasures.</a:t>
            </a:r>
            <a:endParaRPr lang="ru-RU" sz="4800" dirty="0">
              <a:solidFill>
                <a:schemeClr val="accent2"/>
              </a:solidFill>
            </a:endParaRPr>
          </a:p>
        </p:txBody>
      </p:sp>
    </p:spTree>
    <p:extLst>
      <p:ext uri="{BB962C8B-B14F-4D97-AF65-F5344CB8AC3E}">
        <p14:creationId xmlns:p14="http://schemas.microsoft.com/office/powerpoint/2010/main" val="3831286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9036496" cy="4524315"/>
          </a:xfrm>
          <a:prstGeom prst="rect">
            <a:avLst/>
          </a:prstGeom>
        </p:spPr>
        <p:txBody>
          <a:bodyPr wrap="square">
            <a:spAutoFit/>
          </a:bodyPr>
          <a:lstStyle/>
          <a:p>
            <a:r>
              <a:rPr lang="en-US" sz="4800" b="1" dirty="0">
                <a:solidFill>
                  <a:schemeClr val="bg1">
                    <a:lumMod val="95000"/>
                    <a:lumOff val="5000"/>
                  </a:schemeClr>
                </a:solidFill>
              </a:rPr>
              <a:t>He is very good at deduction. He investigated a lot of different mysterious events and crimes. He smokes a lot and loves playing the violin.</a:t>
            </a:r>
            <a:endParaRPr lang="ru-RU" sz="4800" dirty="0">
              <a:solidFill>
                <a:schemeClr val="bg1">
                  <a:lumMod val="95000"/>
                  <a:lumOff val="5000"/>
                </a:schemeClr>
              </a:solidFill>
            </a:endParaRPr>
          </a:p>
          <a:p>
            <a:r>
              <a:rPr lang="en-US" sz="4800" b="1" dirty="0">
                <a:solidFill>
                  <a:schemeClr val="bg1">
                    <a:lumMod val="95000"/>
                    <a:lumOff val="5000"/>
                  </a:schemeClr>
                </a:solidFill>
              </a:rPr>
              <a:t> </a:t>
            </a:r>
            <a:endParaRPr lang="ru-RU" sz="4800" dirty="0">
              <a:solidFill>
                <a:schemeClr val="bg1">
                  <a:lumMod val="95000"/>
                  <a:lumOff val="5000"/>
                </a:schemeClr>
              </a:solidFill>
            </a:endParaRPr>
          </a:p>
        </p:txBody>
      </p:sp>
    </p:spTree>
    <p:extLst>
      <p:ext uri="{BB962C8B-B14F-4D97-AF65-F5344CB8AC3E}">
        <p14:creationId xmlns:p14="http://schemas.microsoft.com/office/powerpoint/2010/main" val="15141091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928992" cy="4801314"/>
          </a:xfrm>
          <a:prstGeom prst="rect">
            <a:avLst/>
          </a:prstGeom>
        </p:spPr>
        <p:txBody>
          <a:bodyPr wrap="square">
            <a:spAutoFit/>
          </a:bodyPr>
          <a:lstStyle/>
          <a:p>
            <a:r>
              <a:rPr lang="en-US" sz="4800" b="1" dirty="0"/>
              <a:t>She is a an old spinster from a small village in England. She is very good at solving different problems, including murders, though she is not a detective at all</a:t>
            </a:r>
            <a:r>
              <a:rPr lang="en-US" b="1" dirty="0"/>
              <a:t>.</a:t>
            </a:r>
            <a:endParaRPr lang="ru-RU" dirty="0"/>
          </a:p>
          <a:p>
            <a:r>
              <a:rPr lang="en-US" b="1" dirty="0"/>
              <a:t> </a:t>
            </a:r>
            <a:endParaRPr lang="ru-RU" dirty="0"/>
          </a:p>
        </p:txBody>
      </p:sp>
    </p:spTree>
    <p:extLst>
      <p:ext uri="{BB962C8B-B14F-4D97-AF65-F5344CB8AC3E}">
        <p14:creationId xmlns:p14="http://schemas.microsoft.com/office/powerpoint/2010/main" val="41901659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1056" y="115809"/>
            <a:ext cx="8856984" cy="3785652"/>
          </a:xfrm>
          <a:prstGeom prst="rect">
            <a:avLst/>
          </a:prstGeom>
        </p:spPr>
        <p:txBody>
          <a:bodyPr wrap="square">
            <a:spAutoFit/>
          </a:bodyPr>
          <a:lstStyle/>
          <a:p>
            <a:r>
              <a:rPr lang="en-US" sz="6000" b="1" dirty="0"/>
              <a:t>PROVERBS.</a:t>
            </a:r>
            <a:endParaRPr lang="ru-RU" sz="6000" dirty="0"/>
          </a:p>
          <a:p>
            <a:r>
              <a:rPr lang="en-US" sz="6000" b="1" dirty="0"/>
              <a:t> </a:t>
            </a:r>
            <a:endParaRPr lang="ru-RU" sz="6000" dirty="0"/>
          </a:p>
          <a:p>
            <a:r>
              <a:rPr lang="en-US" sz="6000" b="1" i="1" dirty="0">
                <a:solidFill>
                  <a:srgbClr val="FFFF00"/>
                </a:solidFill>
              </a:rPr>
              <a:t>Translate a proverb into Russian. (1 point each).</a:t>
            </a:r>
            <a:endParaRPr lang="ru-RU" sz="6000" b="1" i="1" dirty="0">
              <a:solidFill>
                <a:srgbClr val="FFFF00"/>
              </a:solidFill>
            </a:endParaRPr>
          </a:p>
        </p:txBody>
      </p:sp>
      <p:pic>
        <p:nvPicPr>
          <p:cNvPr id="10242" name="Picture 2" descr="D:\картинки Л Л\proverb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172275"/>
            <a:ext cx="2739554" cy="1872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147231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2"/>
            <a:ext cx="8856984" cy="1938992"/>
          </a:xfrm>
          <a:prstGeom prst="rect">
            <a:avLst/>
          </a:prstGeom>
        </p:spPr>
        <p:txBody>
          <a:bodyPr wrap="square">
            <a:spAutoFit/>
          </a:bodyPr>
          <a:lstStyle/>
          <a:p>
            <a:r>
              <a:rPr lang="en-US" sz="6000" b="1" dirty="0">
                <a:solidFill>
                  <a:srgbClr val="003300"/>
                </a:solidFill>
              </a:rPr>
              <a:t>When in </a:t>
            </a:r>
            <a:r>
              <a:rPr lang="en-US" sz="6000" b="1" dirty="0" smtClean="0">
                <a:solidFill>
                  <a:srgbClr val="003300"/>
                </a:solidFill>
              </a:rPr>
              <a:t>Rome</a:t>
            </a:r>
            <a:r>
              <a:rPr lang="ru-RU" sz="6000" b="1" dirty="0">
                <a:solidFill>
                  <a:srgbClr val="003300"/>
                </a:solidFill>
              </a:rPr>
              <a:t>,</a:t>
            </a:r>
            <a:r>
              <a:rPr lang="en-US" sz="6000" b="1" dirty="0" smtClean="0">
                <a:solidFill>
                  <a:srgbClr val="003300"/>
                </a:solidFill>
              </a:rPr>
              <a:t> </a:t>
            </a:r>
            <a:r>
              <a:rPr lang="en-US" sz="6000" b="1" dirty="0">
                <a:solidFill>
                  <a:srgbClr val="003300"/>
                </a:solidFill>
              </a:rPr>
              <a:t>do as the Romans do.</a:t>
            </a:r>
            <a:endParaRPr lang="ru-RU" sz="6000" dirty="0">
              <a:solidFill>
                <a:srgbClr val="003300"/>
              </a:solidFill>
            </a:endParaRPr>
          </a:p>
        </p:txBody>
      </p:sp>
      <p:pic>
        <p:nvPicPr>
          <p:cNvPr id="11266" name="Picture 2" descr="D:\картинки Л Л\rom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2348880"/>
            <a:ext cx="4968552" cy="30963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08410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9036496" cy="923330"/>
          </a:xfrm>
          <a:prstGeom prst="rect">
            <a:avLst/>
          </a:prstGeom>
        </p:spPr>
        <p:txBody>
          <a:bodyPr wrap="square">
            <a:spAutoFit/>
          </a:bodyPr>
          <a:lstStyle/>
          <a:p>
            <a:r>
              <a:rPr lang="en-US" sz="5400" b="1" dirty="0"/>
              <a:t>Out of sight, out of mind</a:t>
            </a:r>
            <a:r>
              <a:rPr lang="en-US" sz="5400" b="1" dirty="0">
                <a:solidFill>
                  <a:srgbClr val="002060"/>
                </a:solidFill>
              </a:rPr>
              <a:t>.</a:t>
            </a:r>
            <a:endParaRPr lang="ru-RU" sz="5400" dirty="0">
              <a:solidFill>
                <a:srgbClr val="002060"/>
              </a:solidFill>
            </a:endParaRPr>
          </a:p>
        </p:txBody>
      </p:sp>
      <p:pic>
        <p:nvPicPr>
          <p:cNvPr id="12290" name="Picture 2" descr="D:\картинки Л Л\quarre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340768"/>
            <a:ext cx="4480892" cy="3888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02708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3"/>
            <a:ext cx="8856984" cy="1754326"/>
          </a:xfrm>
          <a:prstGeom prst="rect">
            <a:avLst/>
          </a:prstGeom>
        </p:spPr>
        <p:txBody>
          <a:bodyPr wrap="square">
            <a:spAutoFit/>
          </a:bodyPr>
          <a:lstStyle/>
          <a:p>
            <a:r>
              <a:rPr lang="en-US" sz="5400" b="1" dirty="0"/>
              <a:t>Curiosity killed the cat.</a:t>
            </a:r>
            <a:endParaRPr lang="ru-RU" sz="5400" dirty="0"/>
          </a:p>
          <a:p>
            <a:r>
              <a:rPr lang="en-US" sz="5400" b="1" dirty="0"/>
              <a:t> </a:t>
            </a:r>
            <a:endParaRPr lang="ru-RU" sz="5400" dirty="0"/>
          </a:p>
        </p:txBody>
      </p:sp>
      <p:pic>
        <p:nvPicPr>
          <p:cNvPr id="13314" name="Picture 2" descr="D:\картинки Л Л\c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556792"/>
            <a:ext cx="4743971"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391062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2"/>
            <a:ext cx="8856984" cy="5078313"/>
          </a:xfrm>
          <a:prstGeom prst="rect">
            <a:avLst/>
          </a:prstGeom>
        </p:spPr>
        <p:txBody>
          <a:bodyPr wrap="square">
            <a:spAutoFit/>
          </a:bodyPr>
          <a:lstStyle/>
          <a:p>
            <a:r>
              <a:rPr lang="en-US" sz="5400" b="1" dirty="0"/>
              <a:t>GEORRAPHY</a:t>
            </a:r>
            <a:r>
              <a:rPr lang="en-US" sz="5400" b="1" dirty="0" smtClean="0"/>
              <a:t>.</a:t>
            </a:r>
            <a:endParaRPr lang="ru-RU" sz="5400" b="1" dirty="0" smtClean="0"/>
          </a:p>
          <a:p>
            <a:endParaRPr lang="ru-RU" sz="5400" dirty="0"/>
          </a:p>
          <a:p>
            <a:r>
              <a:rPr lang="en-US" sz="5400" b="1" dirty="0"/>
              <a:t> </a:t>
            </a:r>
            <a:endParaRPr lang="ru-RU" sz="5400" dirty="0"/>
          </a:p>
          <a:p>
            <a:r>
              <a:rPr lang="en-US" sz="4800" i="1" dirty="0">
                <a:solidFill>
                  <a:schemeClr val="accent2"/>
                </a:solidFill>
              </a:rPr>
              <a:t>Each sentence contains the name of the country and its capital (5 points each).</a:t>
            </a:r>
            <a:endParaRPr lang="ru-RU" sz="4800" i="1" dirty="0">
              <a:solidFill>
                <a:schemeClr val="accent2"/>
              </a:solidFill>
            </a:endParaRPr>
          </a:p>
          <a:p>
            <a:r>
              <a:rPr lang="en-US" dirty="0"/>
              <a:t> </a:t>
            </a:r>
            <a:endParaRPr lang="ru-RU" dirty="0"/>
          </a:p>
        </p:txBody>
      </p:sp>
    </p:spTree>
    <p:extLst>
      <p:ext uri="{BB962C8B-B14F-4D97-AF65-F5344CB8AC3E}">
        <p14:creationId xmlns:p14="http://schemas.microsoft.com/office/powerpoint/2010/main" val="194984705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332656"/>
            <a:ext cx="8928992" cy="2308324"/>
          </a:xfrm>
          <a:prstGeom prst="rect">
            <a:avLst/>
          </a:prstGeom>
        </p:spPr>
        <p:txBody>
          <a:bodyPr wrap="square">
            <a:spAutoFit/>
          </a:bodyPr>
          <a:lstStyle/>
          <a:p>
            <a:r>
              <a:rPr lang="en-US" sz="4800" b="1" dirty="0"/>
              <a:t>Off ran Cecil at a gallop – a risky thing with so much traffic</a:t>
            </a:r>
            <a:r>
              <a:rPr lang="en-US" sz="4800" dirty="0"/>
              <a:t>.</a:t>
            </a:r>
            <a:endParaRPr lang="ru-RU" sz="4800" dirty="0"/>
          </a:p>
        </p:txBody>
      </p:sp>
      <p:pic>
        <p:nvPicPr>
          <p:cNvPr id="14338" name="Picture 2" descr="D:\картинки Л Л\surpris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862263"/>
            <a:ext cx="4097610" cy="2654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20950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052736"/>
            <a:ext cx="8712968" cy="2031325"/>
          </a:xfrm>
          <a:prstGeom prst="rect">
            <a:avLst/>
          </a:prstGeom>
        </p:spPr>
        <p:txBody>
          <a:bodyPr wrap="square">
            <a:spAutoFit/>
          </a:bodyPr>
          <a:lstStyle/>
          <a:p>
            <a:r>
              <a:rPr lang="en-US" sz="5400" b="1" dirty="0">
                <a:solidFill>
                  <a:schemeClr val="bg1">
                    <a:lumMod val="95000"/>
                    <a:lumOff val="5000"/>
                  </a:schemeClr>
                </a:solidFill>
              </a:rPr>
              <a:t>I thought it a lying report from every point of view.</a:t>
            </a:r>
            <a:endParaRPr lang="ru-RU" sz="5400" dirty="0">
              <a:solidFill>
                <a:schemeClr val="bg1">
                  <a:lumMod val="95000"/>
                  <a:lumOff val="5000"/>
                </a:schemeClr>
              </a:solidFill>
            </a:endParaRPr>
          </a:p>
          <a:p>
            <a:r>
              <a:rPr lang="en-US" b="1" dirty="0"/>
              <a:t> </a:t>
            </a:r>
            <a:endParaRPr lang="ru-RU" dirty="0"/>
          </a:p>
        </p:txBody>
      </p:sp>
      <p:pic>
        <p:nvPicPr>
          <p:cNvPr id="15362" name="Picture 2" descr="D:\картинки Л Л\surpri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3084060"/>
            <a:ext cx="3816424" cy="2649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02698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764704"/>
            <a:ext cx="8568952" cy="5016758"/>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sz="4000" b="1" dirty="0">
                <a:solidFill>
                  <a:schemeClr val="bg2">
                    <a:lumMod val="75000"/>
                  </a:schemeClr>
                </a:solidFill>
              </a:rPr>
              <a:t>She sells seashells on the seashore</a:t>
            </a:r>
            <a:r>
              <a:rPr lang="en-US" sz="4000" b="1" dirty="0">
                <a:solidFill>
                  <a:srgbClr val="FFFF00"/>
                </a:solidFill>
              </a:rPr>
              <a:t>.</a:t>
            </a:r>
            <a:endParaRPr lang="ru-RU" sz="4000" dirty="0">
              <a:solidFill>
                <a:srgbClr val="FFFF00"/>
              </a:solidFill>
            </a:endParaRPr>
          </a:p>
          <a:p>
            <a:r>
              <a:rPr lang="en-US" sz="4000" b="1" dirty="0">
                <a:solidFill>
                  <a:schemeClr val="bg2">
                    <a:lumMod val="75000"/>
                  </a:schemeClr>
                </a:solidFill>
              </a:rPr>
              <a:t>The shells she sells are seashells, I’m sure.</a:t>
            </a:r>
            <a:endParaRPr lang="ru-RU" sz="4000" b="1" dirty="0">
              <a:solidFill>
                <a:schemeClr val="bg2">
                  <a:lumMod val="75000"/>
                </a:schemeClr>
              </a:solidFill>
            </a:endParaRPr>
          </a:p>
          <a:p>
            <a:r>
              <a:rPr lang="en-US" sz="4000" b="1" dirty="0">
                <a:solidFill>
                  <a:schemeClr val="bg2">
                    <a:lumMod val="75000"/>
                  </a:schemeClr>
                </a:solidFill>
              </a:rPr>
              <a:t>For if she sells seashells on the seashore,</a:t>
            </a:r>
            <a:endParaRPr lang="ru-RU" sz="4000" b="1" dirty="0">
              <a:solidFill>
                <a:schemeClr val="bg2">
                  <a:lumMod val="75000"/>
                </a:schemeClr>
              </a:solidFill>
            </a:endParaRPr>
          </a:p>
          <a:p>
            <a:r>
              <a:rPr lang="en-US" sz="4000" b="1" dirty="0">
                <a:solidFill>
                  <a:schemeClr val="bg2">
                    <a:lumMod val="75000"/>
                  </a:schemeClr>
                </a:solidFill>
              </a:rPr>
              <a:t>Then I’m sure she sells seashore shells.</a:t>
            </a:r>
            <a:endParaRPr lang="ru-RU" sz="4000" b="1" dirty="0">
              <a:solidFill>
                <a:schemeClr val="bg2">
                  <a:lumMod val="75000"/>
                </a:schemeClr>
              </a:solidFill>
            </a:endParaRPr>
          </a:p>
          <a:p>
            <a:r>
              <a:rPr lang="en-US" sz="4000" b="1" dirty="0"/>
              <a:t> </a:t>
            </a:r>
            <a:endParaRPr lang="ru-RU" sz="4000" dirty="0"/>
          </a:p>
        </p:txBody>
      </p:sp>
    </p:spTree>
    <p:extLst>
      <p:ext uri="{BB962C8B-B14F-4D97-AF65-F5344CB8AC3E}">
        <p14:creationId xmlns:p14="http://schemas.microsoft.com/office/powerpoint/2010/main" val="80001281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980728"/>
            <a:ext cx="8856984" cy="1846659"/>
          </a:xfrm>
          <a:prstGeom prst="rect">
            <a:avLst/>
          </a:prstGeom>
        </p:spPr>
        <p:txBody>
          <a:bodyPr wrap="square">
            <a:spAutoFit/>
          </a:bodyPr>
          <a:lstStyle/>
          <a:p>
            <a:r>
              <a:rPr lang="en-US" sz="4800" b="1" dirty="0">
                <a:solidFill>
                  <a:srgbClr val="00B0F0"/>
                </a:solidFill>
              </a:rPr>
              <a:t>My brother rode his VESPA in a mad ride round the town.</a:t>
            </a:r>
            <a:endParaRPr lang="ru-RU" sz="4800" dirty="0">
              <a:solidFill>
                <a:srgbClr val="00B0F0"/>
              </a:solidFill>
            </a:endParaRPr>
          </a:p>
          <a:p>
            <a:r>
              <a:rPr lang="en-US" b="1" dirty="0"/>
              <a:t> </a:t>
            </a:r>
            <a:endParaRPr lang="ru-RU" dirty="0"/>
          </a:p>
        </p:txBody>
      </p:sp>
      <p:pic>
        <p:nvPicPr>
          <p:cNvPr id="16386" name="Picture 2" descr="D:\картинки Л Л\surpr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2714624"/>
            <a:ext cx="4392487" cy="3018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79543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052736"/>
            <a:ext cx="8856984" cy="3170099"/>
          </a:xfrm>
          <a:prstGeom prst="rect">
            <a:avLst/>
          </a:prstGeom>
        </p:spPr>
        <p:txBody>
          <a:bodyPr wrap="square">
            <a:spAutoFit/>
          </a:bodyPr>
          <a:lstStyle/>
          <a:p>
            <a:r>
              <a:rPr lang="en-US" sz="4000" b="1" dirty="0"/>
              <a:t>MAKE UP DIALOGUES.</a:t>
            </a:r>
            <a:endParaRPr lang="ru-RU" sz="4000" dirty="0"/>
          </a:p>
          <a:p>
            <a:r>
              <a:rPr lang="en-US" sz="4000" b="1" dirty="0"/>
              <a:t> </a:t>
            </a:r>
            <a:endParaRPr lang="ru-RU" sz="4000" dirty="0"/>
          </a:p>
          <a:p>
            <a:r>
              <a:rPr lang="en-US" sz="4000" dirty="0"/>
              <a:t>You are given some situations. In a minute get ready to dramatize them. </a:t>
            </a:r>
            <a:r>
              <a:rPr lang="en-US" sz="4000" dirty="0" smtClean="0"/>
              <a:t> </a:t>
            </a:r>
            <a:r>
              <a:rPr lang="ru-RU" sz="4000" dirty="0" smtClean="0"/>
              <a:t>(</a:t>
            </a:r>
            <a:r>
              <a:rPr lang="en-US" sz="4000" dirty="0" smtClean="0"/>
              <a:t>5 </a:t>
            </a:r>
            <a:r>
              <a:rPr lang="en-US" sz="4000" dirty="0"/>
              <a:t>points each)</a:t>
            </a:r>
            <a:endParaRPr lang="ru-RU" sz="4000" dirty="0"/>
          </a:p>
        </p:txBody>
      </p:sp>
      <p:pic>
        <p:nvPicPr>
          <p:cNvPr id="17410" name="Picture 2" descr="D:\картинки Л Л\dialogu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260648"/>
            <a:ext cx="2250067" cy="2016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934973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76672"/>
            <a:ext cx="8784976" cy="3570208"/>
          </a:xfrm>
          <a:prstGeom prst="rect">
            <a:avLst/>
          </a:prstGeom>
        </p:spPr>
        <p:txBody>
          <a:bodyPr wrap="square">
            <a:spAutoFit/>
          </a:bodyPr>
          <a:lstStyle/>
          <a:p>
            <a:r>
              <a:rPr lang="en-US" sz="4000" b="1" dirty="0">
                <a:solidFill>
                  <a:schemeClr val="bg1">
                    <a:lumMod val="95000"/>
                    <a:lumOff val="5000"/>
                  </a:schemeClr>
                </a:solidFill>
              </a:rPr>
              <a:t>You come home from work and find out that your flat has been burgled. Call for the </a:t>
            </a:r>
            <a:endParaRPr lang="ru-RU" sz="4000" dirty="0">
              <a:solidFill>
                <a:schemeClr val="bg1">
                  <a:lumMod val="95000"/>
                  <a:lumOff val="5000"/>
                </a:schemeClr>
              </a:solidFill>
            </a:endParaRPr>
          </a:p>
          <a:p>
            <a:r>
              <a:rPr lang="en-US" sz="4000" b="1" dirty="0">
                <a:solidFill>
                  <a:schemeClr val="bg1">
                    <a:lumMod val="95000"/>
                    <a:lumOff val="5000"/>
                  </a:schemeClr>
                </a:solidFill>
              </a:rPr>
              <a:t>police. Use as many numerals  as you can</a:t>
            </a:r>
            <a:r>
              <a:rPr lang="en-US" sz="4800" b="1" dirty="0">
                <a:solidFill>
                  <a:srgbClr val="00B0F0"/>
                </a:solidFill>
              </a:rPr>
              <a:t>.</a:t>
            </a:r>
            <a:endParaRPr lang="ru-RU" sz="4800" dirty="0">
              <a:solidFill>
                <a:srgbClr val="00B0F0"/>
              </a:solidFill>
            </a:endParaRPr>
          </a:p>
          <a:p>
            <a:r>
              <a:rPr lang="en-US" b="1" dirty="0"/>
              <a:t> </a:t>
            </a:r>
            <a:endParaRPr lang="ru-RU" dirty="0"/>
          </a:p>
        </p:txBody>
      </p:sp>
      <p:pic>
        <p:nvPicPr>
          <p:cNvPr id="18434" name="Picture 2" descr="D:\картинки Л Л\burgl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3068960"/>
            <a:ext cx="3472036" cy="266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01292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548680"/>
            <a:ext cx="8928992" cy="4832092"/>
          </a:xfrm>
          <a:prstGeom prst="rect">
            <a:avLst/>
          </a:prstGeom>
        </p:spPr>
        <p:txBody>
          <a:bodyPr wrap="square">
            <a:spAutoFit/>
          </a:bodyPr>
          <a:lstStyle/>
          <a:p>
            <a:r>
              <a:rPr lang="en-US" sz="4400" b="1" dirty="0">
                <a:solidFill>
                  <a:srgbClr val="002060"/>
                </a:solidFill>
              </a:rPr>
              <a:t>You are looking for a new pair of jeans. The shop assistant is not very helpful. </a:t>
            </a:r>
            <a:endParaRPr lang="ru-RU" sz="4400" b="1" dirty="0" smtClean="0">
              <a:solidFill>
                <a:srgbClr val="002060"/>
              </a:solidFill>
            </a:endParaRPr>
          </a:p>
          <a:p>
            <a:endParaRPr lang="ru-RU" sz="4400" dirty="0">
              <a:solidFill>
                <a:srgbClr val="002060"/>
              </a:solidFill>
            </a:endParaRPr>
          </a:p>
          <a:p>
            <a:r>
              <a:rPr lang="en-US" sz="4400" b="1" dirty="0">
                <a:solidFill>
                  <a:srgbClr val="002060"/>
                </a:solidFill>
              </a:rPr>
              <a:t>While talking to each other use as many adjectives (comparative or superlative degrees) as you can.</a:t>
            </a:r>
            <a:endParaRPr lang="ru-RU" sz="4400" dirty="0">
              <a:solidFill>
                <a:srgbClr val="002060"/>
              </a:solidFill>
            </a:endParaRPr>
          </a:p>
        </p:txBody>
      </p:sp>
      <p:pic>
        <p:nvPicPr>
          <p:cNvPr id="19458" name="Picture 2" descr="D:\картинки Л Л\sho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2132856"/>
            <a:ext cx="1728192"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65326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404664"/>
            <a:ext cx="8928992" cy="3785652"/>
          </a:xfrm>
          <a:prstGeom prst="rect">
            <a:avLst/>
          </a:prstGeom>
        </p:spPr>
        <p:txBody>
          <a:bodyPr wrap="square">
            <a:spAutoFit/>
          </a:bodyPr>
          <a:lstStyle/>
          <a:p>
            <a:r>
              <a:rPr lang="en-US" sz="4800" b="1" dirty="0">
                <a:solidFill>
                  <a:srgbClr val="003300"/>
                </a:solidFill>
              </a:rPr>
              <a:t>You are on board the plane. The passenger,  sitting next to you,  looks as if he is very afraid of flying.  You are trying to cheer him up, but in vain.  </a:t>
            </a:r>
            <a:endParaRPr lang="ru-RU" sz="4800" dirty="0">
              <a:solidFill>
                <a:srgbClr val="003300"/>
              </a:solidFill>
            </a:endParaRPr>
          </a:p>
        </p:txBody>
      </p:sp>
    </p:spTree>
    <p:extLst>
      <p:ext uri="{BB962C8B-B14F-4D97-AF65-F5344CB8AC3E}">
        <p14:creationId xmlns:p14="http://schemas.microsoft.com/office/powerpoint/2010/main" val="149037088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D:\картинки Л Л\thank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620688"/>
            <a:ext cx="7560840" cy="4680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7815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58984"/>
            <a:ext cx="8208912" cy="5632311"/>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en-US" sz="4000" b="1" dirty="0">
                <a:solidFill>
                  <a:srgbClr val="002060"/>
                </a:solidFill>
              </a:rPr>
              <a:t>Betty </a:t>
            </a:r>
            <a:r>
              <a:rPr lang="en-US" sz="4000" b="1" dirty="0" err="1">
                <a:solidFill>
                  <a:srgbClr val="002060"/>
                </a:solidFill>
              </a:rPr>
              <a:t>Botter</a:t>
            </a:r>
            <a:r>
              <a:rPr lang="en-US" sz="4000" b="1" dirty="0">
                <a:solidFill>
                  <a:srgbClr val="002060"/>
                </a:solidFill>
              </a:rPr>
              <a:t> bought some butter</a:t>
            </a:r>
            <a:r>
              <a:rPr lang="en-US" sz="4000" b="1" dirty="0"/>
              <a:t>,</a:t>
            </a:r>
            <a:endParaRPr lang="ru-RU" sz="4000" dirty="0"/>
          </a:p>
          <a:p>
            <a:r>
              <a:rPr lang="en-US" sz="4000" b="1" dirty="0"/>
              <a:t>But  she said: The butter’s bitter.</a:t>
            </a:r>
            <a:endParaRPr lang="ru-RU" sz="4000" dirty="0"/>
          </a:p>
          <a:p>
            <a:r>
              <a:rPr lang="en-US" sz="4000" b="1" dirty="0">
                <a:solidFill>
                  <a:srgbClr val="C00000"/>
                </a:solidFill>
              </a:rPr>
              <a:t>If I put it in my batter</a:t>
            </a:r>
            <a:r>
              <a:rPr lang="en-US" sz="4000" b="1" dirty="0"/>
              <a:t>,</a:t>
            </a:r>
            <a:endParaRPr lang="ru-RU" sz="4000" dirty="0"/>
          </a:p>
          <a:p>
            <a:r>
              <a:rPr lang="en-US" sz="4000" b="1" dirty="0"/>
              <a:t>It will make my batter bitter,</a:t>
            </a:r>
            <a:endParaRPr lang="ru-RU" sz="4000" dirty="0"/>
          </a:p>
          <a:p>
            <a:r>
              <a:rPr lang="en-US" sz="4000" b="1" dirty="0">
                <a:solidFill>
                  <a:srgbClr val="FF0000"/>
                </a:solidFill>
              </a:rPr>
              <a:t>But a bit of better butter</a:t>
            </a:r>
            <a:endParaRPr lang="ru-RU" sz="4000" dirty="0">
              <a:solidFill>
                <a:srgbClr val="FF0000"/>
              </a:solidFill>
            </a:endParaRPr>
          </a:p>
          <a:p>
            <a:r>
              <a:rPr lang="en-US" sz="4000" b="1" dirty="0"/>
              <a:t>Will make my batter better.</a:t>
            </a:r>
            <a:endParaRPr lang="ru-RU" sz="4000" dirty="0"/>
          </a:p>
          <a:p>
            <a:r>
              <a:rPr lang="en-US" sz="4000" b="1" dirty="0">
                <a:solidFill>
                  <a:schemeClr val="bg2">
                    <a:lumMod val="75000"/>
                  </a:schemeClr>
                </a:solidFill>
              </a:rPr>
              <a:t>So she bought a bit of butter</a:t>
            </a:r>
            <a:endParaRPr lang="ru-RU" sz="4000" dirty="0">
              <a:solidFill>
                <a:schemeClr val="bg2">
                  <a:lumMod val="75000"/>
                </a:schemeClr>
              </a:solidFill>
            </a:endParaRPr>
          </a:p>
          <a:p>
            <a:r>
              <a:rPr lang="en-US" sz="4000" b="1" dirty="0"/>
              <a:t>Better than her bitter butter.</a:t>
            </a:r>
            <a:endParaRPr lang="ru-RU" sz="4000" dirty="0"/>
          </a:p>
          <a:p>
            <a:r>
              <a:rPr lang="en-US" sz="4000" b="1" dirty="0"/>
              <a:t> </a:t>
            </a:r>
            <a:endParaRPr lang="ru-RU" sz="4000" dirty="0"/>
          </a:p>
        </p:txBody>
      </p:sp>
    </p:spTree>
    <p:extLst>
      <p:ext uri="{BB962C8B-B14F-4D97-AF65-F5344CB8AC3E}">
        <p14:creationId xmlns:p14="http://schemas.microsoft.com/office/powerpoint/2010/main" val="21304691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r>
              <a:rPr lang="en-US" b="1" dirty="0">
                <a:effectLst/>
              </a:rPr>
              <a:t>MISSING RHYMES</a:t>
            </a:r>
            <a:endParaRPr lang="ru-RU" dirty="0"/>
          </a:p>
        </p:txBody>
      </p:sp>
      <p:sp>
        <p:nvSpPr>
          <p:cNvPr id="8" name="Текст 7"/>
          <p:cNvSpPr>
            <a:spLocks noGrp="1"/>
          </p:cNvSpPr>
          <p:nvPr>
            <p:ph type="body" sz="half" idx="2"/>
          </p:nvPr>
        </p:nvSpPr>
        <p:spPr>
          <a:xfrm>
            <a:off x="2267744" y="3284984"/>
            <a:ext cx="5760640" cy="1512168"/>
          </a:xfrm>
        </p:spPr>
        <p:txBody>
          <a:bodyPr>
            <a:normAutofit fontScale="92500"/>
          </a:bodyPr>
          <a:lstStyle/>
          <a:p>
            <a:r>
              <a:rPr lang="en-US" sz="3000" dirty="0">
                <a:effectLst/>
              </a:rPr>
              <a:t>Fill in the missing words in the following rhymes.(1 point for each)</a:t>
            </a:r>
            <a:endParaRPr lang="ru-RU" sz="3000" dirty="0">
              <a:effectLst/>
            </a:endParaRPr>
          </a:p>
          <a:p>
            <a:r>
              <a:rPr lang="en-US" sz="3000" dirty="0">
                <a:effectLst/>
              </a:rPr>
              <a:t> </a:t>
            </a:r>
            <a:endParaRPr lang="ru-RU" sz="3000" dirty="0">
              <a:effectLst/>
            </a:endParaRPr>
          </a:p>
          <a:p>
            <a:endParaRPr lang="ru-RU" dirty="0"/>
          </a:p>
        </p:txBody>
      </p:sp>
      <p:pic>
        <p:nvPicPr>
          <p:cNvPr id="1026" name="Picture 2" descr="D:\картинки Л Л\Poet.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21408" b="21408"/>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37894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96144" y="1268760"/>
            <a:ext cx="7632848" cy="4524315"/>
          </a:xfrm>
          <a:prstGeom prst="rect">
            <a:avLst/>
          </a:prstGeom>
        </p:spPr>
        <p:txBody>
          <a:bodyPr wrap="square">
            <a:spAutoFit/>
          </a:bodyPr>
          <a:lstStyle/>
          <a:p>
            <a:r>
              <a:rPr lang="en-US" sz="5400" b="1" dirty="0">
                <a:solidFill>
                  <a:srgbClr val="FFC000"/>
                </a:solidFill>
              </a:rPr>
              <a:t>Little drops of water,</a:t>
            </a:r>
            <a:endParaRPr lang="ru-RU" sz="5400" dirty="0">
              <a:solidFill>
                <a:srgbClr val="FFC000"/>
              </a:solidFill>
            </a:endParaRPr>
          </a:p>
          <a:p>
            <a:r>
              <a:rPr lang="en-US" sz="5400" b="1" dirty="0">
                <a:solidFill>
                  <a:srgbClr val="FFC000"/>
                </a:solidFill>
              </a:rPr>
              <a:t>Little grains of sand, </a:t>
            </a:r>
            <a:endParaRPr lang="ru-RU" sz="5400" dirty="0">
              <a:solidFill>
                <a:srgbClr val="FFC000"/>
              </a:solidFill>
            </a:endParaRPr>
          </a:p>
          <a:p>
            <a:r>
              <a:rPr lang="en-US" sz="5400" b="1" dirty="0">
                <a:solidFill>
                  <a:srgbClr val="FFC000"/>
                </a:solidFill>
              </a:rPr>
              <a:t>Make the deepest ocean,</a:t>
            </a:r>
            <a:endParaRPr lang="ru-RU" sz="5400" dirty="0">
              <a:solidFill>
                <a:srgbClr val="FFC000"/>
              </a:solidFill>
            </a:endParaRPr>
          </a:p>
          <a:p>
            <a:r>
              <a:rPr lang="en-US" sz="5400" b="1" dirty="0">
                <a:solidFill>
                  <a:srgbClr val="FFC000"/>
                </a:solidFill>
              </a:rPr>
              <a:t>And the driest</a:t>
            </a:r>
            <a:r>
              <a:rPr lang="en-US" sz="5400" b="1" dirty="0"/>
              <a:t>________.</a:t>
            </a:r>
            <a:endParaRPr lang="ru-RU" sz="5400" dirty="0"/>
          </a:p>
          <a:p>
            <a:r>
              <a:rPr lang="en-US" b="1" dirty="0"/>
              <a:t> </a:t>
            </a:r>
            <a:endParaRPr lang="ru-RU" dirty="0"/>
          </a:p>
        </p:txBody>
      </p:sp>
    </p:spTree>
    <p:extLst>
      <p:ext uri="{BB962C8B-B14F-4D97-AF65-F5344CB8AC3E}">
        <p14:creationId xmlns:p14="http://schemas.microsoft.com/office/powerpoint/2010/main" val="9457413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332656"/>
            <a:ext cx="7344816" cy="6186309"/>
          </a:xfrm>
          <a:prstGeom prst="rect">
            <a:avLst/>
          </a:prstGeom>
        </p:spPr>
        <p:txBody>
          <a:bodyPr wrap="square">
            <a:spAutoFit/>
          </a:bodyPr>
          <a:lstStyle/>
          <a:p>
            <a:r>
              <a:rPr lang="en-US" sz="5400" b="1" dirty="0">
                <a:solidFill>
                  <a:srgbClr val="002060"/>
                </a:solidFill>
              </a:rPr>
              <a:t>The snowflakes are falling</a:t>
            </a:r>
            <a:endParaRPr lang="ru-RU" sz="5400" dirty="0">
              <a:solidFill>
                <a:srgbClr val="002060"/>
              </a:solidFill>
            </a:endParaRPr>
          </a:p>
          <a:p>
            <a:r>
              <a:rPr lang="en-US" sz="5400" b="1" dirty="0">
                <a:solidFill>
                  <a:srgbClr val="002060"/>
                </a:solidFill>
              </a:rPr>
              <a:t>By ones and by twos,</a:t>
            </a:r>
            <a:endParaRPr lang="ru-RU" sz="5400" dirty="0">
              <a:solidFill>
                <a:srgbClr val="002060"/>
              </a:solidFill>
            </a:endParaRPr>
          </a:p>
          <a:p>
            <a:r>
              <a:rPr lang="en-US" sz="5400" b="1" dirty="0">
                <a:solidFill>
                  <a:srgbClr val="002060"/>
                </a:solidFill>
              </a:rPr>
              <a:t>There is snow on my coat</a:t>
            </a:r>
            <a:endParaRPr lang="ru-RU" sz="5400" dirty="0">
              <a:solidFill>
                <a:srgbClr val="002060"/>
              </a:solidFill>
            </a:endParaRPr>
          </a:p>
          <a:p>
            <a:r>
              <a:rPr lang="en-US" sz="5400" b="1" dirty="0">
                <a:solidFill>
                  <a:srgbClr val="002060"/>
                </a:solidFill>
              </a:rPr>
              <a:t>And snow on my _______.</a:t>
            </a:r>
            <a:endParaRPr lang="ru-RU" sz="5400" dirty="0">
              <a:solidFill>
                <a:srgbClr val="002060"/>
              </a:solidFill>
            </a:endParaRPr>
          </a:p>
          <a:p>
            <a:r>
              <a:rPr lang="en-US" b="1" dirty="0"/>
              <a:t> </a:t>
            </a:r>
            <a:endParaRPr lang="ru-RU" dirty="0"/>
          </a:p>
        </p:txBody>
      </p:sp>
    </p:spTree>
    <p:extLst>
      <p:ext uri="{BB962C8B-B14F-4D97-AF65-F5344CB8AC3E}">
        <p14:creationId xmlns:p14="http://schemas.microsoft.com/office/powerpoint/2010/main" val="37260979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2656"/>
            <a:ext cx="8568952" cy="5909310"/>
          </a:xfrm>
          <a:prstGeom prst="rect">
            <a:avLst/>
          </a:prstGeom>
        </p:spPr>
        <p:txBody>
          <a:bodyPr wrap="square">
            <a:spAutoFit/>
          </a:bodyPr>
          <a:lstStyle/>
          <a:p>
            <a:r>
              <a:rPr lang="en-US" sz="5400" b="1" dirty="0"/>
              <a:t>There is snow on the plants </a:t>
            </a:r>
            <a:endParaRPr lang="ru-RU" sz="5400" dirty="0"/>
          </a:p>
          <a:p>
            <a:r>
              <a:rPr lang="en-US" sz="5400" b="1" dirty="0"/>
              <a:t>And snow on the trees,</a:t>
            </a:r>
            <a:endParaRPr lang="ru-RU" sz="5400" dirty="0"/>
          </a:p>
          <a:p>
            <a:r>
              <a:rPr lang="en-US" sz="5400" b="1" dirty="0"/>
              <a:t>And snowflakes all round me </a:t>
            </a:r>
            <a:endParaRPr lang="ru-RU" sz="5400" dirty="0"/>
          </a:p>
          <a:p>
            <a:r>
              <a:rPr lang="en-US" sz="5400" b="1" dirty="0"/>
              <a:t>Like many little ___________.</a:t>
            </a:r>
            <a:endParaRPr lang="ru-RU" sz="5400" dirty="0"/>
          </a:p>
        </p:txBody>
      </p:sp>
    </p:spTree>
    <p:extLst>
      <p:ext uri="{BB962C8B-B14F-4D97-AF65-F5344CB8AC3E}">
        <p14:creationId xmlns:p14="http://schemas.microsoft.com/office/powerpoint/2010/main" val="19863525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Главная">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378</TotalTime>
  <Words>760</Words>
  <Application>Microsoft Office PowerPoint</Application>
  <PresentationFormat>Экран (4:3)</PresentationFormat>
  <Paragraphs>147</Paragraphs>
  <Slides>45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45</vt:i4>
      </vt:variant>
    </vt:vector>
  </HeadingPairs>
  <TitlesOfParts>
    <vt:vector size="46" baseType="lpstr">
      <vt:lpstr>Базовая</vt:lpstr>
      <vt:lpstr>Презентация PowerPoint</vt:lpstr>
      <vt:lpstr>Презентация PowerPoint</vt:lpstr>
      <vt:lpstr>Презентация PowerPoint</vt:lpstr>
      <vt:lpstr>Презентация PowerPoint</vt:lpstr>
      <vt:lpstr>Презентация PowerPoint</vt:lpstr>
      <vt:lpstr>MISSING RHYMES</vt:lpstr>
      <vt:lpstr>Презентация PowerPoint</vt:lpstr>
      <vt:lpstr>Презентация PowerPoint</vt:lpstr>
      <vt:lpstr>Презентация PowerPoint</vt:lpstr>
      <vt:lpstr>RIDDLES</vt:lpstr>
      <vt:lpstr>What can you see with your eyes shut?  </vt:lpstr>
      <vt:lpstr>What falls, but never rises? </vt:lpstr>
      <vt:lpstr> What begins with T, ends  with T and has T in it?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ANAGRAMS.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ог</dc:creator>
  <cp:lastModifiedBy>ог</cp:lastModifiedBy>
  <cp:revision>73</cp:revision>
  <dcterms:created xsi:type="dcterms:W3CDTF">2012-10-09T13:28:43Z</dcterms:created>
  <dcterms:modified xsi:type="dcterms:W3CDTF">2012-10-14T17:08:57Z</dcterms:modified>
</cp:coreProperties>
</file>