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5365" y="1011880"/>
            <a:ext cx="8327572" cy="4955203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36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agirCTT" pitchFamily="2" charset="0"/>
                <a:cs typeface="Arial" panose="020B0604020202020204" pitchFamily="34" charset="0"/>
              </a:rPr>
              <a:t>«Воспитание духовности посредством приобщения детей дошкольного возраста к народной культуре»</a:t>
            </a:r>
          </a:p>
          <a:p>
            <a:pPr algn="r"/>
            <a:endParaRPr lang="ru-RU" sz="1600" b="1" i="1" dirty="0" smtClean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r"/>
            <a:endParaRPr lang="ru-RU" sz="16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r"/>
            <a:endParaRPr lang="ru-RU" sz="1600" b="1" i="1" dirty="0" smtClean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r"/>
            <a:endParaRPr lang="ru-RU" sz="16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r"/>
            <a:endParaRPr lang="ru-RU" sz="1600" b="1" i="1" dirty="0" smtClean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r"/>
            <a:endParaRPr lang="ru-RU" sz="1600" b="1" i="1" dirty="0" smtClean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r"/>
            <a:endParaRPr lang="ru-RU" sz="16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ctr"/>
            <a:r>
              <a:rPr lang="ru-RU" sz="1600" b="1" i="1" dirty="0" smtClean="0">
                <a:ln w="3175">
                  <a:solidFill>
                    <a:srgbClr val="00206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agirCTT" pitchFamily="2" charset="0"/>
                <a:cs typeface="Arial" panose="020B0604020202020204" pitchFamily="34" charset="0"/>
              </a:rPr>
              <a:t>Авсюкевич Н.И.</a:t>
            </a:r>
          </a:p>
          <a:p>
            <a:pPr algn="ctr"/>
            <a:r>
              <a:rPr lang="ru-RU" sz="1600" b="1" i="1" dirty="0">
                <a:ln w="3175">
                  <a:solidFill>
                    <a:srgbClr val="00206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agirCTT" pitchFamily="2" charset="0"/>
                <a:cs typeface="Arial" panose="020B0604020202020204" pitchFamily="34" charset="0"/>
              </a:rPr>
              <a:t>в</a:t>
            </a:r>
            <a:r>
              <a:rPr lang="ru-RU" sz="1600" b="1" i="1" dirty="0" smtClean="0">
                <a:ln w="3175">
                  <a:solidFill>
                    <a:srgbClr val="00206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agirCTT" pitchFamily="2" charset="0"/>
                <a:cs typeface="Arial" panose="020B0604020202020204" pitchFamily="34" charset="0"/>
              </a:rPr>
              <a:t>оспитатель МАДОУ</a:t>
            </a:r>
          </a:p>
          <a:p>
            <a:pPr algn="ctr"/>
            <a:r>
              <a:rPr lang="ru-RU" sz="1600" b="1" i="1" dirty="0" smtClean="0">
                <a:ln w="3175">
                  <a:solidFill>
                    <a:srgbClr val="00206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agirCTT" pitchFamily="2" charset="0"/>
                <a:cs typeface="Arial" panose="020B0604020202020204" pitchFamily="34" charset="0"/>
              </a:rPr>
              <a:t>«Центр развития ребенка – </a:t>
            </a:r>
          </a:p>
          <a:p>
            <a:pPr algn="ctr"/>
            <a:r>
              <a:rPr lang="ru-RU" sz="1600" b="1" i="1" dirty="0" smtClean="0">
                <a:ln w="3175">
                  <a:solidFill>
                    <a:srgbClr val="00206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agirCTT" pitchFamily="2" charset="0"/>
                <a:cs typeface="Arial" panose="020B0604020202020204" pitchFamily="34" charset="0"/>
              </a:rPr>
              <a:t>детский сад №33 «Радуга»</a:t>
            </a:r>
          </a:p>
          <a:p>
            <a:pPr algn="ctr"/>
            <a:r>
              <a:rPr lang="ru-RU" sz="1600" b="1" i="1" dirty="0" err="1" smtClean="0">
                <a:ln w="3175">
                  <a:solidFill>
                    <a:srgbClr val="00206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agirCTT" pitchFamily="2" charset="0"/>
                <a:cs typeface="Arial" panose="020B0604020202020204" pitchFamily="34" charset="0"/>
              </a:rPr>
              <a:t>г.Губкин</a:t>
            </a:r>
            <a:endParaRPr lang="ru-RU" sz="1600" b="1" i="1" dirty="0" smtClean="0">
              <a:ln w="3175">
                <a:solidFill>
                  <a:srgbClr val="002060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agirCTT" pitchFamily="2" charset="0"/>
              <a:cs typeface="Arial" panose="020B0604020202020204" pitchFamily="34" charset="0"/>
            </a:endParaRPr>
          </a:p>
          <a:p>
            <a:pPr algn="ctr"/>
            <a:r>
              <a:rPr lang="ru-RU" sz="1600" b="1" i="1" dirty="0" smtClean="0">
                <a:ln w="3175">
                  <a:solidFill>
                    <a:srgbClr val="002060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agirCTT" pitchFamily="2" charset="0"/>
                <a:cs typeface="Arial" panose="020B0604020202020204" pitchFamily="34" charset="0"/>
              </a:rPr>
              <a:t>Белгородской области</a:t>
            </a:r>
            <a:endParaRPr lang="ru-RU" sz="1600" b="1" i="1" dirty="0">
              <a:ln w="3175">
                <a:solidFill>
                  <a:srgbClr val="002060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agirCT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336" y="73479"/>
            <a:ext cx="8425216" cy="3608614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i="1" dirty="0" smtClean="0">
                <a:effectLst/>
              </a:rPr>
              <a:t/>
            </a:r>
            <a:br>
              <a:rPr lang="ru-RU" sz="2800" b="1" i="1" dirty="0" smtClean="0">
                <a:effectLst/>
              </a:rPr>
            </a:br>
            <a:r>
              <a:rPr lang="ru-RU" sz="2800" b="1" i="1" dirty="0" smtClean="0">
                <a:effectLst/>
              </a:rPr>
              <a:t> </a:t>
            </a:r>
            <a:r>
              <a:rPr lang="ru-RU" sz="2800" b="1" i="1" dirty="0">
                <a:effectLst/>
              </a:rPr>
              <a:t>«Только тот, кто любит, ценит и уважает накопленное и сохранённое предшествующим поколением, может любить Родину, узнать её, стать подлинным патриотом»</a:t>
            </a:r>
            <a:br>
              <a:rPr lang="ru-RU" sz="2800" b="1" i="1" dirty="0">
                <a:effectLst/>
              </a:rPr>
            </a:br>
            <a:r>
              <a:rPr lang="ru-RU" sz="2800" b="1" i="1" dirty="0" smtClean="0">
                <a:effectLst/>
              </a:rPr>
              <a:t/>
            </a:r>
            <a:br>
              <a:rPr lang="ru-RU" sz="2800" b="1" i="1" dirty="0" smtClean="0">
                <a:effectLst/>
              </a:rPr>
            </a:br>
            <a:r>
              <a:rPr lang="ru-RU" sz="2700" dirty="0" smtClean="0">
                <a:effectLst/>
              </a:rPr>
              <a:t>Сергей </a:t>
            </a:r>
            <a:r>
              <a:rPr lang="ru-RU" sz="2700" dirty="0">
                <a:effectLst/>
              </a:rPr>
              <a:t>Михалков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pic>
        <p:nvPicPr>
          <p:cNvPr id="1026" name="Picture 2" descr="C:\Users\Александр\Desktop\Новая папка\d56e215715bd7ab7a43ad24794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13" y="3355521"/>
            <a:ext cx="470263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1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38844"/>
            <a:ext cx="8458200" cy="2057400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>
                <a:latin typeface="+mj-lt"/>
              </a:rPr>
              <a:t>Дошкольный возраст </a:t>
            </a:r>
            <a:r>
              <a:rPr lang="ru-RU" sz="3600" dirty="0">
                <a:latin typeface="+mj-lt"/>
              </a:rPr>
              <a:t>– период активной социализации ребёнка, вхождения в культуру, пробуждения нравственных чувств, воспитания духовности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Users\Александр\Desktop\Новая папка\43a0a82ef8766d21f0dce1e48ce9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48" y="2670403"/>
            <a:ext cx="4191108" cy="260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лександр\Desktop\Новая папка\SDC178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915" y="2634343"/>
            <a:ext cx="3567793" cy="267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4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71449"/>
            <a:ext cx="8686800" cy="1167493"/>
          </a:xfrm>
        </p:spPr>
        <p:txBody>
          <a:bodyPr>
            <a:noAutofit/>
          </a:bodyPr>
          <a:lstStyle/>
          <a:p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2000" b="1" dirty="0">
                <a:effectLst/>
              </a:rPr>
              <a:t>Вводя детей в народную культуру, </a:t>
            </a:r>
            <a:r>
              <a:rPr lang="ru-RU" sz="2000" b="1" dirty="0" smtClean="0">
                <a:effectLst/>
              </a:rPr>
              <a:t>педагогу </a:t>
            </a:r>
            <a:r>
              <a:rPr lang="ru-RU" sz="2000" b="1" dirty="0">
                <a:effectLst/>
              </a:rPr>
              <a:t>необходимо выдвигать следующие приоритеты в работе с детьми:</a:t>
            </a:r>
            <a:br>
              <a:rPr lang="ru-RU" sz="2000" b="1" dirty="0">
                <a:effectLst/>
              </a:rPr>
            </a:b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08314"/>
            <a:ext cx="8686800" cy="4871811"/>
          </a:xfrm>
        </p:spPr>
        <p:txBody>
          <a:bodyPr>
            <a:noAutofit/>
          </a:bodyPr>
          <a:lstStyle/>
          <a:p>
            <a:r>
              <a:rPr lang="ru-RU" sz="2000" b="1" dirty="0"/>
              <a:t>1. Формировать чувство причастности к истории Родины через знакомство с народными праздниками и традициями, в которых фокусируются накопленные веками тончайшие наблюдения за характерными особенностями времен года, погодными изменениями, поведением птиц, насекомых, растений. </a:t>
            </a:r>
            <a:endParaRPr lang="ru-RU" sz="2000" b="1" dirty="0" smtClean="0"/>
          </a:p>
          <a:p>
            <a:r>
              <a:rPr lang="ru-RU" sz="2000" b="1" dirty="0" smtClean="0"/>
              <a:t>2</a:t>
            </a:r>
            <a:r>
              <a:rPr lang="ru-RU" sz="2000" b="1" dirty="0"/>
              <a:t>. Накапливать опыт восприятия произведений малых фольклорных жанров. В устном народном творчестве как нигде сохранились особенные черты русского характера, присущие ему нравственные ценности, представления о добре, красоте, правде, храбрости, трудолюбии, верности. </a:t>
            </a:r>
            <a:endParaRPr lang="ru-RU" sz="2000" b="1" dirty="0" smtClean="0"/>
          </a:p>
          <a:p>
            <a:r>
              <a:rPr lang="ru-RU" sz="2000" b="1" dirty="0" smtClean="0"/>
              <a:t>3</a:t>
            </a:r>
            <a:r>
              <a:rPr lang="ru-RU" sz="2000" b="1" dirty="0"/>
              <a:t>. Развивать художественный вкус через восприятие красоты изделий традиционных народных промыслов. </a:t>
            </a:r>
            <a:endParaRPr lang="ru-RU" sz="2000" b="1" dirty="0" smtClean="0"/>
          </a:p>
          <a:p>
            <a:r>
              <a:rPr lang="ru-RU" sz="2000" b="1" dirty="0" smtClean="0"/>
              <a:t>4</a:t>
            </a:r>
            <a:r>
              <a:rPr lang="ru-RU" sz="2000" b="1" dirty="0"/>
              <a:t>. Показать глубокий нравственный смысл сказок, их поэтичность, отражение в них национального характера, мировосприятия. </a:t>
            </a:r>
            <a:endParaRPr lang="ru-RU" sz="2000" b="1" dirty="0" smtClean="0"/>
          </a:p>
          <a:p>
            <a:r>
              <a:rPr lang="ru-RU" sz="2000" b="1" dirty="0" smtClean="0"/>
              <a:t>5</a:t>
            </a:r>
            <a:r>
              <a:rPr lang="ru-RU" sz="2000" b="1" dirty="0"/>
              <a:t>. Развивать двигательную активность детей, умение их сотрудничать друг с другом, через знакомство со старинными народными играми.</a:t>
            </a:r>
          </a:p>
        </p:txBody>
      </p:sp>
    </p:spTree>
    <p:extLst>
      <p:ext uri="{BB962C8B-B14F-4D97-AF65-F5344CB8AC3E}">
        <p14:creationId xmlns:p14="http://schemas.microsoft.com/office/powerpoint/2010/main" val="8666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>
                <a:effectLst/>
              </a:rPr>
              <a:t>Большое место в приобщении детей к народной культуре занимают народные праздники и традиции. </a:t>
            </a:r>
            <a:endParaRPr lang="ru-RU" sz="2800" dirty="0"/>
          </a:p>
        </p:txBody>
      </p:sp>
      <p:pic>
        <p:nvPicPr>
          <p:cNvPr id="3074" name="Picture 2" descr="C:\Users\Александр\Desktop\Новая папка\image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365" y="4250308"/>
            <a:ext cx="3461658" cy="230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лександр\Desktop\Новая папка\image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407" y="1571498"/>
            <a:ext cx="2151246" cy="304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лександр\Desktop\Новая папка\SDC17942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18" y="4048466"/>
            <a:ext cx="3616779" cy="271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лександр\Desktop\Новая папка\SDC178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18" y="1571498"/>
            <a:ext cx="30861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лександр\Desktop\Новая папка\SDC17748 (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807" y="1779687"/>
            <a:ext cx="2808514" cy="21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49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Народное искусство в детском саду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5" y="1232807"/>
            <a:ext cx="4022272" cy="2261507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лександр\Desktop\Новая папка\deti-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868" y="4588329"/>
            <a:ext cx="3678011" cy="226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лександр\Desktop\Новая папка\16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228" y="1094014"/>
            <a:ext cx="3388180" cy="220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лександр\Desktop\Новая папка\Глиняные игрушки по мотивам каргопольской народной игрушки - олени, петушки, коты. Глина, гуашь, ла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178" y="2653389"/>
            <a:ext cx="3600450" cy="257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лександр\Desktop\Новая папка\SDC17810 (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14" y="4278086"/>
            <a:ext cx="3747407" cy="245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37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2700" dirty="0" smtClean="0">
                <a:effectLst/>
              </a:rPr>
              <a:t> </a:t>
            </a:r>
            <a:r>
              <a:rPr lang="ru-RU" sz="2700" dirty="0">
                <a:effectLst/>
              </a:rPr>
              <a:t>Старинная мудрость напоминает нам: </a:t>
            </a:r>
            <a:r>
              <a:rPr lang="ru-RU" sz="2700" dirty="0" smtClean="0">
                <a:effectLst/>
              </a:rPr>
              <a:t/>
            </a:r>
            <a:br>
              <a:rPr lang="ru-RU" sz="2700" dirty="0" smtClean="0">
                <a:effectLst/>
              </a:rPr>
            </a:br>
            <a:r>
              <a:rPr lang="ru-RU" sz="2700" dirty="0" smtClean="0">
                <a:effectLst/>
              </a:rPr>
              <a:t/>
            </a:r>
            <a:br>
              <a:rPr lang="ru-RU" sz="2700" dirty="0" smtClean="0">
                <a:effectLst/>
              </a:rPr>
            </a:br>
            <a:r>
              <a:rPr lang="ru-RU" b="1" i="1" dirty="0" smtClean="0">
                <a:effectLst/>
              </a:rPr>
              <a:t>«</a:t>
            </a:r>
            <a:r>
              <a:rPr lang="ru-RU" b="1" i="1" dirty="0">
                <a:effectLst/>
              </a:rPr>
              <a:t>Человек, не знающий своего прошлого, не знает ничего». </a:t>
            </a:r>
            <a:endParaRPr lang="ru-RU" b="1" i="1" dirty="0"/>
          </a:p>
        </p:txBody>
      </p:sp>
      <p:pic>
        <p:nvPicPr>
          <p:cNvPr id="4098" name="Picture 2" descr="C:\Users\Александр\Desktop\Новая папка\113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165" y="2594202"/>
            <a:ext cx="60960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93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98638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186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  «Только тот, кто любит, ценит и уважает накопленное и сохранённое предшествующим поколением, может любить Родину, узнать её, стать подлинным патриотом»  Сергей Михалков </vt:lpstr>
      <vt:lpstr>Презентация PowerPoint</vt:lpstr>
      <vt:lpstr> Вводя детей в народную культуру, педагогу необходимо выдвигать следующие приоритеты в работе с детьми: </vt:lpstr>
      <vt:lpstr>Большое место в приобщении детей к народной культуре занимают народные праздники и традиции. </vt:lpstr>
      <vt:lpstr>Народное искусство в детском саду</vt:lpstr>
      <vt:lpstr>   Старинная мудрость напоминает нам:   «Человек, не знающий своего прошлого, не знает ничего». </vt:lpstr>
      <vt:lpstr>    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Александр</cp:lastModifiedBy>
  <cp:revision>29</cp:revision>
  <dcterms:created xsi:type="dcterms:W3CDTF">2013-11-19T05:52:05Z</dcterms:created>
  <dcterms:modified xsi:type="dcterms:W3CDTF">2014-10-29T18:36:40Z</dcterms:modified>
</cp:coreProperties>
</file>