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85" r:id="rId10"/>
    <p:sldId id="273" r:id="rId11"/>
    <p:sldId id="274" r:id="rId12"/>
    <p:sldId id="26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66" r:id="rId23"/>
    <p:sldId id="268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FF33"/>
    <a:srgbClr val="FF33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6" autoAdjust="0"/>
    <p:restoredTop sz="55773" autoAdjust="0"/>
  </p:normalViewPr>
  <p:slideViewPr>
    <p:cSldViewPr>
      <p:cViewPr varScale="1">
        <p:scale>
          <a:sx n="74" d="100"/>
          <a:sy n="74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9.905126536611937E-2"/>
          <c:w val="0.58161681530335041"/>
          <c:h val="0.703053293223830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66FF33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explosion val="2"/>
          </c:dPt>
          <c:dPt>
            <c:idx val="7"/>
            <c:bubble3D val="0"/>
            <c:spPr>
              <a:solidFill>
                <a:srgbClr val="00B050"/>
              </a:solidFill>
            </c:spPr>
          </c:dPt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Принцесса</c:v>
                </c:pt>
                <c:pt idx="1">
                  <c:v>Маленькая Фея</c:v>
                </c:pt>
                <c:pt idx="2">
                  <c:v>Ушастый нянь</c:v>
                </c:pt>
                <c:pt idx="3">
                  <c:v>Дракоша</c:v>
                </c:pt>
                <c:pt idx="4">
                  <c:v>Моя прелесть</c:v>
                </c:pt>
                <c:pt idx="5">
                  <c:v>Курносики</c:v>
                </c:pt>
                <c:pt idx="6">
                  <c:v>Тип - Топ</c:v>
                </c:pt>
                <c:pt idx="7">
                  <c:v>Моё солнышко</c:v>
                </c:pt>
                <c:pt idx="8">
                  <c:v>Johnsons Baby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5.3</c:v>
                </c:pt>
                <c:pt idx="1">
                  <c:v>4.5999999999999996</c:v>
                </c:pt>
                <c:pt idx="2">
                  <c:v>4.2</c:v>
                </c:pt>
                <c:pt idx="3">
                  <c:v>3.8</c:v>
                </c:pt>
                <c:pt idx="4">
                  <c:v>3.6</c:v>
                </c:pt>
                <c:pt idx="5">
                  <c:v>3.2</c:v>
                </c:pt>
                <c:pt idx="6">
                  <c:v>3.2</c:v>
                </c:pt>
                <c:pt idx="7">
                  <c:v>3.2</c:v>
                </c:pt>
                <c:pt idx="8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2800"/>
            </a:pPr>
            <a:endParaRPr lang="ru-RU"/>
          </a:p>
        </c:txPr>
      </c:legendEntry>
      <c:layout>
        <c:manualLayout>
          <c:xMode val="edge"/>
          <c:yMode val="edge"/>
          <c:x val="0.58001345810061511"/>
          <c:y val="1.1627371073543722E-2"/>
          <c:w val="0.41036639868297486"/>
          <c:h val="0.9670544847886254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№ 1.</a:t>
            </a:r>
          </a:p>
        </c:rich>
      </c:tx>
      <c:layout>
        <c:manualLayout>
          <c:xMode val="edge"/>
          <c:yMode val="edge"/>
          <c:x val="0.40374492694078101"/>
          <c:y val="1.798550962720429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4534281817248099E-2"/>
          <c:y val="9.2035231367699921E-2"/>
          <c:w val="0.94546571818275171"/>
          <c:h val="0.866406911938575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Маленькая фея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2000"/>
                    <a:satMod val="170000"/>
                  </a:schemeClr>
                </a:gs>
                <a:gs pos="15000">
                  <a:schemeClr val="accent6">
                    <a:tint val="92000"/>
                    <a:shade val="99000"/>
                    <a:satMod val="170000"/>
                  </a:schemeClr>
                </a:gs>
                <a:gs pos="62000">
                  <a:schemeClr val="accent6">
                    <a:tint val="96000"/>
                    <a:shade val="80000"/>
                    <a:satMod val="170000"/>
                  </a:schemeClr>
                </a:gs>
                <a:gs pos="97000">
                  <a:schemeClr val="accent6">
                    <a:tint val="98000"/>
                    <a:shade val="63000"/>
                    <a:satMod val="170000"/>
                  </a:schemeClr>
                </a:gs>
                <a:gs pos="100000">
                  <a:schemeClr val="accent6">
                    <a:shade val="62000"/>
                    <a:satMod val="17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5400000"/>
              </a:lightRig>
            </a:scene3d>
            <a:sp3d contourW="12700">
              <a:bevelT w="25400" h="50800" prst="angle"/>
              <a:contourClr>
                <a:schemeClr val="accent6"/>
              </a:contourClr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Принцесса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Винкс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Ушастый нянь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Дракоша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Джонсонс Беби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Барби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Лист1!$H$2:$H$5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Другие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35000"/>
                    <a:satMod val="253000"/>
                  </a:schemeClr>
                </a:gs>
                <a:gs pos="50000">
                  <a:schemeClr val="dk1">
                    <a:tint val="42000"/>
                    <a:satMod val="255000"/>
                  </a:schemeClr>
                </a:gs>
                <a:gs pos="97000">
                  <a:schemeClr val="dk1">
                    <a:tint val="53000"/>
                    <a:satMod val="260000"/>
                  </a:schemeClr>
                </a:gs>
                <a:gs pos="100000">
                  <a:schemeClr val="dk1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chemeClr val="dk1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Лист1!$I$2:$I$5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508096"/>
        <c:axId val="47526272"/>
      </c:barChart>
      <c:catAx>
        <c:axId val="47508096"/>
        <c:scaling>
          <c:orientation val="minMax"/>
        </c:scaling>
        <c:delete val="1"/>
        <c:axPos val="b"/>
        <c:majorTickMark val="out"/>
        <c:minorTickMark val="none"/>
        <c:tickLblPos val="nextTo"/>
        <c:crossAx val="47526272"/>
        <c:crosses val="autoZero"/>
        <c:auto val="1"/>
        <c:lblAlgn val="ctr"/>
        <c:lblOffset val="100"/>
        <c:noMultiLvlLbl val="0"/>
      </c:catAx>
      <c:valAx>
        <c:axId val="475262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750809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2696873194488203"/>
          <c:y val="0.11978025713007107"/>
          <c:w val="0.43648627041596766"/>
          <c:h val="0.859013026445375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№ 2.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314320866141732E-2"/>
          <c:y val="0"/>
          <c:w val="0.64825000000000033"/>
          <c:h val="0.9723750000000003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2.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66FF33"/>
              </a:solidFill>
            </c:spPr>
          </c:dPt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Детская</c:v>
                </c:pt>
                <c:pt idx="1">
                  <c:v>Взрослая</c:v>
                </c:pt>
                <c:pt idx="2">
                  <c:v>Никакая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19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640108267716581"/>
          <c:y val="0.14662696850393697"/>
          <c:w val="0.3110989173228349"/>
          <c:h val="0.5312458169291343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3.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66FF33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Часто</c:v>
                </c:pt>
                <c:pt idx="1">
                  <c:v>Редко</c:v>
                </c:pt>
                <c:pt idx="2">
                  <c:v>Иногда</c:v>
                </c:pt>
                <c:pt idx="3">
                  <c:v>Не пользуюсь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23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99534900162608"/>
          <c:y val="0.15578608549667333"/>
          <c:w val="0.29084495662098164"/>
          <c:h val="0.48337900727079725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№ 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4.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"/>
            <c:invertIfNegative val="0"/>
            <c:bubble3D val="0"/>
            <c:spPr>
              <a:solidFill>
                <a:srgbClr val="66FF33"/>
              </a:solidFill>
            </c:spPr>
          </c:dPt>
          <c:cat>
            <c:strRef>
              <c:f>Лист1!$A$2:$A$4</c:f>
              <c:strCache>
                <c:ptCount val="3"/>
                <c:pt idx="0">
                  <c:v>Вред</c:v>
                </c:pt>
                <c:pt idx="1">
                  <c:v>Польза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12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77048064"/>
        <c:axId val="77053952"/>
        <c:axId val="0"/>
      </c:bar3DChart>
      <c:catAx>
        <c:axId val="77048064"/>
        <c:scaling>
          <c:orientation val="minMax"/>
        </c:scaling>
        <c:delete val="0"/>
        <c:axPos val="b"/>
        <c:majorTickMark val="out"/>
        <c:minorTickMark val="none"/>
        <c:tickLblPos val="nextTo"/>
        <c:crossAx val="77053952"/>
        <c:crosses val="autoZero"/>
        <c:auto val="1"/>
        <c:lblAlgn val="ctr"/>
        <c:lblOffset val="100"/>
        <c:noMultiLvlLbl val="0"/>
      </c:catAx>
      <c:valAx>
        <c:axId val="77053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04806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5.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0066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3"/>
            <c:invertIfNegative val="0"/>
            <c:bubble3D val="0"/>
            <c:spPr>
              <a:solidFill>
                <a:srgbClr val="66FF33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Быть красивой</c:v>
                </c:pt>
                <c:pt idx="1">
                  <c:v>Придать выразительность</c:v>
                </c:pt>
                <c:pt idx="2">
                  <c:v>Выглядеть хорошо</c:v>
                </c:pt>
                <c:pt idx="3">
                  <c:v>Скрыть недостатки</c:v>
                </c:pt>
                <c:pt idx="4">
                  <c:v>Для настроения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</c:v>
                </c:pt>
                <c:pt idx="1">
                  <c:v>5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12404736"/>
        <c:axId val="112410624"/>
        <c:axId val="0"/>
      </c:bar3DChart>
      <c:catAx>
        <c:axId val="112404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12410624"/>
        <c:crosses val="autoZero"/>
        <c:auto val="1"/>
        <c:lblAlgn val="ctr"/>
        <c:lblOffset val="100"/>
        <c:noMultiLvlLbl val="0"/>
      </c:catAx>
      <c:valAx>
        <c:axId val="112410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404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№ 1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1.7096851624029543E-2"/>
          <c:y val="9.9639630070784246E-2"/>
          <c:w val="0.58700460397366649"/>
          <c:h val="0.873863696712667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1.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33CC"/>
              </a:solidFill>
            </c:spPr>
          </c:dPt>
          <c:dPt>
            <c:idx val="1"/>
            <c:bubble3D val="0"/>
            <c:spPr>
              <a:solidFill>
                <a:srgbClr val="0066FF"/>
              </a:solidFill>
            </c:spPr>
          </c:dPt>
          <c:dPt>
            <c:idx val="2"/>
            <c:bubble3D val="0"/>
            <c:spPr>
              <a:solidFill>
                <a:srgbClr val="990099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66FF33"/>
              </a:solidFill>
            </c:spPr>
          </c:dPt>
          <c:dPt>
            <c:idx val="7"/>
            <c:bubble3D val="0"/>
            <c:spPr>
              <a:solidFill>
                <a:srgbClr val="00B050"/>
              </a:solidFill>
            </c:spPr>
          </c:dPt>
          <c:dPt>
            <c:idx val="8"/>
            <c:bubble3D val="0"/>
            <c:spPr>
              <a:solidFill>
                <a:srgbClr val="FFC000"/>
              </a:solidFill>
            </c:spPr>
          </c:dPt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Гигиеническая помада</c:v>
                </c:pt>
                <c:pt idx="1">
                  <c:v>Шампунь</c:v>
                </c:pt>
                <c:pt idx="2">
                  <c:v>Детский крем</c:v>
                </c:pt>
                <c:pt idx="3">
                  <c:v>Зубная паста</c:v>
                </c:pt>
                <c:pt idx="4">
                  <c:v>Лак для ногтей</c:v>
                </c:pt>
                <c:pt idx="5">
                  <c:v>Тени для глаз</c:v>
                </c:pt>
                <c:pt idx="6">
                  <c:v>Туалетная вода</c:v>
                </c:pt>
                <c:pt idx="7">
                  <c:v>Гель для душа</c:v>
                </c:pt>
                <c:pt idx="8">
                  <c:v>Карандаш для глаз</c:v>
                </c:pt>
                <c:pt idx="9">
                  <c:v>Мыло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</c:v>
                </c:pt>
                <c:pt idx="1">
                  <c:v>3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  <c:pt idx="7">
                  <c:v>2</c:v>
                </c:pt>
                <c:pt idx="8">
                  <c:v>3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9530936419908487"/>
          <c:y val="0.22142702698601766"/>
          <c:w val="0.39498223438985913"/>
          <c:h val="0.76518105743917386"/>
        </c:manualLayout>
      </c:layout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№ 2.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2.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33CC"/>
              </a:solidFill>
            </c:spPr>
          </c:dPt>
          <c:dPt>
            <c:idx val="1"/>
            <c:invertIfNegative val="0"/>
            <c:bubble3D val="0"/>
            <c:spPr>
              <a:solidFill>
                <a:srgbClr val="66FF33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</c:spPr>
          </c:dPt>
          <c:cat>
            <c:strRef>
              <c:f>Лист1!$A$2:$A$5</c:f>
              <c:strCache>
                <c:ptCount val="4"/>
                <c:pt idx="0">
                  <c:v>Разрешаем</c:v>
                </c:pt>
                <c:pt idx="1">
                  <c:v>Не разрешаем</c:v>
                </c:pt>
                <c:pt idx="2">
                  <c:v>Редко</c:v>
                </c:pt>
                <c:pt idx="3">
                  <c:v>Иногда, на выступления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9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41609216"/>
        <c:axId val="141619200"/>
        <c:axId val="0"/>
      </c:bar3DChart>
      <c:catAx>
        <c:axId val="141609216"/>
        <c:scaling>
          <c:orientation val="minMax"/>
        </c:scaling>
        <c:delete val="0"/>
        <c:axPos val="b"/>
        <c:majorTickMark val="out"/>
        <c:minorTickMark val="none"/>
        <c:tickLblPos val="nextTo"/>
        <c:crossAx val="141619200"/>
        <c:crosses val="autoZero"/>
        <c:auto val="1"/>
        <c:lblAlgn val="ctr"/>
        <c:lblOffset val="100"/>
        <c:noMultiLvlLbl val="0"/>
      </c:catAx>
      <c:valAx>
        <c:axId val="141619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1609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№ 3.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 3.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33CC"/>
              </a:solidFill>
            </c:spPr>
          </c:dPt>
          <c:dPt>
            <c:idx val="1"/>
            <c:bubble3D val="0"/>
            <c:spPr>
              <a:solidFill>
                <a:srgbClr val="66FF33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cat>
            <c:strRef>
              <c:f>Лист1!$A$2:$A$4</c:f>
              <c:strCache>
                <c:ptCount val="3"/>
                <c:pt idx="0">
                  <c:v>Вредна</c:v>
                </c:pt>
                <c:pt idx="1">
                  <c:v>Полезна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9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  <c:txPr>
        <a:bodyPr/>
        <a:lstStyle/>
        <a:p>
          <a:pPr>
            <a:defRPr sz="2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1F2DA-0877-40F1-AD7C-05465AC2046D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CFF0B-A60E-429B-9B81-05E9E3A9A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057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83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FF0B-A60E-429B-9B81-05E9E3A9ABF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88013D3-CCFA-48BE-8B1B-7F9E84A626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91B5EF-8CE8-4EB7-A4A1-6296418462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214290"/>
            <a:ext cx="878687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«ДЕТСКАЯ КОСМЕТИКА: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И ПРОТИВ»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3143248"/>
            <a:ext cx="2000264" cy="655084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3143248"/>
            <a:ext cx="32403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Шутова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Елизавета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7904" y="5085184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  <a:latin typeface="Monotype Corsiva" pitchFamily="66" charset="0"/>
              </a:rPr>
              <a:t>Научный руководитель: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Филиппова Т.Н.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учитель начальных классов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4" r="55653" b="6723"/>
          <a:stretch/>
        </p:blipFill>
        <p:spPr>
          <a:xfrm>
            <a:off x="7356470" y="4468522"/>
            <a:ext cx="1644686" cy="23552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57" t="45833" r="11061"/>
          <a:stretch/>
        </p:blipFill>
        <p:spPr>
          <a:xfrm>
            <a:off x="1248006" y="4305795"/>
            <a:ext cx="1667682" cy="251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020271" y="3362325"/>
            <a:ext cx="20776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err="1">
                <a:solidFill>
                  <a:srgbClr val="C00000"/>
                </a:solidFill>
                <a:latin typeface="Monotype Corsiva" pitchFamily="66" charset="0"/>
              </a:rPr>
              <a:t>Игушева</a:t>
            </a:r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 Татьяна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3969" y="3138166"/>
            <a:ext cx="2664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u="sng" dirty="0">
                <a:solidFill>
                  <a:srgbClr val="0070C0"/>
                </a:solidFill>
                <a:latin typeface="Monotype Corsiva" pitchFamily="66" charset="0"/>
              </a:rPr>
              <a:t>Авторы проекта:</a:t>
            </a: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H="1">
            <a:off x="2663788" y="3681857"/>
            <a:ext cx="1620181" cy="623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>
            <a:off x="5616117" y="4215384"/>
            <a:ext cx="1620179" cy="86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38328622"/>
              </p:ext>
            </p:extLst>
          </p:nvPr>
        </p:nvGraphicFramePr>
        <p:xfrm>
          <a:off x="1043608" y="188640"/>
          <a:ext cx="7920880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8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1" y="188640"/>
            <a:ext cx="7776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        АНКЕТИРОВАНИЕ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019637"/>
            <a:ext cx="36003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Анкета для детей.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1.Какие фирмы, выпускающие детскую косметику, вы знаете?</a:t>
            </a:r>
          </a:p>
          <a:p>
            <a:pPr algn="just"/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2.Вы пользуетесь детской косметикой или используете взрослую?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3.Как часто вы пользуетесь косметикой?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4.Как по-вашему, вред или пользу приносит декоративная косметика (для макияжа)?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Зачем людям нужна косметика?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1556792"/>
            <a:ext cx="38884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Опросник для родителей.</a:t>
            </a:r>
            <a:endParaRPr lang="ru-RU" sz="2000" u="sng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1.Какими косметическими средствами пользуются Ваши дети?</a:t>
            </a:r>
          </a:p>
          <a:p>
            <a:endParaRPr lang="ru-RU" sz="24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2. Вы разрешаете своим детям пользоваться декоративной косметикой?</a:t>
            </a:r>
          </a:p>
          <a:p>
            <a:endParaRPr lang="ru-RU" sz="24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3.Как Вы думаете, вредна или полезна декоративная косметика? Почему?</a:t>
            </a:r>
            <a:endParaRPr lang="ru-RU" sz="20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663836" y="249162"/>
            <a:ext cx="837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РЕЗУЛЬТАТЫ  АНКЕТИРОВАНИЯ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2" name="Рисунок 11" descr="school_pencil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30" y="159770"/>
            <a:ext cx="1427611" cy="149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475656" y="895495"/>
            <a:ext cx="756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Опрошены девочки 3-4 классов (46 человек)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72389307"/>
              </p:ext>
            </p:extLst>
          </p:nvPr>
        </p:nvGraphicFramePr>
        <p:xfrm>
          <a:off x="663835" y="1753101"/>
          <a:ext cx="8372660" cy="494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00996160"/>
              </p:ext>
            </p:extLst>
          </p:nvPr>
        </p:nvGraphicFramePr>
        <p:xfrm>
          <a:off x="1115616" y="188640"/>
          <a:ext cx="7848872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05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50358203"/>
              </p:ext>
            </p:extLst>
          </p:nvPr>
        </p:nvGraphicFramePr>
        <p:xfrm>
          <a:off x="1043608" y="116632"/>
          <a:ext cx="7920880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859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49576657"/>
              </p:ext>
            </p:extLst>
          </p:nvPr>
        </p:nvGraphicFramePr>
        <p:xfrm>
          <a:off x="1115616" y="404664"/>
          <a:ext cx="7776864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922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24188356"/>
              </p:ext>
            </p:extLst>
          </p:nvPr>
        </p:nvGraphicFramePr>
        <p:xfrm>
          <a:off x="1043608" y="188640"/>
          <a:ext cx="7920880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47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16633"/>
            <a:ext cx="854075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83671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Опрошены родители девочек – 35 человек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46233182"/>
              </p:ext>
            </p:extLst>
          </p:nvPr>
        </p:nvGraphicFramePr>
        <p:xfrm>
          <a:off x="1115616" y="1397000"/>
          <a:ext cx="7848872" cy="5272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7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841733108"/>
              </p:ext>
            </p:extLst>
          </p:nvPr>
        </p:nvGraphicFramePr>
        <p:xfrm>
          <a:off x="899592" y="116632"/>
          <a:ext cx="8064896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57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11923808"/>
              </p:ext>
            </p:extLst>
          </p:nvPr>
        </p:nvGraphicFramePr>
        <p:xfrm>
          <a:off x="1115616" y="188640"/>
          <a:ext cx="7848872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5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071548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АКТУАЛЬНОСТЬ:</a:t>
            </a:r>
          </a:p>
          <a:p>
            <a:endParaRPr lang="ru-RU" sz="2400" dirty="0">
              <a:solidFill>
                <a:srgbClr val="FF0000"/>
              </a:solidFill>
              <a:latin typeface="Franklin Gothic Demi Con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5072074"/>
            <a:ext cx="8678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just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Franklin Gothic Medium" pitchFamily="34" charset="0"/>
                <a:ea typeface="Times New Roman"/>
              </a:rPr>
              <a:t>необходимость знания сведений о вреде продуктов детской декоративной косметики для организма;</a:t>
            </a:r>
            <a:endParaRPr lang="ru-RU" sz="32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68718" y="1988840"/>
            <a:ext cx="76517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dirty="0">
                <a:solidFill>
                  <a:srgbClr val="00B050"/>
                </a:solidFill>
                <a:latin typeface="Franklin Gothic Medium" pitchFamily="34" charset="0"/>
              </a:rPr>
              <a:t>детская косметика необходима каждому ребёнку;</a:t>
            </a:r>
            <a:endParaRPr lang="ru-RU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3212976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3200" dirty="0">
                <a:solidFill>
                  <a:srgbClr val="0070C0"/>
                </a:solidFill>
                <a:latin typeface="Franklin Gothic Medium" pitchFamily="34" charset="0"/>
                <a:cs typeface="Aharoni" pitchFamily="2" charset="-79"/>
              </a:rPr>
              <a:t>увеличение ассортимента детской косметики и  её необдуманное использование;</a:t>
            </a:r>
          </a:p>
        </p:txBody>
      </p:sp>
      <p:pic>
        <p:nvPicPr>
          <p:cNvPr id="1026" name="Picture 2" descr="http://puzyaka.ru/articles/wp-content/uploads/2008/01/avanta_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5" y="107523"/>
            <a:ext cx="1910016" cy="196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260648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РАБОТА СО СПЕЦИАЛИСТАМИ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G:\По детской косметике для проекта\фото к проекту\P10009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30" y="2994586"/>
            <a:ext cx="3888432" cy="369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о детской косметике для проекта\фото к проекту\P10009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4586"/>
            <a:ext cx="4608512" cy="369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968534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Фельдшер МОУ «СОШ № 3»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Фешина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Светлана Александровна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36864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 Вы относитесь к детской косметике?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Вы разрешаете детям пользоваться декоративной косметикой?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Ваши советы по использованию детской косметики.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6993"/>
            <a:ext cx="8064896" cy="1071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732876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Психолог МОУ «СОШ № 3», учитель географии – Калинина Надежда Николаевна.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G:\По детской косметике для проекта\фото к проекту\P101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35222"/>
            <a:ext cx="3853243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G:\По детской косметике для проекта\фото к проекту\P101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21576"/>
            <a:ext cx="3652370" cy="3830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1440762"/>
            <a:ext cx="7668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 Вы относитесь к детской косметике?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Как по-вашему, детская косметика приносит вред или пользу?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5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652007621166.jpg"/>
          <p:cNvPicPr>
            <a:picLocks noChangeAspect="1"/>
          </p:cNvPicPr>
          <p:nvPr/>
        </p:nvPicPr>
        <p:blipFill>
          <a:blip r:embed="rId3"/>
          <a:srcRect l="42969" t="9844" r="2187" b="2968"/>
          <a:stretch>
            <a:fillRect/>
          </a:stretch>
        </p:blipFill>
        <p:spPr>
          <a:xfrm>
            <a:off x="7786710" y="5326688"/>
            <a:ext cx="1142976" cy="1531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361" y="20864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ПОЛУЧЕНИЕ ИНФОРМАЦИЮ ИЗ СЕТИ ИНТЕРНЕТ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6255.jpg"/>
          <p:cNvPicPr>
            <a:picLocks noChangeAspect="1"/>
          </p:cNvPicPr>
          <p:nvPr/>
        </p:nvPicPr>
        <p:blipFill>
          <a:blip r:embed="rId4" cstate="print"/>
          <a:srcRect r="49438" b="21304"/>
          <a:stretch>
            <a:fillRect/>
          </a:stretch>
        </p:blipFill>
        <p:spPr>
          <a:xfrm>
            <a:off x="0" y="747251"/>
            <a:ext cx="1714480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/>
          <p:cNvSpPr txBox="1"/>
          <p:nvPr/>
        </p:nvSpPr>
        <p:spPr>
          <a:xfrm>
            <a:off x="1475656" y="1142984"/>
            <a:ext cx="76683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Детская косметика подлежит обязательной сертификации.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Для детской косметики обязательна натуральная основа, хорошая переносимость, безопасность.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Выбор косметического средства индивидуален.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Реклама – не первый советчик</a:t>
            </a:r>
            <a:r>
              <a:rPr lang="ru-RU" sz="3600" dirty="0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214290"/>
            <a:ext cx="88582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ПАМЯТКА ДЛЯ РОДИТЕЛЕЙ И ДЕТЕЙ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1267653941__01.jpg"/>
          <p:cNvPicPr>
            <a:picLocks noChangeAspect="1"/>
          </p:cNvPicPr>
          <p:nvPr/>
        </p:nvPicPr>
        <p:blipFill>
          <a:blip r:embed="rId3"/>
          <a:srcRect l="2335" t="4016" r="2623" b="9638"/>
          <a:stretch>
            <a:fillRect/>
          </a:stretch>
        </p:blipFill>
        <p:spPr>
          <a:xfrm>
            <a:off x="0" y="2348880"/>
            <a:ext cx="2771800" cy="29357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2555776" y="1508927"/>
            <a:ext cx="658822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Детская косметика не роскошь, а необходимость для здоровья детей.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Детская косметика должна быть рН-нейтральной,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неаллергенной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без консервантов, красителей и ароматических отдушек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покупкой детской косметики внимательно изучите информацию, которая должна присутствовать на упаковке: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◦для какого возраста предназначено средство;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◦срок годности и как долго можно использовать средство после его открытия;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◦кто производитель.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Желательно применять различные средства из одной и той же линии детской косметики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Товары детской продукции обязательно должны быть  сертифицированы.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Косметика не должна причинять вреда жизни и здоровью.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самое главное: высокая цена — это не всегда гарантия отличного качества!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Зачем нам что-то менять, подкрашивать, украшать</a:t>
            </a:r>
            <a:r>
              <a:rPr lang="ru-RU" sz="3200" dirty="0" smtClean="0">
                <a:solidFill>
                  <a:srgbClr val="FF0000"/>
                </a:solidFill>
                <a:latin typeface="Franklin Gothic Demi Cond" pitchFamily="34" charset="0"/>
              </a:rPr>
              <a:t>?</a:t>
            </a:r>
            <a:endParaRPr lang="ru-RU" sz="3200" dirty="0">
              <a:solidFill>
                <a:srgbClr val="FF0000"/>
              </a:solidFill>
              <a:latin typeface="Franklin Gothic Demi Cond" pitchFamily="34" charset="0"/>
            </a:endParaRPr>
          </a:p>
        </p:txBody>
      </p:sp>
      <p:pic>
        <p:nvPicPr>
          <p:cNvPr id="11" name="Рисунок 10" descr="i(20).jpg"/>
          <p:cNvPicPr>
            <a:picLocks noChangeAspect="1"/>
          </p:cNvPicPr>
          <p:nvPr/>
        </p:nvPicPr>
        <p:blipFill>
          <a:blip r:embed="rId3"/>
          <a:srcRect l="16072" b="2499"/>
          <a:stretch>
            <a:fillRect/>
          </a:stretch>
        </p:blipFill>
        <p:spPr>
          <a:xfrm>
            <a:off x="611560" y="2606194"/>
            <a:ext cx="149224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500298" y="1785926"/>
            <a:ext cx="6286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Вывод напрашивается сам собою: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Кто же прекраснее нас с тобою?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За организмом нужно следить,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А  не косметикой впечатление производить</a:t>
            </a:r>
            <a:r>
              <a:rPr lang="ru-RU" dirty="0" smtClean="0">
                <a:latin typeface="Franklin Gothic Medium" pitchFamily="34" charset="0"/>
              </a:rPr>
              <a:t>.</a:t>
            </a:r>
            <a:endParaRPr lang="ru-RU" dirty="0"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14356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ЦЕЛИ: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214554"/>
            <a:ext cx="8460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выяснить, необходимы ли специальные  косметические средства для детей;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57200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узнать, в чем польза и вред декоративной косметики для девочек.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b%20infinum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175889"/>
            <a:ext cx="2816217" cy="200026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(2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116632"/>
            <a:ext cx="144016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1357290" y="357166"/>
            <a:ext cx="37129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ЗАДАЧИ:</a:t>
            </a:r>
          </a:p>
          <a:p>
            <a:pPr algn="ctr"/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1115616" y="2387569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виды детских косметических средств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опрос среди родителей,  учащихся и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специалистов;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1115616" y="510805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проанализировать данные и определить для себя совместно с родителями за и против.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971600" y="1256480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зучить историю возникновения детской косметики;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48" y="357166"/>
            <a:ext cx="1059128" cy="1419026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214546" y="285728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ГИПОТЕЗА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214422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предположим, что косметика для </a:t>
            </a:r>
            <a:r>
              <a:rPr lang="ru-RU" sz="400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взрослых не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Medium" pitchFamily="34" charset="0"/>
              </a:rPr>
              <a:t>подходит для детей;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643182"/>
            <a:ext cx="78860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B050"/>
                </a:solidFill>
                <a:latin typeface="Franklin Gothic Medium" pitchFamily="34" charset="0"/>
              </a:rPr>
              <a:t>допустим ,что  декоративная детская косметика не наносит вред организму;</a:t>
            </a:r>
            <a:endParaRPr lang="ru-RU" sz="40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pic>
        <p:nvPicPr>
          <p:cNvPr id="10" name="Рисунок 9" descr="12652007621166.jpg"/>
          <p:cNvPicPr>
            <a:picLocks noChangeAspect="1"/>
          </p:cNvPicPr>
          <p:nvPr/>
        </p:nvPicPr>
        <p:blipFill>
          <a:blip r:embed="rId4"/>
          <a:srcRect l="8438" t="9845" r="4374" b="8593"/>
          <a:stretch>
            <a:fillRect/>
          </a:stretch>
        </p:blipFill>
        <p:spPr>
          <a:xfrm>
            <a:off x="3714776" y="4395936"/>
            <a:ext cx="3071802" cy="24928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12500"/>
          </a:effectLst>
        </p:spPr>
      </p:pic>
      <p:pic>
        <p:nvPicPr>
          <p:cNvPr id="18433" name="Picture 1" descr="детская космети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14290"/>
            <a:ext cx="952500" cy="12382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3819" y="188641"/>
            <a:ext cx="84790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МЕТОДЫ ИССЛЕДОВАНИЯ;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958082"/>
            <a:ext cx="7500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подумать самостоятельно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7" y="1542857"/>
            <a:ext cx="347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изучить литературу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611559" y="2262908"/>
            <a:ext cx="61926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получить информацию из сети Интернет.</a:t>
            </a:r>
          </a:p>
          <a:p>
            <a:pPr lvl="2"/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  <a:p>
            <a:pPr lvl="2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Изучить ассортимент косметических средств.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72722" y="4852195"/>
            <a:ext cx="674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связаться со специалистами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7" name="Рисунок 6" descr="big_devoirs___487____photote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021" y="800696"/>
            <a:ext cx="1214446" cy="148432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195736" y="5661248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Franklin Gothic Medium Cond" pitchFamily="34" charset="0"/>
              </a:rPr>
              <a:t>провести  анкетирование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14" name="Рисунок 13" descr="school_pencil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5436972"/>
            <a:ext cx="1103490" cy="1304396"/>
          </a:xfrm>
          <a:prstGeom prst="rect">
            <a:avLst/>
          </a:prstGeom>
        </p:spPr>
      </p:pic>
      <p:pic>
        <p:nvPicPr>
          <p:cNvPr id="4097" name="Picture 1" descr="C:\Users\Admin\Pictures\Новая папка (2)\school10-02.gif"/>
          <p:cNvPicPr>
            <a:picLocks noChangeAspect="1" noChangeArrowheads="1"/>
          </p:cNvPicPr>
          <p:nvPr/>
        </p:nvPicPr>
        <p:blipFill>
          <a:blip r:embed="rId5"/>
          <a:srcRect l="60714" b="47678"/>
          <a:stretch>
            <a:fillRect/>
          </a:stretch>
        </p:blipFill>
        <p:spPr bwMode="auto">
          <a:xfrm>
            <a:off x="7303135" y="5144583"/>
            <a:ext cx="1000132" cy="12292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" name="Рисунок 14" descr="Безымянный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93" y="2541883"/>
            <a:ext cx="1199052" cy="150019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50" name="Picture 2" descr="C:\Users\Admin\Pictures\спорт\LCAYK21CGCA6DTMPECA2CQP7WCA7KHVRYCA15ZWP3CADP384GCA7ESX1WCAAMUD9ECAR06E2BCA3HA3W8CAMMMRZNCAQEHZBDCAKX8XGLCADVBPPTCA5KTUGLCAY8415NCAXRTWPMCA0VM6YICAC4SQU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264" y="1458099"/>
            <a:ext cx="1325748" cy="1584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074" name="Picture 2" descr="G:\По детской косметике для проекта\фото к проекту\Фото-005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427" y="3486858"/>
            <a:ext cx="1230008" cy="111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20px-Lautrec_woman_at_her_toilette_18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1169005" cy="134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Below"/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2285983" y="142852"/>
            <a:ext cx="6772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НЕМНОГО ИСТОРИИ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7" y="1066183"/>
            <a:ext cx="81003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КОСМЕТИКА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древнегр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.) – «искусство украшения внешности людей»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ДЕКОРАТИВНАЯ КОСМЕТИКА – «искусство украшать женскую красоту»</a:t>
            </a:r>
          </a:p>
          <a:p>
            <a:pPr algn="just"/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Первобытные люди: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масло, жир, глина, растительные краски.</a:t>
            </a:r>
          </a:p>
          <a:p>
            <a:pPr algn="just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Египет: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мази, масла, белила, сок ириса, сок белладонны.</a:t>
            </a:r>
          </a:p>
          <a:p>
            <a:pPr algn="just"/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Египетская царица Клеопатра: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сок алоэ, овсяные хлопья, сырое молоко.</a:t>
            </a:r>
          </a:p>
          <a:p>
            <a:pPr algn="just"/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Древняя Индия и Древний Китай: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кстракты растений, снадобья из женьшеня, овечье молоко, белила.</a:t>
            </a:r>
          </a:p>
          <a:p>
            <a:pPr algn="just"/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Россия: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лекарственные травы, яичный желток, хлебный квас, кисломолочные продукты, отруби, продукты пчеловодства, растительные соки и жиры.</a:t>
            </a:r>
          </a:p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914681" y="3645024"/>
            <a:ext cx="814393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                     </a:t>
            </a:r>
          </a:p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 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Heavy" pitchFamily="34" charset="0"/>
              </a:rPr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Franklin Gothic Dem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8100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АССОРТИМЕНТ     ДЕТСКОЙ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КОСМЕТИКИ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971600" y="1844824"/>
            <a:ext cx="8064896" cy="4536607"/>
            <a:chOff x="1573" y="1075"/>
            <a:chExt cx="7908" cy="1996"/>
          </a:xfrm>
        </p:grpSpPr>
        <p:sp>
          <p:nvSpPr>
            <p:cNvPr id="5" name="AutoShape 13"/>
            <p:cNvSpPr>
              <a:spLocks noChangeArrowheads="1"/>
            </p:cNvSpPr>
            <p:nvPr/>
          </p:nvSpPr>
          <p:spPr bwMode="auto">
            <a:xfrm>
              <a:off x="3691" y="2608"/>
              <a:ext cx="3672" cy="463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Декоративная косметика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2"/>
            <p:cNvGrpSpPr>
              <a:grpSpLocks/>
            </p:cNvGrpSpPr>
            <p:nvPr/>
          </p:nvGrpSpPr>
          <p:grpSpPr bwMode="auto">
            <a:xfrm>
              <a:off x="1573" y="1075"/>
              <a:ext cx="7908" cy="1534"/>
              <a:chOff x="1573" y="1075"/>
              <a:chExt cx="7908" cy="1534"/>
            </a:xfrm>
          </p:grpSpPr>
          <p:sp>
            <p:nvSpPr>
              <p:cNvPr id="7" name="AutoShape 12"/>
              <p:cNvSpPr>
                <a:spLocks noChangeArrowheads="1"/>
              </p:cNvSpPr>
              <p:nvPr/>
            </p:nvSpPr>
            <p:spPr bwMode="auto">
              <a:xfrm>
                <a:off x="5808" y="1772"/>
                <a:ext cx="3673" cy="418"/>
              </a:xfrm>
              <a:prstGeom prst="roundRect">
                <a:avLst>
                  <a:gd name="adj" fmla="val 16667"/>
                </a:avLst>
              </a:prstGeom>
              <a:solidFill>
                <a:srgbClr val="CC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800" b="1" i="0" u="none" strike="noStrike" cap="none" normalizeH="0" baseline="0" dirty="0" smtClean="0">
                    <a:ln>
                      <a:noFill/>
                    </a:ln>
                    <a:solidFill>
                      <a:srgbClr val="000080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Лечебная косметика</a:t>
                </a:r>
                <a:endParaRPr kumimoji="0" lang="ru-RU" sz="3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8" name="Group 3"/>
              <p:cNvGrpSpPr>
                <a:grpSpLocks/>
              </p:cNvGrpSpPr>
              <p:nvPr/>
            </p:nvGrpSpPr>
            <p:grpSpPr bwMode="auto">
              <a:xfrm>
                <a:off x="1573" y="1075"/>
                <a:ext cx="6212" cy="1534"/>
                <a:chOff x="1573" y="1075"/>
                <a:chExt cx="6212" cy="1534"/>
              </a:xfrm>
            </p:grpSpPr>
            <p:sp>
              <p:nvSpPr>
                <p:cNvPr id="9" name="Line 11"/>
                <p:cNvSpPr>
                  <a:spLocks noChangeShapeType="1"/>
                </p:cNvSpPr>
                <p:nvPr/>
              </p:nvSpPr>
              <p:spPr bwMode="auto">
                <a:xfrm>
                  <a:off x="6232" y="1493"/>
                  <a:ext cx="847" cy="2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10" name="Group 4"/>
                <p:cNvGrpSpPr>
                  <a:grpSpLocks/>
                </p:cNvGrpSpPr>
                <p:nvPr/>
              </p:nvGrpSpPr>
              <p:grpSpPr bwMode="auto">
                <a:xfrm>
                  <a:off x="1573" y="1075"/>
                  <a:ext cx="6212" cy="1534"/>
                  <a:chOff x="1573" y="1075"/>
                  <a:chExt cx="6212" cy="1534"/>
                </a:xfrm>
              </p:grpSpPr>
              <p:sp>
                <p:nvSpPr>
                  <p:cNvPr id="11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1573" y="1772"/>
                    <a:ext cx="3671" cy="41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rPr>
                      <a:t>Гигиеническая косметика</a:t>
                    </a:r>
                    <a:endParaRPr kumimoji="0" lang="ru-RU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2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2844" y="1075"/>
                    <a:ext cx="4941" cy="1534"/>
                    <a:chOff x="2844" y="1075"/>
                    <a:chExt cx="4941" cy="1534"/>
                  </a:xfrm>
                </p:grpSpPr>
                <p:grpSp>
                  <p:nvGrpSpPr>
                    <p:cNvPr id="13" name="Group 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44" y="1075"/>
                      <a:ext cx="4941" cy="697"/>
                      <a:chOff x="2844" y="1075"/>
                      <a:chExt cx="4941" cy="697"/>
                    </a:xfrm>
                  </p:grpSpPr>
                  <p:sp>
                    <p:nvSpPr>
                      <p:cNvPr id="15" name="AutoShape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44" y="1075"/>
                        <a:ext cx="4941" cy="418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rgbClr val="FFFF0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3366FF"/>
                            </a:solidFill>
                            <a:effectLst/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rPr>
                          <a:t>КОСМЕТИЧЕСКИЕ СРЕДСТВА ДЛЯ ДЕТЕЙ</a:t>
                        </a:r>
                        <a:endPara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6" name="Line 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32" y="1493"/>
                        <a:ext cx="564" cy="279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4" name="Line 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526" y="1493"/>
                      <a:ext cx="1" cy="111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4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6632"/>
            <a:ext cx="8244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Изучение ассортимента косметических средств на прилавках магазинов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G:\По детской косметике для проекта\фото к проекту\Фото-0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254" y="1293361"/>
            <a:ext cx="2376264" cy="32403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По детской косметике для проекта\фото к проекту\Фото-0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24744"/>
            <a:ext cx="1872208" cy="2448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По детской косметике для проекта\фото к проекту\Фото-005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8" t="16235" r="16585" b="21025"/>
          <a:stretch/>
        </p:blipFill>
        <p:spPr bwMode="auto">
          <a:xfrm>
            <a:off x="539553" y="1356533"/>
            <a:ext cx="2160240" cy="207818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По детской косметике для проекта\фото к проекту\Фото-003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06"/>
          <a:stretch/>
        </p:blipFill>
        <p:spPr bwMode="auto">
          <a:xfrm>
            <a:off x="6516216" y="3933056"/>
            <a:ext cx="2386822" cy="2250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G:\По детской косметике для проекта\фото к проекту\Фото-003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9" r="24469" b="23396"/>
          <a:stretch/>
        </p:blipFill>
        <p:spPr bwMode="auto">
          <a:xfrm>
            <a:off x="251520" y="3822448"/>
            <a:ext cx="1800200" cy="23611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3" name="Picture 7" descr="G:\По детской косметике для проекта\фото к проекту\Фото-004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0" r="11045" b="25599"/>
          <a:stretch/>
        </p:blipFill>
        <p:spPr bwMode="auto">
          <a:xfrm>
            <a:off x="4564386" y="4653136"/>
            <a:ext cx="1671336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04" name="Picture 8" descr="G:\По детской косметике для проекта\фото к проекту\Фото-004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1584176" cy="21242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8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2037</TotalTime>
  <Words>594</Words>
  <Application>Microsoft Office PowerPoint</Application>
  <PresentationFormat>Экран (4:3)</PresentationFormat>
  <Paragraphs>114</Paragraphs>
  <Slides>24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Хомут</dc:creator>
  <cp:lastModifiedBy>1</cp:lastModifiedBy>
  <cp:revision>150</cp:revision>
  <dcterms:created xsi:type="dcterms:W3CDTF">2010-11-17T08:39:31Z</dcterms:created>
  <dcterms:modified xsi:type="dcterms:W3CDTF">2014-10-30T19:34:00Z</dcterms:modified>
</cp:coreProperties>
</file>