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6" r:id="rId8"/>
    <p:sldId id="265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3" autoAdjust="0"/>
    <p:restoredTop sz="94652" autoAdjust="0"/>
  </p:normalViewPr>
  <p:slideViewPr>
    <p:cSldViewPr>
      <p:cViewPr varScale="1">
        <p:scale>
          <a:sx n="70" d="100"/>
          <a:sy n="70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890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44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5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30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49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328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9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429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27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602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3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139952" y="404664"/>
            <a:ext cx="4392488" cy="830997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238979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600" b="1" dirty="0">
                <a:solidFill>
                  <a:srgbClr val="A04DA3">
                    <a:tint val="90000"/>
                    <a:satMod val="12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Упражнения для уроков</a:t>
            </a:r>
            <a:br>
              <a:rPr lang="ru-RU" sz="5600" b="1" dirty="0">
                <a:solidFill>
                  <a:srgbClr val="A04DA3">
                    <a:tint val="90000"/>
                    <a:satMod val="12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</a:br>
            <a:r>
              <a:rPr lang="ru-RU" sz="5600" b="1" dirty="0">
                <a:solidFill>
                  <a:srgbClr val="A04DA3">
                    <a:tint val="90000"/>
                    <a:satMod val="12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 по дифференциации парных согласных  Ж - Ш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66FF33">
                      <a:shade val="30000"/>
                      <a:satMod val="115000"/>
                    </a:srgbClr>
                  </a:gs>
                  <a:gs pos="50000">
                    <a:srgbClr val="66FF33">
                      <a:shade val="67500"/>
                      <a:satMod val="115000"/>
                    </a:srgbClr>
                  </a:gs>
                  <a:gs pos="100000">
                    <a:srgbClr val="66FF33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404664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66FF33">
                        <a:shade val="30000"/>
                        <a:satMod val="115000"/>
                      </a:srgbClr>
                    </a:gs>
                    <a:gs pos="50000">
                      <a:srgbClr val="66FF33">
                        <a:shade val="67500"/>
                        <a:satMod val="115000"/>
                      </a:srgbClr>
                    </a:gs>
                    <a:gs pos="100000">
                      <a:srgbClr val="66FF33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Чайка  Ю.А.</a:t>
            </a:r>
          </a:p>
          <a:p>
            <a:pPr algn="r"/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66FF33">
                        <a:shade val="30000"/>
                        <a:satMod val="115000"/>
                      </a:srgbClr>
                    </a:gs>
                    <a:gs pos="50000">
                      <a:srgbClr val="66FF33">
                        <a:shade val="67500"/>
                        <a:satMod val="115000"/>
                      </a:srgbClr>
                    </a:gs>
                    <a:gs pos="100000">
                      <a:srgbClr val="66FF33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Учитель - логопед</a:t>
            </a:r>
            <a:endParaRPr lang="ru-RU" sz="2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66FF33">
                      <a:shade val="30000"/>
                      <a:satMod val="115000"/>
                    </a:srgbClr>
                  </a:gs>
                  <a:gs pos="50000">
                    <a:srgbClr val="66FF33">
                      <a:shade val="67500"/>
                      <a:satMod val="115000"/>
                    </a:srgbClr>
                  </a:gs>
                  <a:gs pos="100000">
                    <a:srgbClr val="66FF33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04664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5C92B5">
                    <a:lumMod val="50000"/>
                  </a:srgbClr>
                </a:solidFill>
                <a:latin typeface="Calibri"/>
                <a:ea typeface="+mj-ea"/>
                <a:cs typeface="+mj-cs"/>
              </a:rPr>
              <a:t>Различаем</a:t>
            </a:r>
            <a:r>
              <a:rPr lang="ru-RU" sz="5000" b="1" dirty="0">
                <a:solidFill>
                  <a:srgbClr val="5C92B5">
                    <a:lumMod val="50000"/>
                  </a:srgbClr>
                </a:solidFill>
                <a:latin typeface="Calibri"/>
                <a:ea typeface="+mj-ea"/>
                <a:cs typeface="+mj-cs"/>
              </a:rPr>
              <a:t> Ж – Ш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66FF33">
                      <a:shade val="30000"/>
                      <a:satMod val="115000"/>
                    </a:srgbClr>
                  </a:gs>
                  <a:gs pos="50000">
                    <a:srgbClr val="66FF33">
                      <a:shade val="67500"/>
                      <a:satMod val="115000"/>
                    </a:srgbClr>
                  </a:gs>
                  <a:gs pos="100000">
                    <a:srgbClr val="66FF33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028" y="1530023"/>
            <a:ext cx="2889932" cy="2475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Содержимое 3" descr="65.jpg"/>
          <p:cNvPicPr>
            <a:picLocks noChangeAspect="1"/>
          </p:cNvPicPr>
          <p:nvPr/>
        </p:nvPicPr>
        <p:blipFill>
          <a:blip r:embed="rId3"/>
          <a:srcRect r="14504" b="8333"/>
          <a:stretch>
            <a:fillRect/>
          </a:stretch>
        </p:blipFill>
        <p:spPr>
          <a:xfrm>
            <a:off x="1619672" y="3302012"/>
            <a:ext cx="2133595" cy="1981200"/>
          </a:xfrm>
          <a:prstGeom prst="rect">
            <a:avLst/>
          </a:prstGeom>
          <a:solidFill>
            <a:srgbClr val="5C92B5"/>
          </a:solidFill>
          <a:ln w="25400" cap="flat" cmpd="sng" algn="ctr">
            <a:solidFill>
              <a:srgbClr val="5C92B5">
                <a:shade val="50000"/>
              </a:srgbClr>
            </a:solidFill>
            <a:prstDash val="solid"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21705"/>
            <a:ext cx="2182813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340857" y="1536096"/>
            <a:ext cx="15295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9600" b="1" dirty="0">
                <a:solidFill>
                  <a:srgbClr val="5C92B5"/>
                </a:solidFill>
                <a:latin typeface="Constantia"/>
                <a:cs typeface="Arial"/>
              </a:rPr>
              <a:t>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4500" b="1" kern="1200" dirty="0">
                <a:solidFill>
                  <a:srgbClr val="7030A0"/>
                </a:solidFill>
                <a:latin typeface="Calibri"/>
              </a:rPr>
              <a:t>Согласные звуки и буквы </a:t>
            </a:r>
            <a:r>
              <a:rPr lang="ru-RU" sz="4500" b="1" kern="1200" dirty="0">
                <a:solidFill>
                  <a:srgbClr val="A04DA3"/>
                </a:solidFill>
                <a:latin typeface="Calibri"/>
              </a:rPr>
              <a:t>Ж</a:t>
            </a:r>
            <a:r>
              <a:rPr lang="ru-RU" sz="4500" b="1" kern="1200" dirty="0">
                <a:solidFill>
                  <a:srgbClr val="424456"/>
                </a:solidFill>
                <a:latin typeface="Calibri"/>
              </a:rPr>
              <a:t> -</a:t>
            </a:r>
            <a:r>
              <a:rPr lang="ru-RU" sz="4500" b="1" kern="1200" dirty="0">
                <a:solidFill>
                  <a:srgbClr val="5C92B5">
                    <a:lumMod val="75000"/>
                  </a:srgbClr>
                </a:solidFill>
                <a:latin typeface="Calibri"/>
              </a:rPr>
              <a:t> Ш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kern="1200" dirty="0">
                <a:solidFill>
                  <a:srgbClr val="A04DA3"/>
                </a:solidFill>
                <a:latin typeface="Constantia"/>
              </a:rPr>
              <a:t>Жаба жабе предложила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kern="1200" dirty="0">
                <a:solidFill>
                  <a:srgbClr val="A04DA3"/>
                </a:solidFill>
                <a:latin typeface="Constantia"/>
              </a:rPr>
              <a:t>Ежевичный вкусный джем</a:t>
            </a:r>
            <a:r>
              <a:rPr lang="ru-RU" sz="2800" kern="1200" dirty="0" smtClean="0">
                <a:solidFill>
                  <a:srgbClr val="A04DA3"/>
                </a:solidFill>
                <a:latin typeface="Constantia"/>
              </a:rPr>
              <a:t>.     </a:t>
            </a:r>
            <a:endParaRPr lang="ru-RU" sz="2800" kern="1200" dirty="0">
              <a:solidFill>
                <a:srgbClr val="A04DA3"/>
              </a:solidFill>
              <a:latin typeface="Constantia"/>
            </a:endParaRP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kern="1200" dirty="0">
                <a:solidFill>
                  <a:srgbClr val="A04DA3"/>
                </a:solidFill>
                <a:latin typeface="Constantia"/>
              </a:rPr>
              <a:t>-Ежевичный? – та спросила –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kern="1200" dirty="0">
                <a:solidFill>
                  <a:srgbClr val="A04DA3"/>
                </a:solidFill>
                <a:latin typeface="Constantia"/>
              </a:rPr>
              <a:t>Ну тогда, пожалуй, съем</a:t>
            </a:r>
            <a:r>
              <a:rPr lang="ru-RU" sz="2800" kern="1200" dirty="0" smtClean="0">
                <a:solidFill>
                  <a:srgbClr val="A04DA3"/>
                </a:solidFill>
                <a:latin typeface="Constantia"/>
              </a:rPr>
              <a:t>!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kern="1200" dirty="0">
                <a:solidFill>
                  <a:srgbClr val="A04DA3"/>
                </a:solidFill>
                <a:latin typeface="Constantia"/>
              </a:rPr>
              <a:t> </a:t>
            </a:r>
            <a:endParaRPr lang="ru-RU" sz="2800" kern="1200" dirty="0" smtClean="0">
              <a:solidFill>
                <a:srgbClr val="A04DA3"/>
              </a:solidFill>
              <a:latin typeface="Constantia"/>
            </a:endParaRPr>
          </a:p>
          <a:p>
            <a:pPr marL="0" lvl="0" indent="0" algn="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kern="1200" dirty="0" smtClean="0">
                <a:solidFill>
                  <a:srgbClr val="5C92B5">
                    <a:lumMod val="50000"/>
                  </a:srgbClr>
                </a:solidFill>
                <a:latin typeface="Constantia"/>
              </a:rPr>
              <a:t>                                               Трое </a:t>
            </a:r>
            <a:r>
              <a:rPr lang="ru-RU" sz="2800" kern="1200" dirty="0">
                <a:solidFill>
                  <a:srgbClr val="5C92B5">
                    <a:lumMod val="50000"/>
                  </a:srgbClr>
                </a:solidFill>
                <a:latin typeface="Constantia"/>
              </a:rPr>
              <a:t>маленьких мышат</a:t>
            </a:r>
          </a:p>
          <a:p>
            <a:pPr marL="0" lvl="0" indent="0" algn="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kern="1200" dirty="0" smtClean="0">
                <a:solidFill>
                  <a:srgbClr val="5C92B5">
                    <a:lumMod val="50000"/>
                  </a:srgbClr>
                </a:solidFill>
                <a:latin typeface="Constantia"/>
              </a:rPr>
              <a:t>                                          В </a:t>
            </a:r>
            <a:r>
              <a:rPr lang="ru-RU" sz="2800" kern="1200" dirty="0">
                <a:solidFill>
                  <a:srgbClr val="5C92B5">
                    <a:lumMod val="50000"/>
                  </a:srgbClr>
                </a:solidFill>
                <a:latin typeface="Constantia"/>
              </a:rPr>
              <a:t>тишине ночной шуршат,</a:t>
            </a:r>
          </a:p>
          <a:p>
            <a:pPr marL="0" lvl="0" indent="0" algn="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kern="1200" dirty="0" smtClean="0">
                <a:solidFill>
                  <a:srgbClr val="5C92B5">
                    <a:lumMod val="50000"/>
                  </a:srgbClr>
                </a:solidFill>
                <a:latin typeface="Constantia"/>
              </a:rPr>
              <a:t>                                         Если </a:t>
            </a:r>
            <a:r>
              <a:rPr lang="ru-RU" sz="2800" kern="1200" dirty="0">
                <a:solidFill>
                  <a:srgbClr val="5C92B5">
                    <a:lumMod val="50000"/>
                  </a:srgbClr>
                </a:solidFill>
                <a:latin typeface="Constantia"/>
              </a:rPr>
              <a:t>кошку вдруг услышат,</a:t>
            </a:r>
          </a:p>
          <a:p>
            <a:pPr marL="0" lvl="0" indent="0" algn="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kern="1200" dirty="0" smtClean="0">
                <a:solidFill>
                  <a:srgbClr val="5C92B5">
                    <a:lumMod val="50000"/>
                  </a:srgbClr>
                </a:solidFill>
                <a:latin typeface="Constantia"/>
              </a:rPr>
              <a:t>                                           То </a:t>
            </a:r>
            <a:r>
              <a:rPr lang="ru-RU" sz="2800" kern="1200" dirty="0">
                <a:solidFill>
                  <a:srgbClr val="5C92B5">
                    <a:lumMod val="50000"/>
                  </a:srgbClr>
                </a:solidFill>
                <a:latin typeface="Constantia"/>
              </a:rPr>
              <a:t>шуршат они </a:t>
            </a:r>
            <a:r>
              <a:rPr lang="ru-RU" sz="2800" kern="1200" dirty="0" err="1">
                <a:solidFill>
                  <a:srgbClr val="5C92B5">
                    <a:lumMod val="50000"/>
                  </a:srgbClr>
                </a:solidFill>
                <a:latin typeface="Constantia"/>
              </a:rPr>
              <a:t>потише</a:t>
            </a:r>
            <a:r>
              <a:rPr lang="ru-RU" sz="2800" kern="1200" dirty="0">
                <a:solidFill>
                  <a:srgbClr val="5C92B5">
                    <a:lumMod val="50000"/>
                  </a:srgbClr>
                </a:solidFill>
                <a:latin typeface="Constantia"/>
              </a:rPr>
              <a:t>.</a:t>
            </a:r>
          </a:p>
          <a:p>
            <a:pPr marL="0" lvl="0" indent="0" algn="r" fontAlgn="auto">
              <a:spcBef>
                <a:spcPts val="0"/>
              </a:spcBef>
              <a:spcAft>
                <a:spcPts val="0"/>
              </a:spcAft>
              <a:buNone/>
            </a:pPr>
            <a:endParaRPr lang="ru-RU" sz="2800" kern="1200" dirty="0">
              <a:solidFill>
                <a:srgbClr val="5C92B5">
                  <a:lumMod val="75000"/>
                </a:srgbClr>
              </a:solidFill>
              <a:latin typeface="Constantia"/>
            </a:endParaRPr>
          </a:p>
          <a:p>
            <a:pPr marL="0" lvl="0" indent="0" algn="r" fontAlgn="auto">
              <a:spcBef>
                <a:spcPts val="0"/>
              </a:spcBef>
              <a:spcAft>
                <a:spcPts val="0"/>
              </a:spcAft>
              <a:buNone/>
            </a:pPr>
            <a:endParaRPr lang="ru-RU" sz="2800" kern="1200" dirty="0">
              <a:solidFill>
                <a:srgbClr val="A04DA3"/>
              </a:solidFill>
              <a:latin typeface="Constantia"/>
            </a:endParaRPr>
          </a:p>
          <a:p>
            <a:endParaRPr lang="ru-RU" dirty="0"/>
          </a:p>
        </p:txBody>
      </p:sp>
      <p:pic>
        <p:nvPicPr>
          <p:cNvPr id="4" name="Рисунок 3" descr="98453935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55576" y="3933056"/>
            <a:ext cx="2895600" cy="2247900"/>
          </a:xfrm>
          <a:prstGeom prst="rect">
            <a:avLst/>
          </a:prstGeom>
        </p:spPr>
      </p:pic>
      <p:pic>
        <p:nvPicPr>
          <p:cNvPr id="5" name="Рисунок 4" descr="reptilii-2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340768"/>
            <a:ext cx="3124197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64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500" b="1" kern="1200" dirty="0">
                <a:solidFill>
                  <a:srgbClr val="7030A0"/>
                </a:solidFill>
                <a:latin typeface="Calibri"/>
              </a:rPr>
              <a:t>Какие буквы придут в гости к ЖАБЕ, а какие к МЫШОНКУ?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ChangeAspect="1"/>
          </p:cNvPicPr>
          <p:nvPr/>
        </p:nvPicPr>
        <p:blipFill>
          <a:blip r:embed="rId2"/>
          <a:srcRect r="27273"/>
          <a:stretch>
            <a:fillRect/>
          </a:stretch>
        </p:blipFill>
        <p:spPr>
          <a:xfrm>
            <a:off x="6876256" y="4293096"/>
            <a:ext cx="1828800" cy="18192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38086"/>
            </a:solidFill>
            <a:prstDash val="solid"/>
          </a:ln>
          <a:effectLst/>
        </p:spPr>
      </p:pic>
      <p:pic>
        <p:nvPicPr>
          <p:cNvPr id="5" name="Рисунок 4" descr="23.jpg"/>
          <p:cNvPicPr>
            <a:picLocks noChangeAspect="1"/>
          </p:cNvPicPr>
          <p:nvPr/>
        </p:nvPicPr>
        <p:blipFill>
          <a:blip r:embed="rId3"/>
          <a:srcRect t="9375" b="6250"/>
          <a:stretch>
            <a:fillRect/>
          </a:stretch>
        </p:blipFill>
        <p:spPr>
          <a:xfrm flipH="1">
            <a:off x="395536" y="1988840"/>
            <a:ext cx="1981200" cy="20574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38086"/>
            </a:solidFill>
            <a:prstDash val="solid"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8516">
            <a:off x="2780684" y="1988841"/>
            <a:ext cx="1736725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 rot="20832393">
            <a:off x="3934646" y="2767281"/>
            <a:ext cx="127470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8000" b="1" dirty="0">
                <a:solidFill>
                  <a:srgbClr val="A04DA3"/>
                </a:solidFill>
                <a:latin typeface="Constantia"/>
                <a:cs typeface="+mn-cs"/>
              </a:rPr>
              <a:t>Ж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43036" y="3013502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ru-RU" sz="4800" b="1" dirty="0">
              <a:solidFill>
                <a:srgbClr val="00B0F0"/>
              </a:solidFill>
              <a:latin typeface="Constanti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9781854">
            <a:off x="6732249" y="1822877"/>
            <a:ext cx="8579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dirty="0">
                <a:solidFill>
                  <a:srgbClr val="00B0F0"/>
                </a:solidFill>
                <a:latin typeface="Constantia"/>
                <a:cs typeface="Arial"/>
              </a:rPr>
              <a:t>Ш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07156" y="3075057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ru-RU" sz="4000" b="1" dirty="0">
              <a:solidFill>
                <a:srgbClr val="C4652D">
                  <a:lumMod val="75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276266">
            <a:off x="1992594" y="4683195"/>
            <a:ext cx="7296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4000" b="1" dirty="0">
                <a:solidFill>
                  <a:srgbClr val="C4652D">
                    <a:lumMod val="75000"/>
                  </a:srgbClr>
                </a:solidFill>
                <a:latin typeface="Constantia"/>
                <a:cs typeface="Arial"/>
              </a:rPr>
              <a:t>Ж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31201" y="310583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ru-RU" sz="3600" b="1" i="1" dirty="0">
              <a:solidFill>
                <a:prstClr val="white">
                  <a:lumMod val="50000"/>
                </a:prstClr>
              </a:solidFill>
              <a:latin typeface="Constanti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314316">
            <a:off x="7830064" y="3431272"/>
            <a:ext cx="6815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i="1" dirty="0">
                <a:solidFill>
                  <a:prstClr val="white">
                    <a:lumMod val="50000"/>
                  </a:prstClr>
                </a:solidFill>
                <a:latin typeface="Constantia"/>
                <a:cs typeface="Arial"/>
              </a:rPr>
              <a:t>Ш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152654" y="3013502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ru-RU" sz="4800" b="1" dirty="0">
              <a:solidFill>
                <a:srgbClr val="424456"/>
              </a:solidFill>
              <a:latin typeface="Constanti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478929">
            <a:off x="5498854" y="4743877"/>
            <a:ext cx="8386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dirty="0">
                <a:solidFill>
                  <a:srgbClr val="424456"/>
                </a:solidFill>
                <a:latin typeface="Constantia"/>
                <a:cs typeface="Arial"/>
              </a:rPr>
              <a:t>Ж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75522" y="2828836"/>
            <a:ext cx="1847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ru-RU" sz="7200" b="1" dirty="0">
              <a:solidFill>
                <a:srgbClr val="5C92B5">
                  <a:lumMod val="5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607676">
            <a:off x="4094585" y="5146586"/>
            <a:ext cx="11929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7200" b="1" dirty="0">
                <a:solidFill>
                  <a:srgbClr val="5C92B5">
                    <a:lumMod val="50000"/>
                  </a:srgbClr>
                </a:solidFill>
                <a:latin typeface="Constantia"/>
                <a:cs typeface="Arial"/>
              </a:rPr>
              <a:t>Ш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738" y="3924812"/>
            <a:ext cx="1146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6307">
            <a:off x="845319" y="4325561"/>
            <a:ext cx="15795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932" y="1385476"/>
            <a:ext cx="2097087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09957">
            <a:off x="6019847" y="3095846"/>
            <a:ext cx="9207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42437">
            <a:off x="2501090" y="4967774"/>
            <a:ext cx="15795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5696">
            <a:off x="7572707" y="2071908"/>
            <a:ext cx="1530350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1719">
            <a:off x="1851378" y="1680656"/>
            <a:ext cx="1768475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02133">
            <a:off x="2234110" y="2941981"/>
            <a:ext cx="1146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2768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000" b="1" kern="1200" dirty="0">
                <a:solidFill>
                  <a:srgbClr val="7030A0"/>
                </a:solidFill>
                <a:latin typeface="Calibri"/>
              </a:rPr>
              <a:t>Прямые и обратные слоги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62" y="1556792"/>
            <a:ext cx="1743075" cy="261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9587"/>
            <a:ext cx="1500187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45825"/>
            <a:ext cx="1189037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16832"/>
            <a:ext cx="1427163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916832"/>
            <a:ext cx="1103313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69160"/>
            <a:ext cx="1993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369" y="4367931"/>
            <a:ext cx="156686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052" y="3947616"/>
            <a:ext cx="1957387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876" y="4367932"/>
            <a:ext cx="14081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1800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500" b="1" kern="1200" dirty="0">
                <a:solidFill>
                  <a:srgbClr val="7030A0"/>
                </a:solidFill>
                <a:latin typeface="Calibri"/>
              </a:rPr>
              <a:t>Какие вещи сложит в кармашек Жанна, а какие Шура?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1249363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432175"/>
            <a:ext cx="13716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1" y="1772816"/>
            <a:ext cx="1506537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950" y="1772816"/>
            <a:ext cx="1371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41326"/>
            <a:ext cx="1066800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90751"/>
            <a:ext cx="152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38" y="2836863"/>
            <a:ext cx="148113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36" y="3552403"/>
            <a:ext cx="1285875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604" y="4149080"/>
            <a:ext cx="12985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556036"/>
            <a:ext cx="160972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694237"/>
            <a:ext cx="2024063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950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kern="1200" dirty="0">
                <a:solidFill>
                  <a:srgbClr val="7030A0"/>
                </a:solidFill>
                <a:latin typeface="Calibri"/>
              </a:rPr>
              <a:t>Я и ТЫ</a:t>
            </a:r>
            <a:br>
              <a:rPr lang="ru-RU" sz="4000" b="1" kern="1200" dirty="0">
                <a:solidFill>
                  <a:srgbClr val="7030A0"/>
                </a:solidFill>
                <a:latin typeface="Calibri"/>
              </a:rPr>
            </a:br>
            <a:r>
              <a:rPr lang="ru-RU" sz="4000" b="1" kern="1200" dirty="0">
                <a:solidFill>
                  <a:srgbClr val="7030A0"/>
                </a:solidFill>
                <a:latin typeface="Calibri"/>
              </a:rPr>
              <a:t>Измените слова по образцу: </a:t>
            </a:r>
            <a:br>
              <a:rPr lang="ru-RU" sz="4000" b="1" kern="1200" dirty="0">
                <a:solidFill>
                  <a:srgbClr val="7030A0"/>
                </a:solidFill>
                <a:latin typeface="Calibri"/>
              </a:rPr>
            </a:br>
            <a:r>
              <a:rPr lang="ru-RU" sz="4000" b="1" kern="1200" dirty="0">
                <a:solidFill>
                  <a:srgbClr val="7030A0"/>
                </a:solidFill>
                <a:latin typeface="Calibri"/>
              </a:rPr>
              <a:t>я жду – ты ждёшь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3438525" cy="37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88839"/>
            <a:ext cx="2968625" cy="37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841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500" b="1" kern="1200" dirty="0">
                <a:solidFill>
                  <a:srgbClr val="7030A0"/>
                </a:solidFill>
                <a:latin typeface="Calibri"/>
              </a:rPr>
              <a:t>Исправьте деформированное </a:t>
            </a:r>
            <a:r>
              <a:rPr lang="ru-RU" sz="4500" b="1" kern="1200" dirty="0" smtClean="0">
                <a:solidFill>
                  <a:srgbClr val="7030A0"/>
                </a:solidFill>
                <a:latin typeface="Calibri"/>
              </a:rPr>
              <a:t>предложение</a:t>
            </a:r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249363"/>
            <a:ext cx="8639175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32227"/>
            <a:ext cx="79248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4149080"/>
            <a:ext cx="85105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3005138"/>
            <a:ext cx="85232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73" y="1844824"/>
            <a:ext cx="798036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506366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105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Diseño predeterminado</vt:lpstr>
      <vt:lpstr>Презентация PowerPoint</vt:lpstr>
      <vt:lpstr>Презентация PowerPoint</vt:lpstr>
      <vt:lpstr>Согласные звуки и буквы Ж - Ш</vt:lpstr>
      <vt:lpstr>Какие буквы придут в гости к ЖАБЕ, а какие к МЫШОНКУ?</vt:lpstr>
      <vt:lpstr>Прямые и обратные слоги</vt:lpstr>
      <vt:lpstr>Какие вещи сложит в кармашек Жанна, а какие Шура?</vt:lpstr>
      <vt:lpstr>Я и ТЫ Измените слова по образцу:  я жду – ты ждёшь</vt:lpstr>
      <vt:lpstr>Исправьте деформированное предложение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1</cp:lastModifiedBy>
  <cp:revision>123</cp:revision>
  <dcterms:created xsi:type="dcterms:W3CDTF">2010-05-23T14:28:12Z</dcterms:created>
  <dcterms:modified xsi:type="dcterms:W3CDTF">2014-10-30T19:42:11Z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