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22E627"/>
    <a:srgbClr val="13480C"/>
    <a:srgbClr val="FFFF66"/>
    <a:srgbClr val="0033CC"/>
    <a:srgbClr val="7EC2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1758DF-775D-4E8D-A982-187F5A1D31BB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CDD06F-217F-4047-86EE-12A07C2FD48E}">
      <dgm:prSet phldrT="[Текст]" custT="1"/>
      <dgm:spPr>
        <a:solidFill>
          <a:srgbClr val="22E627"/>
        </a:solidFill>
      </dgm:spPr>
      <dgm:t>
        <a:bodyPr/>
        <a:lstStyle/>
        <a:p>
          <a:pPr algn="l"/>
          <a:r>
            <a:rPr lang="ru-RU" sz="1600" i="1" dirty="0" smtClean="0">
              <a:solidFill>
                <a:schemeClr val="bg1">
                  <a:lumMod val="95000"/>
                  <a:lumOff val="5000"/>
                </a:schemeClr>
              </a:solidFill>
            </a:rPr>
            <a:t>Природные       условия</a:t>
          </a:r>
          <a:endParaRPr lang="ru-RU" sz="1600" i="1" dirty="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FF767F47-3F5E-486E-883D-DD628C228D84}" type="parTrans" cxnId="{AD23FA12-A94C-4841-A0D5-244EEB444B6D}">
      <dgm:prSet/>
      <dgm:spPr/>
      <dgm:t>
        <a:bodyPr/>
        <a:lstStyle/>
        <a:p>
          <a:endParaRPr lang="ru-RU"/>
        </a:p>
      </dgm:t>
    </dgm:pt>
    <dgm:pt modelId="{1FD82ED0-648A-4669-AD2F-DDD6B8943594}" type="sibTrans" cxnId="{AD23FA12-A94C-4841-A0D5-244EEB444B6D}">
      <dgm:prSet/>
      <dgm:spPr/>
      <dgm:t>
        <a:bodyPr/>
        <a:lstStyle/>
        <a:p>
          <a:endParaRPr lang="ru-RU"/>
        </a:p>
      </dgm:t>
    </dgm:pt>
    <dgm:pt modelId="{0C0A7D34-D6D5-4F1C-8503-116EBCB316BF}">
      <dgm:prSet phldrT="[Текст]" custT="1"/>
      <dgm:spPr>
        <a:solidFill>
          <a:srgbClr val="22E627"/>
        </a:solidFill>
      </dgm:spPr>
      <dgm:t>
        <a:bodyPr/>
        <a:lstStyle/>
        <a:p>
          <a:r>
            <a:rPr lang="ru-RU" sz="1600" dirty="0" smtClean="0">
              <a:solidFill>
                <a:schemeClr val="bg1">
                  <a:lumMod val="95000"/>
                  <a:lumOff val="5000"/>
                </a:schemeClr>
              </a:solidFill>
            </a:rPr>
            <a:t>П</a:t>
          </a:r>
          <a:r>
            <a:rPr lang="ru-RU" sz="1600" i="1" dirty="0" smtClean="0">
              <a:solidFill>
                <a:schemeClr val="bg1">
                  <a:lumMod val="95000"/>
                  <a:lumOff val="5000"/>
                </a:schemeClr>
              </a:solidFill>
            </a:rPr>
            <a:t>риро</a:t>
          </a:r>
          <a:r>
            <a:rPr lang="ru-RU" sz="1600" dirty="0" smtClean="0">
              <a:solidFill>
                <a:schemeClr val="bg1">
                  <a:lumMod val="95000"/>
                  <a:lumOff val="5000"/>
                </a:schemeClr>
              </a:solidFill>
            </a:rPr>
            <a:t>дные ресурсы</a:t>
          </a:r>
          <a:endParaRPr lang="ru-RU" sz="1600" dirty="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7C8FF2BB-B7F4-4B91-B76C-F1D3553655FA}" type="parTrans" cxnId="{AE2B3A44-62DE-4D6E-8F84-A60EB5955B24}">
      <dgm:prSet/>
      <dgm:spPr>
        <a:ln>
          <a:noFill/>
        </a:ln>
      </dgm:spPr>
      <dgm:t>
        <a:bodyPr/>
        <a:lstStyle/>
        <a:p>
          <a:endParaRPr lang="ru-RU"/>
        </a:p>
      </dgm:t>
    </dgm:pt>
    <dgm:pt modelId="{4E516C30-F30A-4DBD-86D7-0313BCD13663}" type="sibTrans" cxnId="{AE2B3A44-62DE-4D6E-8F84-A60EB5955B24}">
      <dgm:prSet/>
      <dgm:spPr/>
      <dgm:t>
        <a:bodyPr/>
        <a:lstStyle/>
        <a:p>
          <a:endParaRPr lang="ru-RU"/>
        </a:p>
      </dgm:t>
    </dgm:pt>
    <dgm:pt modelId="{71118C21-F927-484A-B384-43106295A9B0}" type="pres">
      <dgm:prSet presAssocID="{F91758DF-775D-4E8D-A982-187F5A1D31BB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F2B063-AD19-4447-93BF-8932CB083131}" type="pres">
      <dgm:prSet presAssocID="{F91758DF-775D-4E8D-A982-187F5A1D31BB}" presName="cycle" presStyleCnt="0"/>
      <dgm:spPr/>
      <dgm:t>
        <a:bodyPr/>
        <a:lstStyle/>
        <a:p>
          <a:endParaRPr lang="ru-RU"/>
        </a:p>
      </dgm:t>
    </dgm:pt>
    <dgm:pt modelId="{A1F10204-20F3-432B-9A54-A5D5F8F79666}" type="pres">
      <dgm:prSet presAssocID="{F91758DF-775D-4E8D-A982-187F5A1D31BB}" presName="centerShape" presStyleCnt="0"/>
      <dgm:spPr/>
      <dgm:t>
        <a:bodyPr/>
        <a:lstStyle/>
        <a:p>
          <a:endParaRPr lang="ru-RU"/>
        </a:p>
      </dgm:t>
    </dgm:pt>
    <dgm:pt modelId="{B3123557-DF38-4680-BD4A-4A921452D449}" type="pres">
      <dgm:prSet presAssocID="{F91758DF-775D-4E8D-A982-187F5A1D31BB}" presName="connSite" presStyleLbl="node1" presStyleIdx="0" presStyleCnt="3"/>
      <dgm:spPr/>
      <dgm:t>
        <a:bodyPr/>
        <a:lstStyle/>
        <a:p>
          <a:endParaRPr lang="ru-RU"/>
        </a:p>
      </dgm:t>
    </dgm:pt>
    <dgm:pt modelId="{FF6B754A-C5D1-4E32-A746-12660CB900BB}" type="pres">
      <dgm:prSet presAssocID="{F91758DF-775D-4E8D-A982-187F5A1D31BB}" presName="visible" presStyleLbl="node1" presStyleIdx="0" presStyleCnt="3" custScaleY="74293" custLinFactNeighborX="78193" custLinFactNeighborY="-33325"/>
      <dgm:spPr>
        <a:prstGeom prst="flowChartAlternateProcess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B90D206-755C-40A4-A0DA-0E54444DB35D}" type="pres">
      <dgm:prSet presAssocID="{FF767F47-3F5E-486E-883D-DD628C228D84}" presName="Name25" presStyleLbl="parChTrans1D1" presStyleIdx="0" presStyleCnt="2"/>
      <dgm:spPr/>
      <dgm:t>
        <a:bodyPr/>
        <a:lstStyle/>
        <a:p>
          <a:endParaRPr lang="ru-RU"/>
        </a:p>
      </dgm:t>
    </dgm:pt>
    <dgm:pt modelId="{3E3A9C0B-B0A9-40ED-BECA-F7941128AE78}" type="pres">
      <dgm:prSet presAssocID="{38CDD06F-217F-4047-86EE-12A07C2FD48E}" presName="node" presStyleCnt="0"/>
      <dgm:spPr/>
      <dgm:t>
        <a:bodyPr/>
        <a:lstStyle/>
        <a:p>
          <a:endParaRPr lang="ru-RU"/>
        </a:p>
      </dgm:t>
    </dgm:pt>
    <dgm:pt modelId="{D288E55A-6CBE-419F-A007-C01D9846407B}" type="pres">
      <dgm:prSet presAssocID="{38CDD06F-217F-4047-86EE-12A07C2FD48E}" presName="parentNode" presStyleLbl="node1" presStyleIdx="1" presStyleCnt="3" custLinFactX="-59561" custLinFactY="52042" custLinFactNeighborX="-100000" custLinFactNeighborY="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4BA7AD-2798-4C35-828D-288887FDD80C}" type="pres">
      <dgm:prSet presAssocID="{38CDD06F-217F-4047-86EE-12A07C2FD48E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FC21FE-731F-4886-9AC1-551A9DB455E8}" type="pres">
      <dgm:prSet presAssocID="{7C8FF2BB-B7F4-4B91-B76C-F1D3553655FA}" presName="Name25" presStyleLbl="parChTrans1D1" presStyleIdx="1" presStyleCnt="2"/>
      <dgm:spPr/>
      <dgm:t>
        <a:bodyPr/>
        <a:lstStyle/>
        <a:p>
          <a:endParaRPr lang="ru-RU"/>
        </a:p>
      </dgm:t>
    </dgm:pt>
    <dgm:pt modelId="{7D180C13-30AD-4B16-9C58-BE1D04CFE431}" type="pres">
      <dgm:prSet presAssocID="{0C0A7D34-D6D5-4F1C-8503-116EBCB316BF}" presName="node" presStyleCnt="0"/>
      <dgm:spPr/>
      <dgm:t>
        <a:bodyPr/>
        <a:lstStyle/>
        <a:p>
          <a:endParaRPr lang="ru-RU"/>
        </a:p>
      </dgm:t>
    </dgm:pt>
    <dgm:pt modelId="{CCA599AD-194C-42DA-B258-39233A4F59C7}" type="pres">
      <dgm:prSet presAssocID="{0C0A7D34-D6D5-4F1C-8503-116EBCB316BF}" presName="parentNode" presStyleLbl="node1" presStyleIdx="2" presStyleCnt="3" custLinFactX="36776" custLinFactNeighborX="100000" custLinFactNeighborY="-1443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460A9E-5736-4427-86A5-833FD83EE642}" type="pres">
      <dgm:prSet presAssocID="{0C0A7D34-D6D5-4F1C-8503-116EBCB316BF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38F6AC-A9DA-4FA5-843A-D881B39C7D79}" type="presOf" srcId="{7C8FF2BB-B7F4-4B91-B76C-F1D3553655FA}" destId="{3DFC21FE-731F-4886-9AC1-551A9DB455E8}" srcOrd="0" destOrd="0" presId="urn:microsoft.com/office/officeart/2005/8/layout/radial2"/>
    <dgm:cxn modelId="{124802D7-91D2-49B9-914B-B489FB85FC68}" type="presOf" srcId="{38CDD06F-217F-4047-86EE-12A07C2FD48E}" destId="{D288E55A-6CBE-419F-A007-C01D9846407B}" srcOrd="0" destOrd="0" presId="urn:microsoft.com/office/officeart/2005/8/layout/radial2"/>
    <dgm:cxn modelId="{AE2B3A44-62DE-4D6E-8F84-A60EB5955B24}" srcId="{F91758DF-775D-4E8D-A982-187F5A1D31BB}" destId="{0C0A7D34-D6D5-4F1C-8503-116EBCB316BF}" srcOrd="1" destOrd="0" parTransId="{7C8FF2BB-B7F4-4B91-B76C-F1D3553655FA}" sibTransId="{4E516C30-F30A-4DBD-86D7-0313BCD13663}"/>
    <dgm:cxn modelId="{E0F844E6-B0D6-4C6F-AEE0-5BAAB6114E0D}" type="presOf" srcId="{FF767F47-3F5E-486E-883D-DD628C228D84}" destId="{EB90D206-755C-40A4-A0DA-0E54444DB35D}" srcOrd="0" destOrd="0" presId="urn:microsoft.com/office/officeart/2005/8/layout/radial2"/>
    <dgm:cxn modelId="{6E9103FE-49C9-4B88-91FA-AB02E2FCA11D}" type="presOf" srcId="{0C0A7D34-D6D5-4F1C-8503-116EBCB316BF}" destId="{CCA599AD-194C-42DA-B258-39233A4F59C7}" srcOrd="0" destOrd="0" presId="urn:microsoft.com/office/officeart/2005/8/layout/radial2"/>
    <dgm:cxn modelId="{EE4E33E1-5485-4333-A4A4-E1BF59E5AE3B}" type="presOf" srcId="{F91758DF-775D-4E8D-A982-187F5A1D31BB}" destId="{71118C21-F927-484A-B384-43106295A9B0}" srcOrd="0" destOrd="0" presId="urn:microsoft.com/office/officeart/2005/8/layout/radial2"/>
    <dgm:cxn modelId="{AD23FA12-A94C-4841-A0D5-244EEB444B6D}" srcId="{F91758DF-775D-4E8D-A982-187F5A1D31BB}" destId="{38CDD06F-217F-4047-86EE-12A07C2FD48E}" srcOrd="0" destOrd="0" parTransId="{FF767F47-3F5E-486E-883D-DD628C228D84}" sibTransId="{1FD82ED0-648A-4669-AD2F-DDD6B8943594}"/>
    <dgm:cxn modelId="{FB09AA34-36F5-4056-8F8D-35190A5FFE1D}" type="presParOf" srcId="{71118C21-F927-484A-B384-43106295A9B0}" destId="{40F2B063-AD19-4447-93BF-8932CB083131}" srcOrd="0" destOrd="0" presId="urn:microsoft.com/office/officeart/2005/8/layout/radial2"/>
    <dgm:cxn modelId="{1D5A8707-83DC-45CA-9ECE-A5723CDDD5FB}" type="presParOf" srcId="{40F2B063-AD19-4447-93BF-8932CB083131}" destId="{A1F10204-20F3-432B-9A54-A5D5F8F79666}" srcOrd="0" destOrd="0" presId="urn:microsoft.com/office/officeart/2005/8/layout/radial2"/>
    <dgm:cxn modelId="{9D29C1E8-26A9-4154-9444-0DECB5D57B40}" type="presParOf" srcId="{A1F10204-20F3-432B-9A54-A5D5F8F79666}" destId="{B3123557-DF38-4680-BD4A-4A921452D449}" srcOrd="0" destOrd="0" presId="urn:microsoft.com/office/officeart/2005/8/layout/radial2"/>
    <dgm:cxn modelId="{F165F635-0E3E-4A28-8E32-93A47A2DDF33}" type="presParOf" srcId="{A1F10204-20F3-432B-9A54-A5D5F8F79666}" destId="{FF6B754A-C5D1-4E32-A746-12660CB900BB}" srcOrd="1" destOrd="0" presId="urn:microsoft.com/office/officeart/2005/8/layout/radial2"/>
    <dgm:cxn modelId="{AA66EE41-AD35-4A40-8E2F-BD172ECAAA75}" type="presParOf" srcId="{40F2B063-AD19-4447-93BF-8932CB083131}" destId="{EB90D206-755C-40A4-A0DA-0E54444DB35D}" srcOrd="1" destOrd="0" presId="urn:microsoft.com/office/officeart/2005/8/layout/radial2"/>
    <dgm:cxn modelId="{74B158D3-CE2B-40FB-A1AE-2F545B0EB52E}" type="presParOf" srcId="{40F2B063-AD19-4447-93BF-8932CB083131}" destId="{3E3A9C0B-B0A9-40ED-BECA-F7941128AE78}" srcOrd="2" destOrd="0" presId="urn:microsoft.com/office/officeart/2005/8/layout/radial2"/>
    <dgm:cxn modelId="{B0F4E3E1-AF53-45AE-AB6F-61C778BC51DB}" type="presParOf" srcId="{3E3A9C0B-B0A9-40ED-BECA-F7941128AE78}" destId="{D288E55A-6CBE-419F-A007-C01D9846407B}" srcOrd="0" destOrd="0" presId="urn:microsoft.com/office/officeart/2005/8/layout/radial2"/>
    <dgm:cxn modelId="{952E9577-DA5A-45D9-83B0-4C0A6D94F87E}" type="presParOf" srcId="{3E3A9C0B-B0A9-40ED-BECA-F7941128AE78}" destId="{774BA7AD-2798-4C35-828D-288887FDD80C}" srcOrd="1" destOrd="0" presId="urn:microsoft.com/office/officeart/2005/8/layout/radial2"/>
    <dgm:cxn modelId="{86437BFF-4C4D-4025-8BCF-310DFD8753A1}" type="presParOf" srcId="{40F2B063-AD19-4447-93BF-8932CB083131}" destId="{3DFC21FE-731F-4886-9AC1-551A9DB455E8}" srcOrd="3" destOrd="0" presId="urn:microsoft.com/office/officeart/2005/8/layout/radial2"/>
    <dgm:cxn modelId="{F4C0FB33-5538-408A-91AC-82D245F0BA73}" type="presParOf" srcId="{40F2B063-AD19-4447-93BF-8932CB083131}" destId="{7D180C13-30AD-4B16-9C58-BE1D04CFE431}" srcOrd="4" destOrd="0" presId="urn:microsoft.com/office/officeart/2005/8/layout/radial2"/>
    <dgm:cxn modelId="{73DC650E-556A-4D9E-A3B9-F7F4088801B5}" type="presParOf" srcId="{7D180C13-30AD-4B16-9C58-BE1D04CFE431}" destId="{CCA599AD-194C-42DA-B258-39233A4F59C7}" srcOrd="0" destOrd="0" presId="urn:microsoft.com/office/officeart/2005/8/layout/radial2"/>
    <dgm:cxn modelId="{6A082966-5AA1-4CAE-AE17-EB5C9789DDB6}" type="presParOf" srcId="{7D180C13-30AD-4B16-9C58-BE1D04CFE431}" destId="{2A460A9E-5736-4427-86A5-833FD83EE642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EE45CA-70FC-4277-8BEE-3BF320F63BCF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8370D2-A06A-495E-9661-74C8910655CC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1800" dirty="0" smtClean="0">
              <a:solidFill>
                <a:schemeClr val="accent3">
                  <a:lumMod val="50000"/>
                </a:schemeClr>
              </a:solidFill>
            </a:rPr>
            <a:t>Природные условия</a:t>
          </a:r>
          <a:endParaRPr lang="ru-RU" sz="1800" dirty="0">
            <a:solidFill>
              <a:schemeClr val="accent3">
                <a:lumMod val="50000"/>
              </a:schemeClr>
            </a:solidFill>
          </a:endParaRPr>
        </a:p>
      </dgm:t>
    </dgm:pt>
    <dgm:pt modelId="{192DC349-1435-4C3A-A942-E01A79F0BD14}" type="parTrans" cxnId="{666C98A6-CF1D-4EE3-8E36-486AFD0C73BD}">
      <dgm:prSet/>
      <dgm:spPr/>
      <dgm:t>
        <a:bodyPr/>
        <a:lstStyle/>
        <a:p>
          <a:endParaRPr lang="ru-RU"/>
        </a:p>
      </dgm:t>
    </dgm:pt>
    <dgm:pt modelId="{B547B858-E411-45C5-A44E-8121901B56F3}" type="sibTrans" cxnId="{666C98A6-CF1D-4EE3-8E36-486AFD0C73BD}">
      <dgm:prSet/>
      <dgm:spPr/>
      <dgm:t>
        <a:bodyPr/>
        <a:lstStyle/>
        <a:p>
          <a:endParaRPr lang="ru-RU"/>
        </a:p>
      </dgm:t>
    </dgm:pt>
    <dgm:pt modelId="{F897A718-6100-4F39-B8DF-183956DFD35E}">
      <dgm:prSet phldrT="[Текст]" custT="1"/>
      <dgm:spPr>
        <a:solidFill>
          <a:srgbClr val="66FF33">
            <a:alpha val="50000"/>
          </a:srgbClr>
        </a:solidFill>
      </dgm:spPr>
      <dgm:t>
        <a:bodyPr/>
        <a:lstStyle/>
        <a:p>
          <a:r>
            <a:rPr lang="ru-RU" sz="2000" dirty="0" smtClean="0">
              <a:solidFill>
                <a:srgbClr val="FFFF00"/>
              </a:solidFill>
            </a:rPr>
            <a:t>Экстремальные</a:t>
          </a:r>
        </a:p>
        <a:p>
          <a:r>
            <a:rPr lang="ru-RU" sz="1200" dirty="0" smtClean="0"/>
            <a:t>(высота – 2000 м над уровнем моря, недостаток кислорода. очень низкие и очень высокие температуры, полярная ночь)</a:t>
          </a:r>
          <a:endParaRPr lang="ru-RU" sz="1200" dirty="0"/>
        </a:p>
      </dgm:t>
    </dgm:pt>
    <dgm:pt modelId="{7070D0BC-A0CC-4515-9637-C4C1D68C7660}" type="parTrans" cxnId="{80D9597D-D099-448D-8043-A41600B93D7A}">
      <dgm:prSet/>
      <dgm:spPr/>
      <dgm:t>
        <a:bodyPr/>
        <a:lstStyle/>
        <a:p>
          <a:endParaRPr lang="ru-RU"/>
        </a:p>
      </dgm:t>
    </dgm:pt>
    <dgm:pt modelId="{FDE56669-BB6A-4DC4-936B-504FC4C430B0}" type="sibTrans" cxnId="{80D9597D-D099-448D-8043-A41600B93D7A}">
      <dgm:prSet/>
      <dgm:spPr/>
      <dgm:t>
        <a:bodyPr/>
        <a:lstStyle/>
        <a:p>
          <a:endParaRPr lang="ru-RU"/>
        </a:p>
      </dgm:t>
    </dgm:pt>
    <dgm:pt modelId="{6AF6AF8D-C130-409D-8330-FC6F1B73A3CA}">
      <dgm:prSet phldrT="[Текст]" custT="1"/>
      <dgm:spPr>
        <a:solidFill>
          <a:srgbClr val="66FF33">
            <a:alpha val="50000"/>
          </a:srgbClr>
        </a:solidFill>
      </dgm:spPr>
      <dgm:t>
        <a:bodyPr/>
        <a:lstStyle/>
        <a:p>
          <a:r>
            <a:rPr lang="ru-RU" sz="2000" dirty="0" smtClean="0">
              <a:solidFill>
                <a:srgbClr val="FFFF00"/>
              </a:solidFill>
            </a:rPr>
            <a:t>Благоприятные</a:t>
          </a:r>
        </a:p>
        <a:p>
          <a:r>
            <a:rPr lang="ru-RU" sz="1400" dirty="0" smtClean="0"/>
            <a:t>(приморские или речные равнины, умеренный и субтропический климат)</a:t>
          </a:r>
          <a:endParaRPr lang="ru-RU" sz="1400" dirty="0"/>
        </a:p>
      </dgm:t>
    </dgm:pt>
    <dgm:pt modelId="{B3D5C302-AAAE-48EA-B55F-1F524E12D4BF}" type="parTrans" cxnId="{FF3622AE-AF22-4D3D-8EA9-09036DDBFA71}">
      <dgm:prSet/>
      <dgm:spPr/>
      <dgm:t>
        <a:bodyPr/>
        <a:lstStyle/>
        <a:p>
          <a:endParaRPr lang="ru-RU"/>
        </a:p>
      </dgm:t>
    </dgm:pt>
    <dgm:pt modelId="{38C0C48E-A599-4543-B28F-D85F57DDD0C4}" type="sibTrans" cxnId="{FF3622AE-AF22-4D3D-8EA9-09036DDBFA71}">
      <dgm:prSet/>
      <dgm:spPr/>
      <dgm:t>
        <a:bodyPr/>
        <a:lstStyle/>
        <a:p>
          <a:endParaRPr lang="ru-RU"/>
        </a:p>
      </dgm:t>
    </dgm:pt>
    <dgm:pt modelId="{C7ADDA11-00AD-4982-908F-EE1C83C6C519}" type="pres">
      <dgm:prSet presAssocID="{59EE45CA-70FC-4277-8BEE-3BF320F63BC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E5D1EF-E847-40F9-A792-344E1FF430A1}" type="pres">
      <dgm:prSet presAssocID="{59EE45CA-70FC-4277-8BEE-3BF320F63BCF}" presName="radial" presStyleCnt="0">
        <dgm:presLayoutVars>
          <dgm:animLvl val="ctr"/>
        </dgm:presLayoutVars>
      </dgm:prSet>
      <dgm:spPr/>
    </dgm:pt>
    <dgm:pt modelId="{B19EC450-E89D-4053-B709-3DCF8AE3753E}" type="pres">
      <dgm:prSet presAssocID="{178370D2-A06A-495E-9661-74C8910655CC}" presName="centerShape" presStyleLbl="vennNode1" presStyleIdx="0" presStyleCnt="3" custLinFactNeighborX="-4866" custLinFactNeighborY="-32129"/>
      <dgm:spPr/>
      <dgm:t>
        <a:bodyPr/>
        <a:lstStyle/>
        <a:p>
          <a:endParaRPr lang="ru-RU"/>
        </a:p>
      </dgm:t>
    </dgm:pt>
    <dgm:pt modelId="{EEABDFB7-1EE9-4A4C-8443-79CCCAA2DB6F}" type="pres">
      <dgm:prSet presAssocID="{F897A718-6100-4F39-B8DF-183956DFD35E}" presName="node" presStyleLbl="vennNode1" presStyleIdx="1" presStyleCnt="3" custScaleX="226190" custScaleY="212676" custRadScaleRad="166262" custRadScaleInc="612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8E4A7D-77A1-40CB-973A-894226154CAF}" type="pres">
      <dgm:prSet presAssocID="{6AF6AF8D-C130-409D-8330-FC6F1B73A3CA}" presName="node" presStyleLbl="vennNode1" presStyleIdx="2" presStyleCnt="3" custScaleX="212677" custScaleY="207042" custRadScaleRad="179412" custRadScaleInc="392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6C98A6-CF1D-4EE3-8E36-486AFD0C73BD}" srcId="{59EE45CA-70FC-4277-8BEE-3BF320F63BCF}" destId="{178370D2-A06A-495E-9661-74C8910655CC}" srcOrd="0" destOrd="0" parTransId="{192DC349-1435-4C3A-A942-E01A79F0BD14}" sibTransId="{B547B858-E411-45C5-A44E-8121901B56F3}"/>
    <dgm:cxn modelId="{690D06DF-2F7A-4F1D-9553-85F0193B789A}" type="presOf" srcId="{F897A718-6100-4F39-B8DF-183956DFD35E}" destId="{EEABDFB7-1EE9-4A4C-8443-79CCCAA2DB6F}" srcOrd="0" destOrd="0" presId="urn:microsoft.com/office/officeart/2005/8/layout/radial3"/>
    <dgm:cxn modelId="{80D9597D-D099-448D-8043-A41600B93D7A}" srcId="{178370D2-A06A-495E-9661-74C8910655CC}" destId="{F897A718-6100-4F39-B8DF-183956DFD35E}" srcOrd="0" destOrd="0" parTransId="{7070D0BC-A0CC-4515-9637-C4C1D68C7660}" sibTransId="{FDE56669-BB6A-4DC4-936B-504FC4C430B0}"/>
    <dgm:cxn modelId="{FF3622AE-AF22-4D3D-8EA9-09036DDBFA71}" srcId="{178370D2-A06A-495E-9661-74C8910655CC}" destId="{6AF6AF8D-C130-409D-8330-FC6F1B73A3CA}" srcOrd="1" destOrd="0" parTransId="{B3D5C302-AAAE-48EA-B55F-1F524E12D4BF}" sibTransId="{38C0C48E-A599-4543-B28F-D85F57DDD0C4}"/>
    <dgm:cxn modelId="{4BF2D6B6-4F39-482D-9390-69680F64EB83}" type="presOf" srcId="{59EE45CA-70FC-4277-8BEE-3BF320F63BCF}" destId="{C7ADDA11-00AD-4982-908F-EE1C83C6C519}" srcOrd="0" destOrd="0" presId="urn:microsoft.com/office/officeart/2005/8/layout/radial3"/>
    <dgm:cxn modelId="{EEA13F89-576F-4D3D-8AE8-09C52037143F}" type="presOf" srcId="{178370D2-A06A-495E-9661-74C8910655CC}" destId="{B19EC450-E89D-4053-B709-3DCF8AE3753E}" srcOrd="0" destOrd="0" presId="urn:microsoft.com/office/officeart/2005/8/layout/radial3"/>
    <dgm:cxn modelId="{BB06ED15-3C3D-430E-B22E-69B90C185547}" type="presOf" srcId="{6AF6AF8D-C130-409D-8330-FC6F1B73A3CA}" destId="{108E4A7D-77A1-40CB-973A-894226154CAF}" srcOrd="0" destOrd="0" presId="urn:microsoft.com/office/officeart/2005/8/layout/radial3"/>
    <dgm:cxn modelId="{EF19AC67-F2FA-4A80-B5C2-D66661E77493}" type="presParOf" srcId="{C7ADDA11-00AD-4982-908F-EE1C83C6C519}" destId="{09E5D1EF-E847-40F9-A792-344E1FF430A1}" srcOrd="0" destOrd="0" presId="urn:microsoft.com/office/officeart/2005/8/layout/radial3"/>
    <dgm:cxn modelId="{E0BBF016-99AA-4152-B17C-B62B686391BB}" type="presParOf" srcId="{09E5D1EF-E847-40F9-A792-344E1FF430A1}" destId="{B19EC450-E89D-4053-B709-3DCF8AE3753E}" srcOrd="0" destOrd="0" presId="urn:microsoft.com/office/officeart/2005/8/layout/radial3"/>
    <dgm:cxn modelId="{7688659B-96D8-4910-A503-63E9F6B02F2F}" type="presParOf" srcId="{09E5D1EF-E847-40F9-A792-344E1FF430A1}" destId="{EEABDFB7-1EE9-4A4C-8443-79CCCAA2DB6F}" srcOrd="1" destOrd="0" presId="urn:microsoft.com/office/officeart/2005/8/layout/radial3"/>
    <dgm:cxn modelId="{A059B2B3-8570-49F5-AE74-7ED0187C3502}" type="presParOf" srcId="{09E5D1EF-E847-40F9-A792-344E1FF430A1}" destId="{108E4A7D-77A1-40CB-973A-894226154CAF}" srcOrd="2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FC21FE-731F-4886-9AC1-551A9DB455E8}">
      <dsp:nvSpPr>
        <dsp:cNvPr id="0" name=""/>
        <dsp:cNvSpPr/>
      </dsp:nvSpPr>
      <dsp:spPr>
        <a:xfrm rot="810972">
          <a:off x="2664967" y="3102575"/>
          <a:ext cx="3398275" cy="66972"/>
        </a:xfrm>
        <a:custGeom>
          <a:avLst/>
          <a:gdLst/>
          <a:ahLst/>
          <a:cxnLst/>
          <a:rect l="0" t="0" r="0" b="0"/>
          <a:pathLst>
            <a:path>
              <a:moveTo>
                <a:pt x="0" y="33486"/>
              </a:moveTo>
              <a:lnTo>
                <a:pt x="3398275" y="33486"/>
              </a:lnTo>
            </a:path>
          </a:pathLst>
        </a:custGeom>
        <a:noFill/>
        <a:ln w="381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90D206-755C-40A4-A0DA-0E54444DB35D}">
      <dsp:nvSpPr>
        <dsp:cNvPr id="0" name=""/>
        <dsp:cNvSpPr/>
      </dsp:nvSpPr>
      <dsp:spPr>
        <a:xfrm rot="16804042">
          <a:off x="1131374" y="3175551"/>
          <a:ext cx="724580" cy="66972"/>
        </a:xfrm>
        <a:custGeom>
          <a:avLst/>
          <a:gdLst/>
          <a:ahLst/>
          <a:cxnLst/>
          <a:rect l="0" t="0" r="0" b="0"/>
          <a:pathLst>
            <a:path>
              <a:moveTo>
                <a:pt x="0" y="33486"/>
              </a:moveTo>
              <a:lnTo>
                <a:pt x="724580" y="33486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6B754A-C5D1-4E32-A746-12660CB900BB}">
      <dsp:nvSpPr>
        <dsp:cNvPr id="0" name=""/>
        <dsp:cNvSpPr/>
      </dsp:nvSpPr>
      <dsp:spPr>
        <a:xfrm>
          <a:off x="2500338" y="285738"/>
          <a:ext cx="3109855" cy="2310404"/>
        </a:xfrm>
        <a:prstGeom prst="flowChartAlternateProcess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88E55A-6CBE-419F-A007-C01D9846407B}">
      <dsp:nvSpPr>
        <dsp:cNvPr id="0" name=""/>
        <dsp:cNvSpPr/>
      </dsp:nvSpPr>
      <dsp:spPr>
        <a:xfrm>
          <a:off x="460952" y="2837960"/>
          <a:ext cx="1865913" cy="1865913"/>
        </a:xfrm>
        <a:prstGeom prst="ellipse">
          <a:avLst/>
        </a:prstGeom>
        <a:solidFill>
          <a:srgbClr val="22E627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>
              <a:solidFill>
                <a:schemeClr val="bg1">
                  <a:lumMod val="95000"/>
                  <a:lumOff val="5000"/>
                </a:schemeClr>
              </a:solidFill>
            </a:rPr>
            <a:t>Природные       условия</a:t>
          </a:r>
          <a:endParaRPr lang="ru-RU" sz="1600" i="1" kern="1200" dirty="0">
            <a:solidFill>
              <a:schemeClr val="bg1">
                <a:lumMod val="95000"/>
                <a:lumOff val="5000"/>
              </a:schemeClr>
            </a:solidFill>
          </a:endParaRPr>
        </a:p>
      </dsp:txBody>
      <dsp:txXfrm>
        <a:off x="734209" y="3111217"/>
        <a:ext cx="1319399" cy="1319399"/>
      </dsp:txXfrm>
    </dsp:sp>
    <dsp:sp modelId="{CCA599AD-194C-42DA-B258-39233A4F59C7}">
      <dsp:nvSpPr>
        <dsp:cNvPr id="0" name=""/>
        <dsp:cNvSpPr/>
      </dsp:nvSpPr>
      <dsp:spPr>
        <a:xfrm>
          <a:off x="5990343" y="2818279"/>
          <a:ext cx="1865913" cy="1865913"/>
        </a:xfrm>
        <a:prstGeom prst="ellipse">
          <a:avLst/>
        </a:prstGeom>
        <a:solidFill>
          <a:srgbClr val="22E627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bg1">
                  <a:lumMod val="95000"/>
                  <a:lumOff val="5000"/>
                </a:schemeClr>
              </a:solidFill>
            </a:rPr>
            <a:t>П</a:t>
          </a:r>
          <a:r>
            <a:rPr lang="ru-RU" sz="1600" i="1" kern="1200" dirty="0" smtClean="0">
              <a:solidFill>
                <a:schemeClr val="bg1">
                  <a:lumMod val="95000"/>
                  <a:lumOff val="5000"/>
                </a:schemeClr>
              </a:solidFill>
            </a:rPr>
            <a:t>риро</a:t>
          </a:r>
          <a:r>
            <a:rPr lang="ru-RU" sz="1600" kern="1200" dirty="0" smtClean="0">
              <a:solidFill>
                <a:schemeClr val="bg1">
                  <a:lumMod val="95000"/>
                  <a:lumOff val="5000"/>
                </a:schemeClr>
              </a:solidFill>
            </a:rPr>
            <a:t>дные ресурсы</a:t>
          </a:r>
          <a:endParaRPr lang="ru-RU" sz="1600" kern="1200" dirty="0">
            <a:solidFill>
              <a:schemeClr val="bg1">
                <a:lumMod val="95000"/>
                <a:lumOff val="5000"/>
              </a:schemeClr>
            </a:solidFill>
          </a:endParaRPr>
        </a:p>
      </dsp:txBody>
      <dsp:txXfrm>
        <a:off x="6263600" y="3091536"/>
        <a:ext cx="1319399" cy="13193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9EC450-E89D-4053-B709-3DCF8AE3753E}">
      <dsp:nvSpPr>
        <dsp:cNvPr id="0" name=""/>
        <dsp:cNvSpPr/>
      </dsp:nvSpPr>
      <dsp:spPr>
        <a:xfrm>
          <a:off x="2686056" y="0"/>
          <a:ext cx="2536031" cy="2536031"/>
        </a:xfrm>
        <a:prstGeom prst="ellipse">
          <a:avLst/>
        </a:prstGeom>
        <a:solidFill>
          <a:srgbClr val="FFFF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accent3">
                  <a:lumMod val="50000"/>
                </a:schemeClr>
              </a:solidFill>
            </a:rPr>
            <a:t>Природные условия</a:t>
          </a:r>
          <a:endParaRPr lang="ru-RU" sz="18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3057449" y="371393"/>
        <a:ext cx="1793245" cy="1793245"/>
      </dsp:txXfrm>
    </dsp:sp>
    <dsp:sp modelId="{EEABDFB7-1EE9-4A4C-8443-79CCCAA2DB6F}">
      <dsp:nvSpPr>
        <dsp:cNvPr id="0" name=""/>
        <dsp:cNvSpPr/>
      </dsp:nvSpPr>
      <dsp:spPr>
        <a:xfrm>
          <a:off x="5257795" y="1875235"/>
          <a:ext cx="2868124" cy="2696764"/>
        </a:xfrm>
        <a:prstGeom prst="ellipse">
          <a:avLst/>
        </a:prstGeom>
        <a:solidFill>
          <a:srgbClr val="66FF33">
            <a:alpha val="50000"/>
          </a:srgb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FF00"/>
              </a:solidFill>
            </a:rPr>
            <a:t>Экстремальные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(высота – 2000 м над уровнем моря, недостаток кислорода. очень низкие и очень высокие температуры, полярная ночь)</a:t>
          </a:r>
          <a:endParaRPr lang="ru-RU" sz="1200" kern="1200" dirty="0"/>
        </a:p>
      </dsp:txBody>
      <dsp:txXfrm>
        <a:off x="5677822" y="2270167"/>
        <a:ext cx="2028070" cy="1906900"/>
      </dsp:txXfrm>
    </dsp:sp>
    <dsp:sp modelId="{108E4A7D-77A1-40CB-973A-894226154CAF}">
      <dsp:nvSpPr>
        <dsp:cNvPr id="0" name=""/>
        <dsp:cNvSpPr/>
      </dsp:nvSpPr>
      <dsp:spPr>
        <a:xfrm>
          <a:off x="0" y="1974815"/>
          <a:ext cx="2696777" cy="2625324"/>
        </a:xfrm>
        <a:prstGeom prst="ellipse">
          <a:avLst/>
        </a:prstGeom>
        <a:solidFill>
          <a:srgbClr val="66FF33">
            <a:alpha val="50000"/>
          </a:srgb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FF00"/>
              </a:solidFill>
            </a:rPr>
            <a:t>Благоприятные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(приморские или речные равнины, умеренный и субтропический климат)</a:t>
          </a:r>
          <a:endParaRPr lang="ru-RU" sz="1400" kern="1200" dirty="0"/>
        </a:p>
      </dsp:txBody>
      <dsp:txXfrm>
        <a:off x="394934" y="2359285"/>
        <a:ext cx="1906909" cy="18563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news.studclub.poltava.ua/upload/icons/08012010145527_5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hyperlink" Target="http://uhaweb.hartford.edu/GERHARD/Greenhouect.gi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potatosystem.ru/Image/Nomer2/47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http://www.supersadovnik.ru/dbimage.aspx?id=28142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g-fotki.yandex.ru/get/21/tat-ynka.2b/0_9c88_12a607e_X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21/tat-ynka.2b/0_9c88_12a607e_X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img0.liveinternet.ru/images/attach/c/1/50/636/50636201_molnija11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8229600" cy="419100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Презентация урока по географии 7 класс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Тема урока: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«Природа и общество»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3800894"/>
            <a:ext cx="3122660" cy="2436418"/>
          </a:xfrm>
        </p:spPr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l"/>
            <a:r>
              <a:rPr lang="ru-RU" sz="2000" dirty="0" smtClean="0"/>
              <a:t>Подготовила:</a:t>
            </a:r>
          </a:p>
          <a:p>
            <a:r>
              <a:rPr lang="ru-RU" dirty="0"/>
              <a:t>у</a:t>
            </a:r>
            <a:r>
              <a:rPr lang="ru-RU" dirty="0" smtClean="0"/>
              <a:t>читель Наумова Ольга Сергеевна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Admin\Desktop\фото эколог\100_31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3800894"/>
            <a:ext cx="4071966" cy="26285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115328" cy="1089804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>
                <a:latin typeface="Minion Pro Med" pitchFamily="18" charset="0"/>
              </a:rPr>
              <a:t>       </a:t>
            </a:r>
            <a:r>
              <a:rPr lang="ru-RU" sz="2800" dirty="0" smtClean="0">
                <a:solidFill>
                  <a:srgbClr val="FF0000"/>
                </a:solidFill>
                <a:latin typeface="Minion Pro Med" pitchFamily="18" charset="0"/>
              </a:rPr>
              <a:t>Экологические проблемы - ухудшение природной среды в результате </a:t>
            </a:r>
            <a:r>
              <a:rPr lang="ru-RU" sz="2800" dirty="0" err="1" smtClean="0">
                <a:solidFill>
                  <a:srgbClr val="FF0000"/>
                </a:solidFill>
                <a:latin typeface="Minion Pro Med" pitchFamily="18" charset="0"/>
              </a:rPr>
              <a:t>хозяственной</a:t>
            </a:r>
            <a:r>
              <a:rPr lang="ru-RU" sz="2800" dirty="0" smtClean="0">
                <a:solidFill>
                  <a:srgbClr val="FF0000"/>
                </a:solidFill>
                <a:latin typeface="Minion Pro Med" pitchFamily="18" charset="0"/>
              </a:rPr>
              <a:t> деятельности человека</a:t>
            </a:r>
            <a:r>
              <a:rPr lang="ru-RU" sz="2800" dirty="0" smtClean="0">
                <a:latin typeface="Minion Pro Med" pitchFamily="18" charset="0"/>
              </a:rPr>
              <a:t>.</a:t>
            </a:r>
            <a:endParaRPr lang="ru-RU" sz="2800" dirty="0">
              <a:latin typeface="Minion Pro Me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2071702"/>
          </a:xfrm>
        </p:spPr>
        <p:txBody>
          <a:bodyPr>
            <a:noAutofit/>
          </a:bodyPr>
          <a:lstStyle/>
          <a:p>
            <a:r>
              <a:rPr lang="ru-RU" u="sng" dirty="0" smtClean="0">
                <a:solidFill>
                  <a:srgbClr val="FFFF00"/>
                </a:solidFill>
              </a:rPr>
              <a:t>Загрязнение атмосферы</a:t>
            </a:r>
            <a:r>
              <a:rPr lang="ru-RU" dirty="0" smtClean="0">
                <a:solidFill>
                  <a:srgbClr val="FFFF00"/>
                </a:solidFill>
              </a:rPr>
              <a:t>(выбросы промышленных предприятий и транспорта)</a:t>
            </a:r>
          </a:p>
          <a:p>
            <a:r>
              <a:rPr lang="ru-RU" u="sng" dirty="0" smtClean="0">
                <a:solidFill>
                  <a:srgbClr val="22E627"/>
                </a:solidFill>
              </a:rPr>
              <a:t>Загрязнение и нарушение литосферы</a:t>
            </a:r>
          </a:p>
          <a:p>
            <a:r>
              <a:rPr lang="ru-RU" dirty="0" smtClean="0">
                <a:solidFill>
                  <a:srgbClr val="22E627"/>
                </a:solidFill>
              </a:rPr>
              <a:t>( свалки, добыча полезных ископаемых).</a:t>
            </a:r>
          </a:p>
          <a:p>
            <a:r>
              <a:rPr lang="ru-RU" u="sng" dirty="0" smtClean="0">
                <a:solidFill>
                  <a:srgbClr val="00B0F0"/>
                </a:solidFill>
              </a:rPr>
              <a:t>Загрязнение гидросферы </a:t>
            </a:r>
            <a:r>
              <a:rPr lang="ru-RU" dirty="0" smtClean="0">
                <a:solidFill>
                  <a:srgbClr val="00B0F0"/>
                </a:solidFill>
              </a:rPr>
              <a:t>( бытовые отходы и нефтепродукты в реках)</a:t>
            </a:r>
          </a:p>
          <a:p>
            <a:r>
              <a:rPr lang="ru-RU" u="sng" dirty="0" smtClean="0">
                <a:solidFill>
                  <a:srgbClr val="0070C0"/>
                </a:solidFill>
              </a:rPr>
              <a:t>В биосфере </a:t>
            </a:r>
            <a:r>
              <a:rPr lang="ru-RU" dirty="0" smtClean="0">
                <a:solidFill>
                  <a:srgbClr val="0070C0"/>
                </a:solidFill>
              </a:rPr>
              <a:t>( исчезновение растений и животных, сведение лесов).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zoom dir="in"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643937" cy="1143000"/>
          </a:xfrm>
        </p:spPr>
        <p:txBody>
          <a:bodyPr/>
          <a:lstStyle/>
          <a:p>
            <a:pPr>
              <a:defRPr/>
            </a:pPr>
            <a:r>
              <a:rPr lang="ru-RU" sz="6600" dirty="0" smtClean="0"/>
              <a:t>Парниковый эффект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3796" name="Picture 5" descr="Картинка 31 из 306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643063"/>
            <a:ext cx="5715000" cy="498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7" descr="Картинка 57 из 290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63" y="1428750"/>
            <a:ext cx="3143250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6600" dirty="0" smtClean="0"/>
              <a:t>Использование </a:t>
            </a:r>
            <a:br>
              <a:rPr lang="ru-RU" sz="6600" dirty="0" smtClean="0"/>
            </a:br>
            <a:r>
              <a:rPr lang="ru-RU" sz="6600" dirty="0" smtClean="0"/>
              <a:t>удобрений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75"/>
            <a:ext cx="8229600" cy="3697288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31748" name="Picture 2" descr="Картинка 43 из 117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2214563"/>
            <a:ext cx="3643312" cy="44529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49" name="Picture 2" descr="Картинка 3 из 1177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2643188"/>
            <a:ext cx="4686300" cy="3429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0724" name="Picture 2" descr="Картинка 4 из 244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Пути решения экологических проблем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Учитель распределяет задание по группам, учащиеся заполняют таблицу, обмениваются информацией: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Предложенные варианты обсуждаются, подводятся итоги. 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43042" y="2928934"/>
          <a:ext cx="6096000" cy="2143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524764"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материк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Экологические проблемы материка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Пути решения экологических проблем</a:t>
                      </a:r>
                      <a:endParaRPr lang="ru-RU" dirty="0"/>
                    </a:p>
                  </a:txBody>
                  <a:tcPr/>
                </a:tc>
              </a:tr>
              <a:tr h="6183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Итоги урока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rgbClr val="66FF33"/>
                </a:solidFill>
              </a:rPr>
              <a:t>1. Человек – часть природы и все необходимое для жизни берет в природе.</a:t>
            </a:r>
          </a:p>
          <a:p>
            <a:r>
              <a:rPr lang="ru-RU" sz="2800" dirty="0" smtClean="0">
                <a:solidFill>
                  <a:srgbClr val="66FF33"/>
                </a:solidFill>
              </a:rPr>
              <a:t>2. Природные условия – все что окружает человека.</a:t>
            </a:r>
          </a:p>
          <a:p>
            <a:r>
              <a:rPr lang="ru-RU" sz="2800" dirty="0" smtClean="0">
                <a:solidFill>
                  <a:srgbClr val="66FF33"/>
                </a:solidFill>
              </a:rPr>
              <a:t>3. Природные ресурсы – все, что человек берет из природы.</a:t>
            </a:r>
          </a:p>
          <a:p>
            <a:r>
              <a:rPr lang="ru-RU" sz="2800" dirty="0" smtClean="0">
                <a:solidFill>
                  <a:srgbClr val="66FF33"/>
                </a:solidFill>
              </a:rPr>
              <a:t>4. Влияние человека на природу может быть отрицательным, возникают экологические проблемы.</a:t>
            </a:r>
          </a:p>
          <a:p>
            <a:r>
              <a:rPr lang="ru-RU" sz="2800" dirty="0" smtClean="0">
                <a:solidFill>
                  <a:srgbClr val="66FF33"/>
                </a:solidFill>
              </a:rPr>
              <a:t>5. Решение экологических проблем касается каждого человека на планете.</a:t>
            </a:r>
            <a:endParaRPr lang="ru-RU" sz="2800" dirty="0">
              <a:solidFill>
                <a:srgbClr val="66FF33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Домашнее задание: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Параграф 58 изучить, подготовить сообщения: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1) В.И. Вернадский – создатель учения о биосфере.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2) Изучение центров происхождения культурных растений Н.И. Вавиловым.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Использованная литература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19"/>
            <a:ext cx="8229600" cy="3457897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Учебник «География 7 класс», авторы Е.М. </a:t>
            </a:r>
            <a:r>
              <a:rPr lang="ru-RU" dirty="0" err="1" smtClean="0">
                <a:solidFill>
                  <a:srgbClr val="00B050"/>
                </a:solidFill>
              </a:rPr>
              <a:t>Домогацких</a:t>
            </a:r>
            <a:r>
              <a:rPr lang="ru-RU" dirty="0" smtClean="0">
                <a:solidFill>
                  <a:srgbClr val="00B050"/>
                </a:solidFill>
              </a:rPr>
              <a:t>, Н.И. Алексеевский, Москва «Русское слово», 2011 год.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Презентация «Природа и общество».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3175464"/>
          </a:xfrm>
        </p:spPr>
        <p:txBody>
          <a:bodyPr>
            <a:normAutofit/>
            <a:scene3d>
              <a:camera prst="orthographicFront"/>
              <a:lightRig rig="soft" dir="t">
                <a:rot lat="0" lon="0" rev="2400000"/>
              </a:lightRig>
            </a:scene3d>
            <a:sp3d extrusionH="57150">
              <a:bevelT w="19050" h="12700" prst="relaxedInset"/>
            </a:sp3d>
          </a:bodyPr>
          <a:lstStyle/>
          <a:p>
            <a:pPr algn="l"/>
            <a:r>
              <a:rPr lang="ru-RU" sz="6000" dirty="0" smtClean="0">
                <a:blipFill>
                  <a:blip r:embed="rId2"/>
                  <a:tile tx="0" ty="0" sx="100000" sy="100000" flip="none" algn="tl"/>
                </a:blipFill>
              </a:rPr>
              <a:t>Цель урока</a:t>
            </a:r>
            <a:r>
              <a:rPr lang="ru-RU" sz="4400" dirty="0" smtClean="0">
                <a:solidFill>
                  <a:srgbClr val="FF0000"/>
                </a:solidFill>
              </a:rPr>
              <a:t>: сформировать представления обучающихся о взаимоотношениях природы и человечества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42962" y="5786454"/>
            <a:ext cx="8301038" cy="45719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</a:t>
            </a:r>
          </a:p>
          <a:p>
            <a:pPr lvl="6"/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Picture 2" descr="Картинка 4 из 2447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500438"/>
            <a:ext cx="8001056" cy="283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443814" cy="1143000"/>
          </a:xfrm>
        </p:spPr>
        <p:txBody>
          <a:bodyPr>
            <a:noAutofit/>
          </a:bodyPr>
          <a:lstStyle/>
          <a:p>
            <a:r>
              <a:rPr lang="ru-RU" sz="8800" dirty="0" smtClean="0">
                <a:blipFill>
                  <a:blip r:embed="rId2"/>
                  <a:tile tx="0" ty="0" sx="100000" sy="100000" flip="none" algn="tl"/>
                </a:blipFill>
              </a:rPr>
              <a:t>Задачи  урока</a:t>
            </a:r>
            <a:r>
              <a:rPr lang="ru-RU" sz="8800" dirty="0" smtClean="0"/>
              <a:t>     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Образовательный аспект цели урока: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- обучающийся знает что такое географическая среда, природные условия, природные ресурсы, стихийные природные явления, экологические проблемы;</a:t>
            </a:r>
          </a:p>
          <a:p>
            <a:r>
              <a:rPr lang="ru-RU" dirty="0" smtClean="0"/>
              <a:t>- обучающийся умеет применять в стандартных ситуациях знания о стихийных природных явлениях, способах поведения в этих ситуациях;</a:t>
            </a:r>
          </a:p>
          <a:p>
            <a:r>
              <a:rPr lang="ru-RU" dirty="0" smtClean="0"/>
              <a:t>- обучающийся понимает как влияют природные условия на жизнь и хозяйственную деятельность людей.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Развивающий аспект цели урока: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-     развитие речи, словарного запаса обучающихся;</a:t>
            </a:r>
          </a:p>
          <a:p>
            <a:r>
              <a:rPr lang="ru-RU" dirty="0" smtClean="0"/>
              <a:t>- развивать память, внимание, воображение, умение анализировать, творческие способности детей;</a:t>
            </a:r>
          </a:p>
          <a:p>
            <a:r>
              <a:rPr lang="ru-RU" dirty="0" smtClean="0"/>
              <a:t>- продолжить развивать навыки работы с различными  источниками географической информации.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Воспитательный аспект цели урока: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- формирование эмоционально-ценностного отношения к учебной деятельности, к предмету;</a:t>
            </a:r>
          </a:p>
          <a:p>
            <a:r>
              <a:rPr lang="ru-RU" dirty="0" smtClean="0"/>
              <a:t>- позитивное отношение к окружающей среде, осознание необходимости ее сохранения и рационального использования.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6072230" cy="1143000"/>
          </a:xfrm>
        </p:spPr>
        <p:txBody>
          <a:bodyPr>
            <a:noAutofit/>
          </a:bodyPr>
          <a:lstStyle/>
          <a:p>
            <a:r>
              <a:rPr lang="ru-RU" sz="4800" u="sng" dirty="0" smtClean="0">
                <a:solidFill>
                  <a:srgbClr val="22E627"/>
                </a:solidFill>
              </a:rPr>
              <a:t>Природа и общество</a:t>
            </a:r>
            <a:endParaRPr lang="ru-RU" sz="4800" u="sng" dirty="0">
              <a:solidFill>
                <a:srgbClr val="22E62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Н.И. Вавилов-изучение центров происхождения культурных растений;</a:t>
            </a:r>
          </a:p>
          <a:p>
            <a:pPr>
              <a:buNone/>
            </a:pPr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>
                <a:solidFill>
                  <a:srgbClr val="FFC000"/>
                </a:solidFill>
              </a:rPr>
              <a:t>В.И. Вернадский – создатель учения о биосфере.</a:t>
            </a:r>
          </a:p>
          <a:p>
            <a:endParaRPr lang="ru-RU" dirty="0"/>
          </a:p>
        </p:txBody>
      </p:sp>
      <p:pic>
        <p:nvPicPr>
          <p:cNvPr id="4" name="Рисунок 3" descr="200px-Nikolai_Vavilov_NYW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2330" y="357166"/>
            <a:ext cx="1730590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Vernadsk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0" y="3929066"/>
            <a:ext cx="1879600" cy="254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wheel spokes="3"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Взаимоотношения природы и человека.</a:t>
            </a:r>
            <a:endParaRPr lang="ru-RU" dirty="0">
              <a:solidFill>
                <a:srgbClr val="FFC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500174"/>
          <a:ext cx="8358246" cy="4954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143240" y="142873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solidFill>
                  <a:srgbClr val="66FF33"/>
                </a:solidFill>
              </a:rPr>
              <a:t>  Окружающая   среда</a:t>
            </a:r>
            <a:endParaRPr lang="ru-RU" u="sng" dirty="0">
              <a:solidFill>
                <a:srgbClr val="66FF33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 rot="2760225">
            <a:off x="2412026" y="3825154"/>
            <a:ext cx="714380" cy="959798"/>
          </a:xfrm>
          <a:prstGeom prst="downArrow">
            <a:avLst>
              <a:gd name="adj1" fmla="val 50683"/>
              <a:gd name="adj2" fmla="val 76183"/>
            </a:avLst>
          </a:prstGeom>
          <a:solidFill>
            <a:srgbClr val="22E62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rot="18969595">
            <a:off x="5730540" y="3824687"/>
            <a:ext cx="756392" cy="1061606"/>
          </a:xfrm>
          <a:prstGeom prst="downArrow">
            <a:avLst>
              <a:gd name="adj1" fmla="val 50000"/>
              <a:gd name="adj2" fmla="val 69802"/>
            </a:avLst>
          </a:prstGeom>
          <a:solidFill>
            <a:srgbClr val="22E62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zoom dir="in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rgbClr val="FF0000"/>
                </a:solidFill>
              </a:rPr>
              <a:t>Влияние природной среды на человека</a:t>
            </a:r>
            <a:r>
              <a:rPr lang="ru-RU" sz="3600" i="1" dirty="0" smtClean="0">
                <a:blipFill>
                  <a:blip r:embed="rId3"/>
                  <a:tile tx="0" ty="0" sx="100000" sy="100000" flip="none" algn="tl"/>
                </a:blipFill>
              </a:rPr>
              <a:t>.</a:t>
            </a:r>
            <a:endParaRPr lang="ru-RU" sz="3600" i="1" dirty="0">
              <a:blipFill>
                <a:blip r:embed="rId3"/>
                <a:tile tx="0" ty="0" sx="100000" sy="100000" flip="none" algn="tl"/>
              </a:blip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Стрелка вниз 3"/>
          <p:cNvSpPr/>
          <p:nvPr/>
        </p:nvSpPr>
        <p:spPr>
          <a:xfrm rot="3083149">
            <a:off x="2768961" y="3835950"/>
            <a:ext cx="605213" cy="613142"/>
          </a:xfrm>
          <a:prstGeom prst="downArrow">
            <a:avLst>
              <a:gd name="adj1" fmla="val 55161"/>
              <a:gd name="adj2" fmla="val 50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8438941">
            <a:off x="5415455" y="3843827"/>
            <a:ext cx="642942" cy="64294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 thruBlk="1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u="sng" dirty="0" smtClean="0">
                <a:solidFill>
                  <a:srgbClr val="FF0000"/>
                </a:solidFill>
                <a:latin typeface="Arno Pro Smbd Display" pitchFamily="18" charset="0"/>
              </a:rPr>
              <a:t>Влияние природных условий на образ жизни людей.</a:t>
            </a:r>
            <a:endParaRPr lang="ru-RU" sz="3200" u="sng" dirty="0">
              <a:solidFill>
                <a:srgbClr val="FF0000"/>
              </a:solidFill>
              <a:latin typeface="Arno Pro Smbd Display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Народы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Природные зоны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Тип жилища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Одежда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Занятие</a:t>
                      </a:r>
                    </a:p>
                    <a:p>
                      <a:r>
                        <a:rPr lang="ru-RU" sz="1200" dirty="0" smtClean="0"/>
                        <a:t>Людей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Степняки</a:t>
                      </a:r>
                      <a:endParaRPr lang="ru-RU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Степь,  почвы, черноземы</a:t>
                      </a:r>
                      <a:endParaRPr lang="ru-RU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Крупные села в вдоль рек, саманные дома.</a:t>
                      </a:r>
                      <a:endParaRPr lang="ru-RU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Просторная одежда из льна</a:t>
                      </a:r>
                      <a:endParaRPr lang="ru-RU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Земледелие</a:t>
                      </a:r>
                      <a:r>
                        <a:rPr lang="ru-RU" sz="1200" baseline="0" dirty="0" smtClean="0"/>
                        <a:t> и скотоводство</a:t>
                      </a:r>
                      <a:endParaRPr lang="ru-RU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Поморы</a:t>
                      </a:r>
                      <a:endParaRPr lang="ru-RU" sz="12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Тайга, берега Белого моря, зима холодная, лето прохладное.</a:t>
                      </a:r>
                      <a:endParaRPr lang="ru-RU" sz="12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Дома из бревен, окна смотрят на юг, с красивой резьбой.</a:t>
                      </a:r>
                      <a:endParaRPr lang="ru-RU" sz="12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Теплые полушубки. шапки.</a:t>
                      </a:r>
                      <a:endParaRPr lang="ru-RU" sz="12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Рыболовство,охота,резьба по дереву.</a:t>
                      </a:r>
                      <a:endParaRPr lang="ru-RU" sz="12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Жители Тайги</a:t>
                      </a:r>
                      <a:endParaRPr lang="ru-RU" sz="12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Тайга, зима холодная и длинная.</a:t>
                      </a:r>
                      <a:endParaRPr lang="ru-RU" sz="12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Деревня из трех домов , из толстых</a:t>
                      </a:r>
                      <a:r>
                        <a:rPr lang="ru-RU" sz="1200" baseline="0" dirty="0" smtClean="0"/>
                        <a:t> бревен.</a:t>
                      </a:r>
                      <a:endParaRPr lang="ru-RU" sz="12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Шубы, валенки.</a:t>
                      </a:r>
                      <a:endParaRPr lang="ru-RU" sz="12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Охота, рыболовство, кружевоплетение.</a:t>
                      </a:r>
                      <a:endParaRPr lang="ru-RU" sz="12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Горцы </a:t>
                      </a:r>
                      <a:endParaRPr lang="ru-RU" sz="1200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Горы Кавказа</a:t>
                      </a:r>
                      <a:endParaRPr lang="ru-RU" sz="1200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Селение -аул, на</a:t>
                      </a:r>
                      <a:r>
                        <a:rPr lang="ru-RU" sz="1200" baseline="0" dirty="0" smtClean="0"/>
                        <a:t> склоне </a:t>
                      </a:r>
                      <a:r>
                        <a:rPr lang="ru-RU" sz="1200" dirty="0" smtClean="0"/>
                        <a:t>горы, дом сакля с каменными стенами и плоской крышей.</a:t>
                      </a:r>
                      <a:endParaRPr lang="ru-RU" sz="1200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Папаха из шкуры овцы, сапоги, бурки.</a:t>
                      </a:r>
                      <a:endParaRPr lang="ru-RU" sz="1200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Овцеводство, коневодство, в долинах земледелие.</a:t>
                      </a:r>
                    </a:p>
                    <a:p>
                      <a:endParaRPr lang="ru-RU" sz="1200" dirty="0" smtClean="0"/>
                    </a:p>
                    <a:p>
                      <a:endParaRPr lang="ru-RU" sz="1200" dirty="0" smtClean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Жители Тундры</a:t>
                      </a:r>
                      <a:endParaRPr lang="ru-RU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Чукотская Тундра, зима круглый год</a:t>
                      </a:r>
                      <a:endParaRPr lang="ru-RU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Жилище –чум, кочуют вместе</a:t>
                      </a:r>
                      <a:r>
                        <a:rPr lang="ru-RU" sz="1200" baseline="0" dirty="0" smtClean="0"/>
                        <a:t> со стадом.</a:t>
                      </a:r>
                      <a:endParaRPr lang="ru-RU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Одежда и обувь из оленьих шкур.</a:t>
                      </a:r>
                      <a:endParaRPr lang="ru-RU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Оленеводство, охота на песца, моржей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over dir="rd"/>
    <p:sndAc>
      <p:stSnd>
        <p:snd r:embed="rId2" name="bomb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3536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2800" i="1" u="sng" dirty="0" err="1" smtClean="0">
                <a:solidFill>
                  <a:srgbClr val="C00000"/>
                </a:solidFill>
                <a:latin typeface="Arno Pro Smbd" pitchFamily="18" charset="0"/>
              </a:rPr>
              <a:t>Стихиные</a:t>
            </a:r>
            <a:r>
              <a:rPr lang="ru-RU" sz="2800" i="1" u="sng" dirty="0" smtClean="0">
                <a:solidFill>
                  <a:srgbClr val="C00000"/>
                </a:solidFill>
                <a:latin typeface="Arno Pro Smbd" pitchFamily="18" charset="0"/>
              </a:rPr>
              <a:t> природные явления-       </a:t>
            </a:r>
            <a:r>
              <a:rPr lang="ru-RU" sz="2400" dirty="0" smtClean="0">
                <a:solidFill>
                  <a:srgbClr val="C00000"/>
                </a:solidFill>
                <a:latin typeface="Arno Pro Smbd" pitchFamily="18" charset="0"/>
              </a:rPr>
              <a:t>неожиданные, катастрофические по своим последствиям нарушения нормального хода природных явлений</a:t>
            </a:r>
            <a:r>
              <a:rPr lang="ru-RU" sz="2400" dirty="0" smtClean="0">
                <a:latin typeface="Arno Pro Smbd" pitchFamily="18" charset="0"/>
              </a:rPr>
              <a:t>.</a:t>
            </a:r>
            <a:endParaRPr lang="ru-RU" sz="2400" dirty="0">
              <a:latin typeface="Arno Pro Smbd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66FF33"/>
                </a:solidFill>
              </a:rPr>
              <a:t>В атмосфере : </a:t>
            </a:r>
            <a:r>
              <a:rPr lang="ru-RU" sz="2000" dirty="0" smtClean="0">
                <a:solidFill>
                  <a:srgbClr val="66FF33"/>
                </a:solidFill>
              </a:rPr>
              <a:t>ураганы, смерчи, засухи, снегопады, ливни, град. </a:t>
            </a:r>
          </a:p>
          <a:p>
            <a:r>
              <a:rPr lang="ru-RU" sz="2000" b="1" i="1" dirty="0" smtClean="0">
                <a:solidFill>
                  <a:srgbClr val="66FF33"/>
                </a:solidFill>
              </a:rPr>
              <a:t>В литосфере: </a:t>
            </a:r>
            <a:r>
              <a:rPr lang="ru-RU" sz="2000" dirty="0" smtClean="0">
                <a:solidFill>
                  <a:srgbClr val="66FF33"/>
                </a:solidFill>
              </a:rPr>
              <a:t>землетрясения, извержения вулканов, оползни, сели, обвалы.</a:t>
            </a:r>
          </a:p>
          <a:p>
            <a:r>
              <a:rPr lang="ru-RU" sz="2000" b="1" i="1" dirty="0" smtClean="0">
                <a:solidFill>
                  <a:srgbClr val="66FF33"/>
                </a:solidFill>
              </a:rPr>
              <a:t>В гидросфере</a:t>
            </a:r>
            <a:r>
              <a:rPr lang="ru-RU" sz="2000" dirty="0" smtClean="0">
                <a:solidFill>
                  <a:srgbClr val="66FF33"/>
                </a:solidFill>
              </a:rPr>
              <a:t>: наводнения, цунами.</a:t>
            </a:r>
          </a:p>
          <a:p>
            <a:endParaRPr lang="ru-RU" sz="2000" dirty="0"/>
          </a:p>
        </p:txBody>
      </p:sp>
      <p:pic>
        <p:nvPicPr>
          <p:cNvPr id="8" name="Picture 3" descr="C:\Documents and Settings\Сергей\Рабочий стол\large_250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357562"/>
            <a:ext cx="414340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Картинка 7 из 17847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357562"/>
            <a:ext cx="4357686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i="1" dirty="0" smtClean="0">
                <a:solidFill>
                  <a:srgbClr val="FF0000"/>
                </a:solidFill>
              </a:rPr>
              <a:t>Влияние человека на природу</a:t>
            </a:r>
            <a:r>
              <a:rPr lang="ru-RU" sz="3200" i="1" dirty="0" smtClean="0">
                <a:solidFill>
                  <a:srgbClr val="FFFF00"/>
                </a:solidFill>
              </a:rPr>
              <a:t/>
            </a:r>
            <a:br>
              <a:rPr lang="ru-RU" sz="3200" i="1" dirty="0" smtClean="0">
                <a:solidFill>
                  <a:srgbClr val="FFFF00"/>
                </a:solidFill>
              </a:rPr>
            </a:br>
            <a:r>
              <a:rPr lang="ru-RU" sz="3100" b="1" i="1" u="sng" dirty="0" smtClean="0">
                <a:solidFill>
                  <a:srgbClr val="66FF33"/>
                </a:solidFill>
              </a:rPr>
              <a:t>природные ресурсы- </a:t>
            </a:r>
            <a:r>
              <a:rPr lang="ru-RU" sz="2200" b="1" dirty="0" smtClean="0">
                <a:solidFill>
                  <a:srgbClr val="FFFF00"/>
                </a:solidFill>
              </a:rPr>
              <a:t>все богатства природы, которые используются в хозяйственной деятельности</a:t>
            </a:r>
            <a:r>
              <a:rPr lang="ru-RU" sz="1400" b="1" dirty="0" smtClean="0">
                <a:solidFill>
                  <a:srgbClr val="FFFF00"/>
                </a:solidFill>
              </a:rPr>
              <a:t>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1785927"/>
          <a:ext cx="4357718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  <a:gridCol w="2500330"/>
              </a:tblGrid>
              <a:tr h="529482"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 ресурсов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Для чего используются</a:t>
                      </a:r>
                      <a:endParaRPr lang="ru-RU" dirty="0"/>
                    </a:p>
                  </a:txBody>
                  <a:tcPr/>
                </a:tc>
              </a:tr>
              <a:tr h="756402">
                <a:tc>
                  <a:txBody>
                    <a:bodyPr/>
                    <a:lstStyle/>
                    <a:p>
                      <a:r>
                        <a:rPr lang="ru-RU" dirty="0" smtClean="0"/>
                        <a:t>Минеральные </a:t>
                      </a:r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Топливо, в промышленности, в строительстве.</a:t>
                      </a:r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529482">
                <a:tc>
                  <a:txBody>
                    <a:bodyPr/>
                    <a:lstStyle/>
                    <a:p>
                      <a:r>
                        <a:rPr lang="ru-RU" dirty="0" smtClean="0"/>
                        <a:t>Земельные 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сельском и лестном хозяйстве 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756402">
                <a:tc>
                  <a:txBody>
                    <a:bodyPr/>
                    <a:lstStyle/>
                    <a:p>
                      <a:r>
                        <a:rPr lang="ru-RU" dirty="0" smtClean="0"/>
                        <a:t>Водные </a:t>
                      </a:r>
                      <a:endParaRPr lang="ru-RU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Рыболовство, транспорт, гидроэнергетика</a:t>
                      </a:r>
                      <a:endParaRPr lang="ru-RU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  <a:tr h="529482">
                <a:tc>
                  <a:txBody>
                    <a:bodyPr/>
                    <a:lstStyle/>
                    <a:p>
                      <a:r>
                        <a:rPr lang="ru-RU" dirty="0" smtClean="0"/>
                        <a:t>Биологические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Пища, одежда, строительство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756402">
                <a:tc>
                  <a:txBody>
                    <a:bodyPr/>
                    <a:lstStyle/>
                    <a:p>
                      <a:r>
                        <a:rPr lang="ru-RU" dirty="0" smtClean="0"/>
                        <a:t>Климатические </a:t>
                      </a:r>
                      <a:endParaRPr lang="ru-RU" dirty="0"/>
                    </a:p>
                  </a:txBody>
                  <a:tcPr>
                    <a:solidFill>
                      <a:srgbClr val="22E62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Для проживание людей, в сельском ,</a:t>
                      </a:r>
                      <a:r>
                        <a:rPr lang="ru-RU" baseline="0" dirty="0" smtClean="0"/>
                        <a:t> хозяйстве.</a:t>
                      </a:r>
                      <a:endParaRPr lang="ru-RU" dirty="0"/>
                    </a:p>
                  </a:txBody>
                  <a:tcPr>
                    <a:solidFill>
                      <a:srgbClr val="22E627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2" descr="C:\Documents and Settings\Сергей\Рабочий стол\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785926"/>
            <a:ext cx="3214710" cy="2179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" descr="Реки России богаты рыбо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143380"/>
            <a:ext cx="3214710" cy="2376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159</TotalTime>
  <Words>706</Words>
  <Application>Microsoft Office PowerPoint</Application>
  <PresentationFormat>Экран (4:3)</PresentationFormat>
  <Paragraphs>123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Литейная</vt:lpstr>
      <vt:lpstr>Презентация урока по географии 7 класс Тема урока: «Природа и общество» </vt:lpstr>
      <vt:lpstr>Цель урока: сформировать представления обучающихся о взаимоотношениях природы и человечества</vt:lpstr>
      <vt:lpstr>Задачи  урока      </vt:lpstr>
      <vt:lpstr>Природа и общество</vt:lpstr>
      <vt:lpstr>Взаимоотношения природы и человека.</vt:lpstr>
      <vt:lpstr>Влияние природной среды на человека.</vt:lpstr>
      <vt:lpstr>Влияние природных условий на образ жизни людей.</vt:lpstr>
      <vt:lpstr>Стихиные природные явления-       неожиданные, катастрофические по своим последствиям нарушения нормального хода природных явлений.</vt:lpstr>
      <vt:lpstr>Влияние человека на природу природные ресурсы- все богатства природы, которые используются в хозяйственной деятельности.</vt:lpstr>
      <vt:lpstr>       Экологические проблемы - ухудшение природной среды в результате хозяственной деятельности человека.</vt:lpstr>
      <vt:lpstr>Парниковый эффект</vt:lpstr>
      <vt:lpstr>Использование  удобрений</vt:lpstr>
      <vt:lpstr>Презентация PowerPoint</vt:lpstr>
      <vt:lpstr>Пути решения экологических проблем</vt:lpstr>
      <vt:lpstr>Итоги урока.</vt:lpstr>
      <vt:lpstr>Домашнее задание:</vt:lpstr>
      <vt:lpstr>Использованная литература: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25</cp:revision>
  <dcterms:created xsi:type="dcterms:W3CDTF">2012-10-21T11:20:14Z</dcterms:created>
  <dcterms:modified xsi:type="dcterms:W3CDTF">2014-10-30T15:13:45Z</dcterms:modified>
</cp:coreProperties>
</file>