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1" r:id="rId4"/>
    <p:sldId id="259" r:id="rId5"/>
    <p:sldId id="263" r:id="rId6"/>
    <p:sldId id="260" r:id="rId7"/>
    <p:sldId id="270" r:id="rId8"/>
    <p:sldId id="261" r:id="rId9"/>
    <p:sldId id="262" r:id="rId10"/>
    <p:sldId id="269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000" b="1" baseline="0" dirty="0" err="1">
                <a:solidFill>
                  <a:srgbClr val="FF0000"/>
                </a:solidFill>
              </a:rPr>
              <a:t>Количесво</a:t>
            </a:r>
            <a:r>
              <a:rPr lang="ru-RU" sz="2000" b="1" baseline="0" dirty="0">
                <a:solidFill>
                  <a:srgbClr val="FF0000"/>
                </a:solidFill>
              </a:rPr>
              <a:t> учащихся, использующих мешок для </a:t>
            </a:r>
            <a:r>
              <a:rPr lang="ru-RU" sz="2000" b="1" baseline="0" dirty="0" err="1">
                <a:solidFill>
                  <a:srgbClr val="FF0000"/>
                </a:solidFill>
              </a:rPr>
              <a:t>сменки</a:t>
            </a:r>
            <a:endParaRPr lang="ru-RU" sz="2000" b="1" baseline="0" dirty="0">
              <a:solidFill>
                <a:srgbClr val="FF0000"/>
              </a:solidFill>
            </a:endParaRPr>
          </a:p>
        </c:rich>
      </c:tx>
      <c:layout>
        <c:manualLayout>
          <c:xMode val="edge"/>
          <c:yMode val="edge"/>
          <c:x val="0.11502782931354361"/>
          <c:y val="2.0000000000000014E-2"/>
        </c:manualLayout>
      </c:layout>
      <c:spPr>
        <a:noFill/>
        <a:ln w="25418">
          <a:noFill/>
        </a:ln>
      </c:spPr>
    </c:title>
    <c:view3D>
      <c:hPercent val="43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0909090909091106E-2"/>
          <c:y val="0.27714285714285847"/>
          <c:w val="0.88868274582560003"/>
          <c:h val="0.4942857142857143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Девочки</c:v>
                </c:pt>
              </c:strCache>
            </c:strRef>
          </c:tx>
          <c:spPr>
            <a:solidFill>
              <a:srgbClr val="9999FF"/>
            </a:solidFill>
            <a:ln w="12709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2"/>
                <c:pt idx="0">
                  <c:v>1-4 класс</c:v>
                </c:pt>
                <c:pt idx="1">
                  <c:v>5-11 класс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95</c:v>
                </c:pt>
                <c:pt idx="1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Мальчики</c:v>
                </c:pt>
              </c:strCache>
            </c:strRef>
          </c:tx>
          <c:spPr>
            <a:solidFill>
              <a:srgbClr val="993366"/>
            </a:solidFill>
            <a:ln w="12709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2"/>
                <c:pt idx="0">
                  <c:v>1-4 класс</c:v>
                </c:pt>
                <c:pt idx="1">
                  <c:v>5-11 класс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82</c:v>
                </c:pt>
                <c:pt idx="1">
                  <c:v>22</c:v>
                </c:pt>
              </c:numCache>
            </c:numRef>
          </c:val>
        </c:ser>
        <c:gapDepth val="0"/>
        <c:shape val="box"/>
        <c:axId val="80171008"/>
        <c:axId val="80172544"/>
        <c:axId val="0"/>
      </c:bar3DChart>
      <c:catAx>
        <c:axId val="80171008"/>
        <c:scaling>
          <c:orientation val="minMax"/>
        </c:scaling>
        <c:axPos val="b"/>
        <c:numFmt formatCode="General" sourceLinked="1"/>
        <c:tickLblPos val="low"/>
        <c:spPr>
          <a:ln w="317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1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0172544"/>
        <c:crosses val="autoZero"/>
        <c:auto val="1"/>
        <c:lblAlgn val="ctr"/>
        <c:lblOffset val="100"/>
        <c:tickLblSkip val="1"/>
        <c:tickMarkSkip val="1"/>
      </c:catAx>
      <c:valAx>
        <c:axId val="80172544"/>
        <c:scaling>
          <c:orientation val="minMax"/>
        </c:scaling>
        <c:axPos val="l"/>
        <c:majorGridlines>
          <c:spPr>
            <a:ln w="3177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1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0171008"/>
        <c:crosses val="autoZero"/>
        <c:crossBetween val="between"/>
      </c:valAx>
      <c:spPr>
        <a:noFill/>
        <a:ln w="25418">
          <a:noFill/>
        </a:ln>
      </c:spPr>
    </c:plotArea>
    <c:legend>
      <c:legendPos val="b"/>
      <c:layout>
        <c:manualLayout>
          <c:xMode val="edge"/>
          <c:yMode val="edge"/>
          <c:x val="0.16295649003250262"/>
          <c:y val="0.91999999999999993"/>
          <c:w val="0.58657976046961757"/>
          <c:h val="6.8571428571428575E-2"/>
        </c:manualLayout>
      </c:layout>
      <c:spPr>
        <a:noFill/>
        <a:ln w="3177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201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400" b="1" baseline="0" dirty="0">
                <a:solidFill>
                  <a:srgbClr val="FF0000"/>
                </a:solidFill>
              </a:rPr>
              <a:t>Количество учащихся, использующих пакет</a:t>
            </a:r>
          </a:p>
        </c:rich>
      </c:tx>
      <c:layout>
        <c:manualLayout>
          <c:xMode val="edge"/>
          <c:yMode val="edge"/>
          <c:x val="0.15062828493889996"/>
          <c:y val="3.8008177662799444E-2"/>
        </c:manualLayout>
      </c:layout>
      <c:spPr>
        <a:noFill/>
        <a:ln w="25414">
          <a:noFill/>
        </a:ln>
      </c:spPr>
    </c:title>
    <c:view3D>
      <c:hPercent val="53"/>
      <c:rotY val="30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3783359497645293E-2"/>
          <c:y val="0.32857142857142857"/>
          <c:w val="0.70643642072213242"/>
          <c:h val="0.37380952380952542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Девочки</c:v>
                </c:pt>
              </c:strCache>
            </c:strRef>
          </c:tx>
          <c:spPr>
            <a:solidFill>
              <a:srgbClr val="9999FF"/>
            </a:solidFill>
            <a:ln w="12707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2"/>
                <c:pt idx="0">
                  <c:v>1-4 класс</c:v>
                </c:pt>
                <c:pt idx="1">
                  <c:v>5-11 класс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22</c:v>
                </c:pt>
                <c:pt idx="1">
                  <c:v>45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Мальчики</c:v>
                </c:pt>
              </c:strCache>
            </c:strRef>
          </c:tx>
          <c:spPr>
            <a:solidFill>
              <a:srgbClr val="993366"/>
            </a:solidFill>
            <a:ln w="12707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2"/>
                <c:pt idx="0">
                  <c:v>1-4 класс</c:v>
                </c:pt>
                <c:pt idx="1">
                  <c:v>5-11 класс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13</c:v>
                </c:pt>
                <c:pt idx="1">
                  <c:v>26</c:v>
                </c:pt>
              </c:numCache>
            </c:numRef>
          </c:val>
        </c:ser>
        <c:gapDepth val="0"/>
        <c:shape val="box"/>
        <c:axId val="100296960"/>
        <c:axId val="100306944"/>
        <c:axId val="0"/>
      </c:bar3DChart>
      <c:catAx>
        <c:axId val="100296960"/>
        <c:scaling>
          <c:orientation val="minMax"/>
        </c:scaling>
        <c:axPos val="b"/>
        <c:numFmt formatCode="General" sourceLinked="1"/>
        <c:tickLblPos val="low"/>
        <c:spPr>
          <a:ln w="317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51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00306944"/>
        <c:crosses val="autoZero"/>
        <c:auto val="1"/>
        <c:lblAlgn val="ctr"/>
        <c:lblOffset val="100"/>
        <c:tickLblSkip val="1"/>
        <c:tickMarkSkip val="1"/>
      </c:catAx>
      <c:valAx>
        <c:axId val="100306944"/>
        <c:scaling>
          <c:orientation val="minMax"/>
        </c:scaling>
        <c:axPos val="l"/>
        <c:majorGridlines>
          <c:spPr>
            <a:ln w="3177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51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00296960"/>
        <c:crosses val="autoZero"/>
        <c:crossBetween val="between"/>
      </c:valAx>
      <c:spPr>
        <a:noFill/>
        <a:ln w="25414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21381902830182994"/>
          <c:y val="0.91190470793914169"/>
          <c:w val="0.51289774634693508"/>
          <c:h val="5.7142857142857162E-2"/>
        </c:manualLayout>
      </c:layout>
      <c:spPr>
        <a:noFill/>
        <a:ln w="3177">
          <a:solidFill>
            <a:srgbClr val="000000"/>
          </a:solidFill>
          <a:prstDash val="solid"/>
        </a:ln>
      </c:spPr>
      <c:txPr>
        <a:bodyPr/>
        <a:lstStyle/>
        <a:p>
          <a:pPr>
            <a:defRPr sz="735" b="0" i="0" u="none" strike="noStrike" baseline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476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defRPr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Предпочтения в использовании сумки для сменной обуви среди учащихся 5, 6, 8 и 11 классов</a:t>
            </a:r>
          </a:p>
        </c:rich>
      </c:tx>
      <c:layout>
        <c:manualLayout>
          <c:xMode val="edge"/>
          <c:yMode val="edge"/>
          <c:x val="0.13207547169811318"/>
          <c:y val="1.9999999999999997E-2"/>
        </c:manualLayout>
      </c:layout>
      <c:spPr>
        <a:noFill/>
        <a:ln w="25414">
          <a:noFill/>
        </a:ln>
      </c:spPr>
    </c:title>
    <c:view3D>
      <c:rotX val="90"/>
      <c:hPercent val="52"/>
      <c:rotY val="344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3.7735849056604008E-3"/>
          <c:y val="0.31333333333333335"/>
          <c:w val="0.8490566037735876"/>
          <c:h val="0.4688888888888910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5 класс</c:v>
                </c:pt>
              </c:strCache>
            </c:strRef>
          </c:tx>
          <c:spPr>
            <a:solidFill>
              <a:srgbClr val="9999FF"/>
            </a:solidFill>
            <a:ln w="12707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2"/>
                <c:pt idx="0">
                  <c:v>мешок</c:v>
                </c:pt>
                <c:pt idx="1">
                  <c:v>пакет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16</c:v>
                </c:pt>
                <c:pt idx="1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 класс</c:v>
                </c:pt>
              </c:strCache>
            </c:strRef>
          </c:tx>
          <c:spPr>
            <a:solidFill>
              <a:srgbClr val="993366"/>
            </a:solidFill>
            <a:ln w="12707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2"/>
                <c:pt idx="0">
                  <c:v>мешок</c:v>
                </c:pt>
                <c:pt idx="1">
                  <c:v>пакет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9</c:v>
                </c:pt>
                <c:pt idx="1">
                  <c:v>11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8 класс</c:v>
                </c:pt>
              </c:strCache>
            </c:strRef>
          </c:tx>
          <c:spPr>
            <a:solidFill>
              <a:srgbClr val="FFFFCC"/>
            </a:solidFill>
            <a:ln w="12707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2"/>
                <c:pt idx="0">
                  <c:v>мешок</c:v>
                </c:pt>
                <c:pt idx="1">
                  <c:v>пакет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8</c:v>
                </c:pt>
                <c:pt idx="1">
                  <c:v>13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11 класс</c:v>
                </c:pt>
              </c:strCache>
            </c:strRef>
          </c:tx>
          <c:spPr>
            <a:solidFill>
              <a:srgbClr val="CCFFFF"/>
            </a:solidFill>
            <a:ln w="12707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2"/>
                <c:pt idx="0">
                  <c:v>мешок</c:v>
                </c:pt>
                <c:pt idx="1">
                  <c:v>пакет</c:v>
                </c:pt>
              </c:strCache>
            </c: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2</c:v>
                </c:pt>
                <c:pt idx="1">
                  <c:v>15</c:v>
                </c:pt>
              </c:numCache>
            </c:numRef>
          </c:val>
        </c:ser>
        <c:gapDepth val="0"/>
        <c:shape val="box"/>
        <c:axId val="80829824"/>
        <c:axId val="80876672"/>
        <c:axId val="0"/>
      </c:bar3DChart>
      <c:catAx>
        <c:axId val="80829824"/>
        <c:scaling>
          <c:orientation val="minMax"/>
        </c:scaling>
        <c:axPos val="b"/>
        <c:numFmt formatCode="General" sourceLinked="1"/>
        <c:tickLblPos val="low"/>
        <c:spPr>
          <a:ln w="317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51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0876672"/>
        <c:crosses val="autoZero"/>
        <c:auto val="1"/>
        <c:lblAlgn val="ctr"/>
        <c:lblOffset val="100"/>
        <c:tickLblSkip val="1"/>
        <c:tickMarkSkip val="1"/>
      </c:catAx>
      <c:valAx>
        <c:axId val="80876672"/>
        <c:scaling>
          <c:orientation val="minMax"/>
        </c:scaling>
        <c:axPos val="r"/>
        <c:majorGridlines>
          <c:spPr>
            <a:ln w="3177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51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0829824"/>
        <c:crosses val="max"/>
        <c:crossBetween val="between"/>
      </c:valAx>
      <c:spPr>
        <a:noFill/>
        <a:ln w="25414">
          <a:noFill/>
        </a:ln>
      </c:spPr>
    </c:plotArea>
    <c:legend>
      <c:legendPos val="b"/>
      <c:layout>
        <c:manualLayout>
          <c:xMode val="edge"/>
          <c:yMode val="edge"/>
          <c:x val="0.12075471698113269"/>
          <c:y val="0.92"/>
          <c:w val="0.73773584905660372"/>
          <c:h val="7.1111111111111111E-2"/>
        </c:manualLayout>
      </c:layout>
      <c:spPr>
        <a:noFill/>
        <a:ln w="3177">
          <a:solidFill>
            <a:srgbClr val="000000"/>
          </a:solidFill>
          <a:prstDash val="solid"/>
        </a:ln>
      </c:spPr>
      <c:txPr>
        <a:bodyPr/>
        <a:lstStyle/>
        <a:p>
          <a:pPr>
            <a:defRPr sz="1101" b="1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201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FF0000"/>
                </a:solidFill>
                <a:latin typeface="Calibri"/>
                <a:ea typeface="Calibri"/>
                <a:cs typeface="Calibri"/>
              </a:defRPr>
            </a:pPr>
            <a:r>
              <a:rPr 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Количесвто учащихся, посещающих школу без сменки 1-4 классы</a:t>
            </a:r>
          </a:p>
        </c:rich>
      </c:tx>
      <c:layout>
        <c:manualLayout>
          <c:xMode val="edge"/>
          <c:yMode val="edge"/>
          <c:x val="0.10898661567877627"/>
          <c:y val="2.1084337349397592E-2"/>
        </c:manualLayout>
      </c:layout>
      <c:spPr>
        <a:noFill/>
        <a:ln w="25382">
          <a:noFill/>
        </a:ln>
      </c:spPr>
    </c:title>
    <c:view3D>
      <c:rotX val="90"/>
      <c:hPercent val="47"/>
      <c:rotY val="35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5449330783938808E-2"/>
          <c:y val="0.15060240963855417"/>
          <c:w val="0.92351816443594348"/>
          <c:h val="0.5843373493975881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Девочки</c:v>
                </c:pt>
              </c:strCache>
            </c:strRef>
          </c:tx>
          <c:spPr>
            <a:solidFill>
              <a:srgbClr val="9999FF"/>
            </a:solidFill>
            <a:ln w="12691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3"/>
                <c:pt idx="0">
                  <c:v>сентябрь - октябрь</c:v>
                </c:pt>
                <c:pt idx="1">
                  <c:v>ноябрь - март</c:v>
                </c:pt>
                <c:pt idx="2">
                  <c:v>апрель - май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Мальчики</c:v>
                </c:pt>
              </c:strCache>
            </c:strRef>
          </c:tx>
          <c:spPr>
            <a:solidFill>
              <a:srgbClr val="993366"/>
            </a:solidFill>
            <a:ln w="12691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3"/>
                <c:pt idx="0">
                  <c:v>сентябрь - октябрь</c:v>
                </c:pt>
                <c:pt idx="1">
                  <c:v>ноябрь - март</c:v>
                </c:pt>
                <c:pt idx="2">
                  <c:v>апрель - май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7</c:v>
                </c:pt>
                <c:pt idx="1">
                  <c:v>3</c:v>
                </c:pt>
                <c:pt idx="2">
                  <c:v>8</c:v>
                </c:pt>
              </c:numCache>
            </c:numRef>
          </c:val>
        </c:ser>
        <c:gapDepth val="0"/>
        <c:shape val="box"/>
        <c:axId val="118720384"/>
        <c:axId val="118721920"/>
        <c:axId val="0"/>
      </c:bar3DChart>
      <c:catAx>
        <c:axId val="118720384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99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18721920"/>
        <c:crosses val="autoZero"/>
        <c:auto val="1"/>
        <c:lblAlgn val="ctr"/>
        <c:lblOffset val="100"/>
        <c:tickLblSkip val="1"/>
        <c:tickMarkSkip val="1"/>
      </c:catAx>
      <c:valAx>
        <c:axId val="118721920"/>
        <c:scaling>
          <c:orientation val="minMax"/>
        </c:scaling>
        <c:axPos val="l"/>
        <c:majorGridlines>
          <c:spPr>
            <a:ln w="3173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74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18720384"/>
        <c:crosses val="autoZero"/>
        <c:crossBetween val="between"/>
      </c:valAx>
      <c:spPr>
        <a:noFill/>
        <a:ln w="25382">
          <a:noFill/>
        </a:ln>
      </c:spPr>
    </c:plotArea>
    <c:legend>
      <c:legendPos val="b"/>
      <c:layout>
        <c:manualLayout>
          <c:xMode val="edge"/>
          <c:yMode val="edge"/>
          <c:x val="5.9470941077747023E-2"/>
          <c:y val="0.84675866457894922"/>
          <c:w val="0.54714790610386865"/>
          <c:h val="8.4337349397590994E-2"/>
        </c:manualLayout>
      </c:layout>
      <c:spPr>
        <a:noFill/>
        <a:ln w="3173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174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1800" b="1">
                <a:solidFill>
                  <a:srgbClr val="FF0000"/>
                </a:solidFill>
              </a:rPr>
              <a:t>Количесво учащихся, посещающих школу без сменки 5-11 классы</a:t>
            </a:r>
          </a:p>
        </c:rich>
      </c:tx>
      <c:layout>
        <c:manualLayout>
          <c:xMode val="edge"/>
          <c:yMode val="edge"/>
          <c:x val="0.10280373831775701"/>
          <c:y val="1.9607843137254902E-2"/>
        </c:manualLayout>
      </c:layout>
      <c:spPr>
        <a:noFill/>
        <a:ln w="25381">
          <a:noFill/>
        </a:ln>
      </c:spPr>
    </c:title>
    <c:view3D>
      <c:hPercent val="54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2897196261682284E-2"/>
          <c:y val="0.21813725490196142"/>
          <c:w val="0.90654205607476634"/>
          <c:h val="0.5024509803921543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Девочки</c:v>
                </c:pt>
              </c:strCache>
            </c:strRef>
          </c:tx>
          <c:spPr>
            <a:solidFill>
              <a:srgbClr val="9999FF"/>
            </a:solidFill>
            <a:ln w="12690">
              <a:solidFill>
                <a:srgbClr val="000000"/>
              </a:solidFill>
              <a:prstDash val="solid"/>
            </a:ln>
          </c:spPr>
          <c:cat>
            <c:strRef>
              <c:f>Sheet1!$B$1:$D$1</c:f>
              <c:strCache>
                <c:ptCount val="3"/>
                <c:pt idx="0">
                  <c:v>сентябрь - октябрь</c:v>
                </c:pt>
                <c:pt idx="1">
                  <c:v>ноябрь - март</c:v>
                </c:pt>
                <c:pt idx="2">
                  <c:v>апрель - май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14</c:v>
                </c:pt>
                <c:pt idx="1">
                  <c:v>4</c:v>
                </c:pt>
                <c:pt idx="2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Мальчики</c:v>
                </c:pt>
              </c:strCache>
            </c:strRef>
          </c:tx>
          <c:spPr>
            <a:solidFill>
              <a:srgbClr val="993366"/>
            </a:solidFill>
            <a:ln w="12690">
              <a:solidFill>
                <a:srgbClr val="000000"/>
              </a:solidFill>
              <a:prstDash val="solid"/>
            </a:ln>
          </c:spPr>
          <c:cat>
            <c:strRef>
              <c:f>Sheet1!$B$1:$D$1</c:f>
              <c:strCache>
                <c:ptCount val="3"/>
                <c:pt idx="0">
                  <c:v>сентябрь - октябрь</c:v>
                </c:pt>
                <c:pt idx="1">
                  <c:v>ноябрь - март</c:v>
                </c:pt>
                <c:pt idx="2">
                  <c:v>апрель - май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24</c:v>
                </c:pt>
                <c:pt idx="1">
                  <c:v>11</c:v>
                </c:pt>
                <c:pt idx="2">
                  <c:v>32</c:v>
                </c:pt>
              </c:numCache>
            </c:numRef>
          </c:val>
        </c:ser>
        <c:gapDepth val="0"/>
        <c:shape val="box"/>
        <c:axId val="118686080"/>
        <c:axId val="118687616"/>
        <c:axId val="0"/>
      </c:bar3DChart>
      <c:catAx>
        <c:axId val="118686080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99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18687616"/>
        <c:crosses val="autoZero"/>
        <c:auto val="1"/>
        <c:lblAlgn val="ctr"/>
        <c:lblOffset val="100"/>
        <c:tickLblSkip val="1"/>
        <c:tickMarkSkip val="1"/>
      </c:catAx>
      <c:valAx>
        <c:axId val="118687616"/>
        <c:scaling>
          <c:orientation val="minMax"/>
        </c:scaling>
        <c:axPos val="l"/>
        <c:majorGridlines>
          <c:spPr>
            <a:ln w="3173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99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18686080"/>
        <c:crosses val="autoZero"/>
        <c:crossBetween val="between"/>
      </c:valAx>
      <c:spPr>
        <a:noFill/>
        <a:ln w="25381">
          <a:noFill/>
        </a:ln>
      </c:spPr>
    </c:plotArea>
    <c:legend>
      <c:legendPos val="b"/>
      <c:layout>
        <c:manualLayout>
          <c:xMode val="edge"/>
          <c:yMode val="edge"/>
          <c:x val="0.27663551401869163"/>
          <c:y val="0.91421568627451189"/>
          <c:w val="0.55700934579439254"/>
          <c:h val="8.0882352941176544E-2"/>
        </c:manualLayout>
      </c:layout>
      <c:spPr>
        <a:noFill/>
        <a:ln w="3173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199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C99A3-5CF0-4BCE-AF77-7F59CD780D5E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26ED9-3CB9-41FF-BE87-35D3E3CD0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987A8-EA51-4CFC-AB4C-9A91A5E8B798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E88DB-80E0-4738-B368-FC67245EE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D72A5-DB69-4C70-8238-6496878BA4FC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3CFB8-10F9-4D5D-92A5-2FBC812049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66E16-514B-488E-96B4-775175085225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C40D0-7615-4882-BB8A-C2750E674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5F2F0-42B3-4597-A333-45E1EE210899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FA314-785B-46E7-BFF0-6CEDD12A4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F8D4B-1B18-40F6-B60E-A93FD32D32AF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A2F94-5A22-4670-AD49-6260EE068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25DD8-E8D3-41B5-AB87-56A3A84A2CAE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465A3-E5D9-4E56-A71D-420F28188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619BC-B356-40CE-BFE1-3C204B0CD1D4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CD62B-D432-4742-B77B-A96E975BAE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9EEF-D2B7-4E4A-9E89-D7EA34189CA5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FE9C0-5A29-4E43-B482-4DA21CCD44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15E63-89A1-4953-AD87-3F6938776BE6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41CBF-F4EB-4E42-BA77-38DD7A068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8FA13-0DA6-428C-8235-7DC3BCA73C13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37EA4-5A07-4E5F-868D-E5EA64B3F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1E7AC4-FD1A-4A3D-84AB-1A8F46DE10D3}" type="datetimeFigureOut">
              <a:rPr lang="ru-RU"/>
              <a:pPr>
                <a:defRPr/>
              </a:pPr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865A29-285D-40FF-9FD6-FB898C099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 txBox="1">
            <a:spLocks/>
          </p:cNvSpPr>
          <p:nvPr/>
        </p:nvSpPr>
        <p:spPr>
          <a:xfrm>
            <a:off x="683568" y="692696"/>
            <a:ext cx="7772400" cy="2520280"/>
          </a:xfrm>
          <a:prstGeom prst="rect">
            <a:avLst/>
          </a:prstGeom>
        </p:spPr>
        <p:txBody>
          <a:bodyPr anchor="b">
            <a:prstTxWarp prst="textChevronInverted">
              <a:avLst/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ndara"/>
              </a:rPr>
              <a:t>Новый взгляд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ndara"/>
              </a:rPr>
              <a:t> на старую проблему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ndara"/>
            </a:endParaRPr>
          </a:p>
        </p:txBody>
      </p:sp>
      <p:sp>
        <p:nvSpPr>
          <p:cNvPr id="2051" name="Подзаголовок 2"/>
          <p:cNvSpPr txBox="1">
            <a:spLocks/>
          </p:cNvSpPr>
          <p:nvPr/>
        </p:nvSpPr>
        <p:spPr bwMode="auto">
          <a:xfrm>
            <a:off x="4860032" y="3717032"/>
            <a:ext cx="3571875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20000"/>
              </a:spcBef>
              <a:buClr>
                <a:srgbClr val="72A376"/>
              </a:buClr>
              <a:buSzPct val="100000"/>
              <a:buFont typeface="Symbol" pitchFamily="18" charset="2"/>
              <a:buNone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ndara" pitchFamily="34" charset="0"/>
              </a:rPr>
              <a:t>Проект </a:t>
            </a: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ndara" pitchFamily="34" charset="0"/>
              </a:rPr>
              <a:t>выполнила: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ndara" pitchFamily="34" charset="0"/>
            </a:endParaRPr>
          </a:p>
          <a:p>
            <a:pPr algn="ctr">
              <a:spcBef>
                <a:spcPct val="20000"/>
              </a:spcBef>
              <a:buClr>
                <a:srgbClr val="72A376"/>
              </a:buClr>
              <a:buSzPct val="100000"/>
              <a:buFont typeface="Symbol" pitchFamily="18" charset="2"/>
              <a:buNone/>
            </a:pP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ndara" pitchFamily="34" charset="0"/>
              </a:rPr>
              <a:t>Ученица  6   </a:t>
            </a: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ndara" pitchFamily="34" charset="0"/>
              </a:rPr>
              <a:t>класса</a:t>
            </a:r>
          </a:p>
          <a:p>
            <a:pPr algn="ctr">
              <a:spcBef>
                <a:spcPct val="20000"/>
              </a:spcBef>
              <a:buClr>
                <a:srgbClr val="72A376"/>
              </a:buClr>
              <a:buSzPct val="100000"/>
              <a:buFont typeface="Symbol" pitchFamily="18" charset="2"/>
              <a:buNone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ndara" pitchFamily="34" charset="0"/>
              </a:rPr>
              <a:t>МОУ СОШ </a:t>
            </a: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ndara" pitchFamily="34" charset="0"/>
              </a:rPr>
              <a:t>№ 17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ndara" pitchFamily="34" charset="0"/>
            </a:endParaRPr>
          </a:p>
          <a:p>
            <a:pPr algn="ctr">
              <a:spcBef>
                <a:spcPct val="20000"/>
              </a:spcBef>
              <a:buClr>
                <a:srgbClr val="72A376"/>
              </a:buClr>
              <a:buSzPct val="100000"/>
              <a:buFont typeface="Symbol" pitchFamily="18" charset="2"/>
              <a:buNone/>
            </a:pP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ndara" pitchFamily="34" charset="0"/>
              </a:rPr>
              <a:t>Петросян Диана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ndara" pitchFamily="34" charset="0"/>
            </a:endParaRPr>
          </a:p>
          <a:p>
            <a:pPr algn="ctr">
              <a:spcBef>
                <a:spcPct val="20000"/>
              </a:spcBef>
              <a:buClr>
                <a:srgbClr val="72A376"/>
              </a:buClr>
              <a:buSzPct val="100000"/>
              <a:buFont typeface="Symbol" pitchFamily="18" charset="2"/>
              <a:buNone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ndara" pitchFamily="34" charset="0"/>
              </a:rPr>
              <a:t>Научный руководитель:</a:t>
            </a:r>
          </a:p>
          <a:p>
            <a:pPr algn="ctr">
              <a:spcBef>
                <a:spcPct val="20000"/>
              </a:spcBef>
              <a:buClr>
                <a:srgbClr val="72A376"/>
              </a:buClr>
              <a:buSzPct val="100000"/>
              <a:buFont typeface="Symbol" pitchFamily="18" charset="2"/>
              <a:buNone/>
            </a:pPr>
            <a:r>
              <a:rPr lang="ru-RU" sz="2400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ndara" pitchFamily="34" charset="0"/>
              </a:rPr>
              <a:t>Засорина</a:t>
            </a: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ndara" pitchFamily="34" charset="0"/>
              </a:rPr>
              <a:t> Е. А.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ndara" pitchFamily="34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днс\Desktop\Новая папка\рис1.jpg"/>
          <p:cNvPicPr>
            <a:picLocks noChangeAspect="1" noChangeArrowheads="1"/>
          </p:cNvPicPr>
          <p:nvPr/>
        </p:nvPicPr>
        <p:blipFill>
          <a:blip r:embed="rId2" cstate="print"/>
          <a:srcRect b="48595"/>
          <a:stretch>
            <a:fillRect/>
          </a:stretch>
        </p:blipFill>
        <p:spPr bwMode="auto">
          <a:xfrm>
            <a:off x="323528" y="332656"/>
            <a:ext cx="3028950" cy="2634233"/>
          </a:xfrm>
          <a:prstGeom prst="rect">
            <a:avLst/>
          </a:prstGeom>
          <a:noFill/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548680"/>
            <a:ext cx="2609132" cy="2487002"/>
          </a:xfrm>
          <a:prstGeom prst="rect">
            <a:avLst/>
          </a:prstGeom>
          <a:ln>
            <a:solidFill>
              <a:srgbClr val="FF000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4005064"/>
            <a:ext cx="3230883" cy="2320462"/>
          </a:xfrm>
          <a:prstGeom prst="rect">
            <a:avLst/>
          </a:prstGeom>
          <a:ln>
            <a:solidFill>
              <a:srgbClr val="FF000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5896" y="2708920"/>
            <a:ext cx="1971675" cy="1905000"/>
          </a:xfrm>
          <a:prstGeom prst="rect">
            <a:avLst/>
          </a:prstGeom>
          <a:ln>
            <a:solidFill>
              <a:srgbClr val="FF000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9" name="TextBox 8"/>
          <p:cNvSpPr txBox="1"/>
          <p:nvPr/>
        </p:nvSpPr>
        <p:spPr>
          <a:xfrm>
            <a:off x="3131840" y="1700808"/>
            <a:ext cx="2952328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Основа мешка для 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сменки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 flipV="1">
            <a:off x="2627784" y="2708920"/>
            <a:ext cx="1080120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563888" y="4581128"/>
            <a:ext cx="720080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860032" y="4581128"/>
            <a:ext cx="79208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436096" y="2852936"/>
            <a:ext cx="432048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1" name="Picture 3" descr="C:\Users\днс\Desktop\Новая папка\рис2.jpg"/>
          <p:cNvPicPr>
            <a:picLocks noChangeAspect="1" noChangeArrowheads="1"/>
          </p:cNvPicPr>
          <p:nvPr/>
        </p:nvPicPr>
        <p:blipFill>
          <a:blip r:embed="rId6" cstate="print"/>
          <a:srcRect b="48676"/>
          <a:stretch>
            <a:fillRect/>
          </a:stretch>
        </p:blipFill>
        <p:spPr bwMode="auto">
          <a:xfrm>
            <a:off x="539552" y="3717032"/>
            <a:ext cx="3057525" cy="279139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Последовательность </a:t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выполнения работы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827584" y="3645024"/>
            <a:ext cx="2573337" cy="3984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Конструирование</a:t>
            </a:r>
            <a:endParaRPr kumimoji="0" lang="ru-RU" sz="18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827584" y="4797152"/>
            <a:ext cx="2643187" cy="11521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normalizeH="0" baseline="0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Технологическая последовательность изготовления сумок для сменной обуви</a:t>
            </a:r>
            <a:endParaRPr kumimoji="0" lang="ru-RU" sz="12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83568" y="1988840"/>
            <a:ext cx="2736304" cy="83051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Художественное</a:t>
            </a:r>
            <a:r>
              <a:rPr kumimoji="0" lang="ru-RU" sz="2000" b="1" i="0" u="none" strike="noStrike" spc="50" normalizeH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моделирование</a:t>
            </a:r>
            <a:endParaRPr kumimoji="0" lang="ru-RU" sz="20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P10101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700808"/>
            <a:ext cx="3672408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P10101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1916832"/>
            <a:ext cx="5184576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P10101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1988840"/>
            <a:ext cx="5184576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P101016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7904" y="1916832"/>
            <a:ext cx="5280587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2"/>
            </a:solidFill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25" name="Прямая со стрелкой 24"/>
          <p:cNvCxnSpPr/>
          <p:nvPr/>
        </p:nvCxnSpPr>
        <p:spPr>
          <a:xfrm>
            <a:off x="1835696" y="4077072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1691680" y="2852936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0"/>
                            </p:stCondLst>
                            <p:childTnLst>
                              <p:par>
                                <p:cTn id="21" presetID="9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000"/>
                            </p:stCondLst>
                            <p:childTnLst>
                              <p:par>
                                <p:cTn id="31" presetID="9" presetClass="exit" presetSubtype="0" fill="hold" nodeType="after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Экономическая оценка проекта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363272" cy="50946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0818"/>
                <a:gridCol w="2090818"/>
                <a:gridCol w="2090818"/>
                <a:gridCol w="2090818"/>
              </a:tblGrid>
              <a:tr h="8211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</a:rPr>
                        <a:t>Название материала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</a:rPr>
                        <a:t>Цена за 1 м /1 </a:t>
                      </a:r>
                      <a:r>
                        <a:rPr lang="ru-RU" sz="1800" dirty="0" err="1">
                          <a:latin typeface="Calibri"/>
                          <a:ea typeface="Times New Roman"/>
                        </a:rPr>
                        <a:t>шт</a:t>
                      </a:r>
                      <a:r>
                        <a:rPr lang="ru-RU" sz="1800" dirty="0">
                          <a:latin typeface="Calibri"/>
                          <a:ea typeface="Times New Roman"/>
                        </a:rPr>
                        <a:t>,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</a:rPr>
                        <a:t>Руб.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Количество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Стоимость,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Руб.</a:t>
                      </a:r>
                    </a:p>
                  </a:txBody>
                  <a:tcPr marL="68580" marR="68580" marT="0" marB="0" anchor="ctr"/>
                </a:tc>
              </a:tr>
              <a:tr h="475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Ткань плащевая серая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</a:rPr>
                        <a:t>110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</a:rPr>
                        <a:t>1 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110</a:t>
                      </a:r>
                    </a:p>
                  </a:txBody>
                  <a:tcPr marL="68580" marR="68580" marT="0" marB="0" anchor="ctr"/>
                </a:tc>
              </a:tr>
              <a:tr h="6295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Ткань плащевая защитного цвета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140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</a:rPr>
                        <a:t>1 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140</a:t>
                      </a:r>
                    </a:p>
                  </a:txBody>
                  <a:tcPr marL="68580" marR="68580" marT="0" marB="0" anchor="ctr"/>
                </a:tc>
              </a:tr>
              <a:tr h="475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Карабин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</a:rPr>
                        <a:t>14</a:t>
                      </a:r>
                    </a:p>
                  </a:txBody>
                  <a:tcPr marL="68580" marR="68580" marT="0" marB="0" anchor="ctr"/>
                </a:tc>
              </a:tr>
              <a:tr h="475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Застежка магнитная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</a:tr>
              <a:tr h="475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Ткань подкладочная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</a:rPr>
                        <a:t>50</a:t>
                      </a:r>
                    </a:p>
                  </a:txBody>
                  <a:tcPr marL="68580" marR="68580" marT="0" marB="0" anchor="ctr"/>
                </a:tc>
              </a:tr>
              <a:tr h="4757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Нитки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 anchor="ctr"/>
                </a:tc>
              </a:tr>
              <a:tr h="4757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Застежка "Молния"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35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</a:rPr>
                        <a:t>105</a:t>
                      </a:r>
                    </a:p>
                  </a:txBody>
                  <a:tcPr marL="68580" marR="68580" marT="0" marB="0" anchor="ctr"/>
                </a:tc>
              </a:tr>
              <a:tr h="4757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Times New Roman"/>
                        </a:rPr>
                        <a:t>Итого: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</a:rPr>
                        <a:t>465 руб.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484784"/>
            <a:ext cx="5715000" cy="379095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«Новый взгляд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 старую проблему»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P1010196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 l="26135" t="3814" r="23749"/>
          <a:stretch>
            <a:fillRect/>
          </a:stretch>
        </p:blipFill>
        <p:spPr>
          <a:xfrm rot="20827459">
            <a:off x="7488238" y="1566863"/>
            <a:ext cx="1655762" cy="2384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P1010199.JPG"/>
          <p:cNvPicPr>
            <a:picLocks noChangeAspect="1"/>
          </p:cNvPicPr>
          <p:nvPr/>
        </p:nvPicPr>
        <p:blipFill>
          <a:blip r:embed="rId4" cstate="print"/>
          <a:srcRect l="27462" r="25852"/>
          <a:stretch>
            <a:fillRect/>
          </a:stretch>
        </p:blipFill>
        <p:spPr>
          <a:xfrm rot="19857049">
            <a:off x="516057" y="2788496"/>
            <a:ext cx="1577542" cy="25343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P10102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656014">
            <a:off x="2210589" y="4694739"/>
            <a:ext cx="1527654" cy="2036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Безымянный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933361">
            <a:off x="7169139" y="4136961"/>
            <a:ext cx="1306364" cy="2362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P1010202.JPG"/>
          <p:cNvPicPr>
            <a:picLocks noChangeAspect="1"/>
          </p:cNvPicPr>
          <p:nvPr/>
        </p:nvPicPr>
        <p:blipFill>
          <a:blip r:embed="rId7" cstate="print"/>
          <a:srcRect r="26200"/>
          <a:stretch>
            <a:fillRect/>
          </a:stretch>
        </p:blipFill>
        <p:spPr>
          <a:xfrm rot="1141638">
            <a:off x="346316" y="335951"/>
            <a:ext cx="1296144" cy="23417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5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500"/>
                            </p:stCondLst>
                            <p:childTnLst>
                              <p:par>
                                <p:cTn id="49" presetID="25" presetClass="entr" presetSubtype="0" fill="hold" nodeType="after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нс\Desktop\c7148f2f8d250c5a884068c74d91c4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8640" b="7722"/>
          <a:stretch>
            <a:fillRect/>
          </a:stretch>
        </p:blipFill>
        <p:spPr bwMode="auto">
          <a:xfrm>
            <a:off x="395536" y="980728"/>
            <a:ext cx="6294492" cy="4680520"/>
          </a:xfrm>
          <a:prstGeom prst="rect">
            <a:avLst/>
          </a:prstGeom>
          <a:noFill/>
        </p:spPr>
      </p:pic>
      <p:pic>
        <p:nvPicPr>
          <p:cNvPr id="1027" name="Picture 3" descr="C:\Users\днс\Desktop\photo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861048"/>
            <a:ext cx="2483768" cy="2483768"/>
          </a:xfrm>
          <a:prstGeom prst="rect">
            <a:avLst/>
          </a:prstGeom>
          <a:noFill/>
        </p:spPr>
      </p:pic>
      <p:pic>
        <p:nvPicPr>
          <p:cNvPr id="13313" name="Picture 1" descr="C:\Users\днс\Desktop\Новая папка\рис3.jpg"/>
          <p:cNvPicPr>
            <a:picLocks noChangeAspect="1" noChangeArrowheads="1"/>
          </p:cNvPicPr>
          <p:nvPr/>
        </p:nvPicPr>
        <p:blipFill>
          <a:blip r:embed="rId4" cstate="print"/>
          <a:srcRect b="50038"/>
          <a:stretch>
            <a:fillRect/>
          </a:stretch>
        </p:blipFill>
        <p:spPr bwMode="auto">
          <a:xfrm>
            <a:off x="395536" y="692696"/>
            <a:ext cx="3676650" cy="4392488"/>
          </a:xfrm>
          <a:prstGeom prst="rect">
            <a:avLst/>
          </a:prstGeom>
          <a:noFill/>
        </p:spPr>
      </p:pic>
      <p:pic>
        <p:nvPicPr>
          <p:cNvPr id="13314" name="Picture 2" descr="C:\Users\днс\Desktop\Новая папка\рис4.jpg"/>
          <p:cNvPicPr>
            <a:picLocks noChangeAspect="1" noChangeArrowheads="1"/>
          </p:cNvPicPr>
          <p:nvPr/>
        </p:nvPicPr>
        <p:blipFill>
          <a:blip r:embed="rId5" cstate="print"/>
          <a:srcRect b="49288"/>
          <a:stretch>
            <a:fillRect/>
          </a:stretch>
        </p:blipFill>
        <p:spPr bwMode="auto">
          <a:xfrm>
            <a:off x="4029075" y="908720"/>
            <a:ext cx="5114925" cy="3888432"/>
          </a:xfrm>
          <a:prstGeom prst="rect">
            <a:avLst/>
          </a:prstGeom>
          <a:noFill/>
        </p:spPr>
      </p:pic>
      <p:pic>
        <p:nvPicPr>
          <p:cNvPr id="13315" name="Picture 3" descr="C:\Users\днс\Desktop\Новая папка\рис5.jpg"/>
          <p:cNvPicPr>
            <a:picLocks noChangeAspect="1" noChangeArrowheads="1"/>
          </p:cNvPicPr>
          <p:nvPr/>
        </p:nvPicPr>
        <p:blipFill>
          <a:blip r:embed="rId6" cstate="print"/>
          <a:srcRect b="50000"/>
          <a:stretch>
            <a:fillRect/>
          </a:stretch>
        </p:blipFill>
        <p:spPr bwMode="auto">
          <a:xfrm>
            <a:off x="3203848" y="3212976"/>
            <a:ext cx="2609850" cy="33956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3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Сумка или мешок?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r24519_large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228184" y="1484784"/>
            <a:ext cx="2447925" cy="1836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Безымянны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3501008"/>
            <a:ext cx="2100461" cy="29899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Безымянны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332656"/>
            <a:ext cx="2857500" cy="2295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Безымянный.jpg"/>
          <p:cNvPicPr>
            <a:picLocks noChangeAspect="1"/>
          </p:cNvPicPr>
          <p:nvPr/>
        </p:nvPicPr>
        <p:blipFill>
          <a:blip r:embed="rId5" cstate="print"/>
          <a:srcRect t="16800" r="16001"/>
          <a:stretch>
            <a:fillRect/>
          </a:stretch>
        </p:blipFill>
        <p:spPr>
          <a:xfrm>
            <a:off x="395536" y="1772816"/>
            <a:ext cx="2736304" cy="36137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Безымянныйшдтшд.jpg"/>
          <p:cNvPicPr>
            <a:picLocks noChangeAspect="1"/>
          </p:cNvPicPr>
          <p:nvPr/>
        </p:nvPicPr>
        <p:blipFill>
          <a:blip r:embed="rId6" cstate="print"/>
          <a:srcRect l="17407" t="20515"/>
          <a:stretch>
            <a:fillRect/>
          </a:stretch>
        </p:blipFill>
        <p:spPr>
          <a:xfrm>
            <a:off x="3131840" y="2924944"/>
            <a:ext cx="2895786" cy="37157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358559" y="260648"/>
            <a:ext cx="47275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cap="all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ЦЕЛЬ ПРОЕКТА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43608" y="2132856"/>
            <a:ext cx="3312368" cy="3993307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Создание сумки для сменной обуви на основе старой модели мешка для сменной обуви, которая призвана заменить пластиковые пакеты.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2"/>
          <p:cNvGraphicFramePr/>
          <p:nvPr/>
        </p:nvGraphicFramePr>
        <p:xfrm>
          <a:off x="323528" y="2564904"/>
          <a:ext cx="4612943" cy="3678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Объект 1"/>
          <p:cNvGraphicFramePr/>
          <p:nvPr/>
        </p:nvGraphicFramePr>
        <p:xfrm>
          <a:off x="3203848" y="116632"/>
          <a:ext cx="5727656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/>
          <p:cNvGraphicFramePr/>
          <p:nvPr/>
        </p:nvGraphicFramePr>
        <p:xfrm>
          <a:off x="1115616" y="404664"/>
          <a:ext cx="6552728" cy="5544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Удобен ли такой способ ношения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сменки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193" name="Object 1"/>
          <p:cNvGraphicFramePr>
            <a:graphicFrameLocks noChangeAspect="1"/>
          </p:cNvGraphicFramePr>
          <p:nvPr/>
        </p:nvGraphicFramePr>
        <p:xfrm>
          <a:off x="827584" y="1700808"/>
          <a:ext cx="7262812" cy="4495800"/>
        </p:xfrm>
        <a:graphic>
          <a:graphicData uri="http://schemas.openxmlformats.org/presentationml/2006/ole">
            <p:oleObj spid="_x0000_s8193" name="Диаграмма" r:id="rId3" imgW="2743254" imgH="1699272" progId="MSGraph.Chart.8">
              <p:embed/>
            </p:oleObj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4"/>
          <p:cNvGraphicFramePr>
            <a:graphicFrameLocks noGrp="1"/>
          </p:cNvGraphicFramePr>
          <p:nvPr>
            <p:ph idx="1"/>
          </p:nvPr>
        </p:nvGraphicFramePr>
        <p:xfrm>
          <a:off x="251520" y="116632"/>
          <a:ext cx="5987008" cy="341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Объект 5"/>
          <p:cNvGraphicFramePr/>
          <p:nvPr/>
        </p:nvGraphicFramePr>
        <p:xfrm>
          <a:off x="4139952" y="2924944"/>
          <a:ext cx="4756269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Ассортимент сумки для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сменки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19256" cy="3952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9628"/>
                <a:gridCol w="4109628"/>
              </a:tblGrid>
              <a:tr h="6681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Магазин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Цена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81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"Школьник"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169 руб. и выше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81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Канцтовары м-н "Мелодия"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240 руб. и выше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81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OZON</a:t>
                      </a: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2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ru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От 141 руб. и выше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81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multikraski.ru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От 245 руб. и выше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230</Words>
  <Application>Microsoft Office PowerPoint</Application>
  <PresentationFormat>Экран (4:3)</PresentationFormat>
  <Paragraphs>74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Диаграмма</vt:lpstr>
      <vt:lpstr>Слайд 1</vt:lpstr>
      <vt:lpstr>Слайд 2</vt:lpstr>
      <vt:lpstr>Сумка или мешок?</vt:lpstr>
      <vt:lpstr>Слайд 4</vt:lpstr>
      <vt:lpstr>Слайд 5</vt:lpstr>
      <vt:lpstr>Слайд 6</vt:lpstr>
      <vt:lpstr>Удобен ли такой способ ношения сменки. </vt:lpstr>
      <vt:lpstr>Слайд 8</vt:lpstr>
      <vt:lpstr>Ассортимент сумки для сменки</vt:lpstr>
      <vt:lpstr>Слайд 10</vt:lpstr>
      <vt:lpstr>Последовательность  выполнения работы</vt:lpstr>
      <vt:lpstr>Экономическая оценка проекта</vt:lpstr>
      <vt:lpstr>«Новый взгляд  на старую проблему»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</dc:creator>
  <cp:lastModifiedBy>Елена</cp:lastModifiedBy>
  <cp:revision>40</cp:revision>
  <dcterms:created xsi:type="dcterms:W3CDTF">2011-07-10T04:36:49Z</dcterms:created>
  <dcterms:modified xsi:type="dcterms:W3CDTF">2014-10-30T19:10:13Z</dcterms:modified>
</cp:coreProperties>
</file>