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034" y="-14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Admin\&#1056;&#1072;&#1073;&#1086;&#1095;&#1080;&#1081;%20&#1089;&#1090;&#1086;&#108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autoTitleDeleted val="1"/>
    <c:plotArea>
      <c:layout>
        <c:manualLayout>
          <c:layoutTarget val="inner"/>
          <c:xMode val="edge"/>
          <c:yMode val="edge"/>
          <c:x val="3.8637878523439195E-2"/>
          <c:y val="8.6168027679581663E-2"/>
          <c:w val="0.93070363679491419"/>
          <c:h val="0.88219499437681692"/>
        </c:manualLayout>
      </c:layout>
      <c:lineChart>
        <c:grouping val="standard"/>
        <c:ser>
          <c:idx val="0"/>
          <c:order val="0"/>
          <c:tx>
            <c:strRef>
              <c:f>Лист1!$A$1</c:f>
              <c:strCache>
                <c:ptCount val="1"/>
                <c:pt idx="0">
                  <c:v>y</c:v>
                </c:pt>
              </c:strCache>
            </c:strRef>
          </c:tx>
          <c:trendline>
            <c:spPr>
              <a:ln w="31750">
                <a:solidFill>
                  <a:sysClr val="windowText" lastClr="000000"/>
                </a:solidFill>
              </a:ln>
            </c:spPr>
            <c:trendlineType val="poly"/>
            <c:order val="2"/>
            <c:dispEq val="1"/>
            <c:trendlineLbl>
              <c:layout>
                <c:manualLayout>
                  <c:x val="-0.1210369592915863"/>
                  <c:y val="-0.12322948255106105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3200" dirty="0"/>
                      <a:t>y = x</a:t>
                    </a:r>
                    <a:r>
                      <a:rPr lang="en-US" sz="3200" baseline="30000" dirty="0"/>
                      <a:t>2</a:t>
                    </a:r>
                    <a:r>
                      <a:rPr lang="en-US" sz="3200" dirty="0"/>
                      <a:t> - 2x - 3</a:t>
                    </a:r>
                  </a:p>
                </c:rich>
              </c:tx>
              <c:numFmt formatCode="General" sourceLinked="0"/>
            </c:trendlineLbl>
          </c:trendline>
          <c:cat>
            <c:numRef>
              <c:f>Лист1!$B$2:$H$2</c:f>
              <c:numCache>
                <c:formatCode>General</c:formatCode>
                <c:ptCount val="7"/>
                <c:pt idx="0">
                  <c:v>-2</c:v>
                </c:pt>
                <c:pt idx="1">
                  <c:v>-1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</c:numCache>
            </c:numRef>
          </c:cat>
          <c:val>
            <c:numRef>
              <c:f>Лист1!$B$1:$H$1</c:f>
              <c:numCache>
                <c:formatCode>General</c:formatCode>
                <c:ptCount val="7"/>
                <c:pt idx="0">
                  <c:v>5</c:v>
                </c:pt>
                <c:pt idx="1">
                  <c:v>0</c:v>
                </c:pt>
                <c:pt idx="2">
                  <c:v>-3</c:v>
                </c:pt>
                <c:pt idx="3">
                  <c:v>-4</c:v>
                </c:pt>
                <c:pt idx="4">
                  <c:v>-3</c:v>
                </c:pt>
                <c:pt idx="5">
                  <c:v>0</c:v>
                </c:pt>
                <c:pt idx="6">
                  <c:v>5</c:v>
                </c:pt>
              </c:numCache>
            </c:numRef>
          </c:val>
        </c:ser>
        <c:marker val="1"/>
        <c:axId val="67261568"/>
        <c:axId val="67263104"/>
      </c:lineChart>
      <c:catAx>
        <c:axId val="67261568"/>
        <c:scaling>
          <c:orientation val="minMax"/>
        </c:scaling>
        <c:axPos val="b"/>
        <c:majorGridlines/>
        <c:numFmt formatCode="General" sourceLinked="1"/>
        <c:majorTickMark val="cross"/>
        <c:tickLblPos val="nextTo"/>
        <c:spPr>
          <a:ln w="19050">
            <a:solidFill>
              <a:sysClr val="windowText" lastClr="000000"/>
            </a:solidFill>
            <a:headEnd w="lg" len="med"/>
            <a:tailEnd type="triangle" w="lg" len="med"/>
          </a:ln>
        </c:spPr>
        <c:crossAx val="67263104"/>
        <c:crossesAt val="0"/>
        <c:auto val="1"/>
        <c:lblAlgn val="ctr"/>
        <c:lblOffset val="100"/>
        <c:tickLblSkip val="1"/>
      </c:catAx>
      <c:valAx>
        <c:axId val="67263104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spPr>
          <a:ln w="19050">
            <a:solidFill>
              <a:schemeClr val="tx1"/>
            </a:solidFill>
            <a:headEnd w="lg" len="med"/>
            <a:tailEnd type="triangle" w="lg" len="med"/>
          </a:ln>
        </c:spPr>
        <c:crossAx val="67261568"/>
        <c:crossesAt val="3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0.48937</cdr:x>
      <cdr:y>0.06602</cdr:y>
    </cdr:from>
    <cdr:to>
      <cdr:x>0.49132</cdr:x>
      <cdr:y>0.98014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V="1">
          <a:off x="-826406" y="2826703"/>
          <a:ext cx="4945572" cy="6547"/>
        </a:xfrm>
        <a:prstGeom xmlns:a="http://schemas.openxmlformats.org/drawingml/2006/main" prst="line">
          <a:avLst/>
        </a:prstGeom>
        <a:ln xmlns:a="http://schemas.openxmlformats.org/drawingml/2006/main" w="38100"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8143900" cy="1470025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Алгоритм построения графика квадратичной функции.</a:t>
            </a:r>
            <a:endParaRPr lang="ru-RU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779687"/>
            <a:ext cx="8143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направление ветвей параболы.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координаты вершины параболы.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Провести ось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симметирии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точки пересечения графика с осью  абсцисс.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Составить таблицу значений функции с учётом оси симметрии.</a:t>
            </a:r>
          </a:p>
          <a:p>
            <a:pPr marL="342900" indent="-342900"/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направления ветвей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8143900" cy="462598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Если коэффициент</a:t>
            </a:r>
            <a:r>
              <a:rPr lang="en-US" sz="3600" b="1" dirty="0" smtClean="0"/>
              <a:t> a&lt;0</a:t>
            </a:r>
            <a:r>
              <a:rPr lang="ru-RU" sz="3600" b="1" dirty="0" smtClean="0"/>
              <a:t>, то ветви </a:t>
            </a:r>
            <a:r>
              <a:rPr lang="en-US" sz="3600" b="1" dirty="0" smtClean="0"/>
              <a:t> </a:t>
            </a:r>
            <a:r>
              <a:rPr lang="ru-RU" sz="3600" b="1" dirty="0" smtClean="0"/>
              <a:t>параболы направлены вниз, если</a:t>
            </a:r>
            <a:r>
              <a:rPr lang="en-US" sz="3600" b="1" dirty="0" smtClean="0"/>
              <a:t> a&gt;0</a:t>
            </a:r>
            <a:r>
              <a:rPr lang="ru-RU" sz="3600" b="1" dirty="0" smtClean="0"/>
              <a:t>, то вверх.</a:t>
            </a:r>
            <a:r>
              <a:rPr lang="en-US" sz="3600" b="1" dirty="0" smtClean="0"/>
              <a:t> 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Координаты вершины параболы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519591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Координаты вершины находятся по формулам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Вершина: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5" y="4500570"/>
            <a:ext cx="1681721" cy="69532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857496"/>
            <a:ext cx="2143140" cy="121804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780928"/>
            <a:ext cx="3060774" cy="1296144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Ось симметрии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4800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Ось симметрии параболы - это вертикальная линия, уравнение которой: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88343" y="3462343"/>
            <a:ext cx="2455227" cy="1395417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Определить точки пересечения с осью абсцисс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решить уравнение: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решений нет, то и точек пересечения нет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решение одно, то парабола соприкасается с осью абсцисс своей вершиной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решений два, то мы получим 2 точки пересечения, (где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корни верхнего уравнения):</a:t>
            </a:r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ru-RU" sz="4300" b="1" dirty="0" smtClean="0"/>
              <a:t>и</a:t>
            </a:r>
            <a:r>
              <a:rPr lang="ru-RU" dirty="0" smtClean="0"/>
              <a:t> </a:t>
            </a:r>
            <a:endParaRPr lang="ru-RU" b="1" dirty="0" smtClean="0"/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168" y="2143116"/>
            <a:ext cx="3492344" cy="642942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286388"/>
            <a:ext cx="1330740" cy="642942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286388"/>
            <a:ext cx="1345693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таблицу значений функции с учётом оси симметрии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143900" cy="4800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Значения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выбираются симметрично относительно точки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 таблицу значений должны попасть: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Вершина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(точки пересечения с  осью абсцисс)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Выбранные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симметричные точки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76851" y="1928802"/>
            <a:ext cx="1323975" cy="752475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 построения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86414" y="1000108"/>
          <a:ext cx="3357586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5929330"/>
          <a:ext cx="4214845" cy="857256"/>
        </p:xfrm>
        <a:graphic>
          <a:graphicData uri="http://schemas.openxmlformats.org/drawingml/2006/table">
            <a:tbl>
              <a:tblPr/>
              <a:tblGrid>
                <a:gridCol w="168593"/>
                <a:gridCol w="578036"/>
                <a:gridCol w="578036"/>
                <a:gridCol w="578036"/>
                <a:gridCol w="578036"/>
                <a:gridCol w="578036"/>
                <a:gridCol w="578036"/>
                <a:gridCol w="578036"/>
              </a:tblGrid>
              <a:tr h="4286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1000100" y="571480"/>
            <a:ext cx="48577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=1,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&gt;0, =&gt; ветви параболы направлены вверх.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928802"/>
            <a:ext cx="2214578" cy="735275"/>
          </a:xfrm>
          <a:prstGeom prst="rect">
            <a:avLst/>
          </a:prstGeom>
          <a:noFill/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5" y="2643181"/>
            <a:ext cx="4429157" cy="816853"/>
          </a:xfrm>
          <a:prstGeom prst="rect">
            <a:avLst/>
          </a:prstGeom>
          <a:noFill/>
        </p:spPr>
      </p:pic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-32" y="257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00100" y="1428736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y(x)=(x-1)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-4;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1022111" y="3464858"/>
            <a:ext cx="416928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=1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2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-2x-3=0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2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=3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2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=-1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точки пересечения с осью </a:t>
            </a: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абсцисс: (3;0),(-1;0)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263</TotalTime>
  <Words>242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Алгоритм построения графика квадратичной функции.</vt:lpstr>
      <vt:lpstr>Определение направления ветвей</vt:lpstr>
      <vt:lpstr>Координаты вершины параболы</vt:lpstr>
      <vt:lpstr>Ось симметрии</vt:lpstr>
      <vt:lpstr>Определить точки пересечения с осью абсцисс</vt:lpstr>
      <vt:lpstr>Составить таблицу значений функции с учётом оси симметрии</vt:lpstr>
      <vt:lpstr>Пример построения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построения графика квадратичной функции (</dc:title>
  <cp:lastModifiedBy>kab309</cp:lastModifiedBy>
  <cp:revision>21</cp:revision>
  <dcterms:modified xsi:type="dcterms:W3CDTF">2013-04-03T10:53:16Z</dcterms:modified>
</cp:coreProperties>
</file>