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1"/>
  </p:notesMasterIdLst>
  <p:sldIdLst>
    <p:sldId id="256" r:id="rId2"/>
    <p:sldId id="290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69" r:id="rId21"/>
    <p:sldId id="270" r:id="rId22"/>
    <p:sldId id="271" r:id="rId23"/>
    <p:sldId id="274" r:id="rId24"/>
    <p:sldId id="272" r:id="rId25"/>
    <p:sldId id="273" r:id="rId26"/>
    <p:sldId id="276" r:id="rId27"/>
    <p:sldId id="277" r:id="rId28"/>
    <p:sldId id="278" r:id="rId29"/>
    <p:sldId id="29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FF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6634" autoAdjust="0"/>
  </p:normalViewPr>
  <p:slideViewPr>
    <p:cSldViewPr>
      <p:cViewPr varScale="1">
        <p:scale>
          <a:sx n="95" d="100"/>
          <a:sy n="95" d="100"/>
        </p:scale>
        <p:origin x="-4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9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4C22A-99EA-4F57-A9E3-06C672A57C57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CFA5D-F7C7-4B08-9A9D-87ED7C172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dirty="0" smtClean="0"/>
              <a:t>С одной стороны учитель должен </a:t>
            </a:r>
            <a:r>
              <a:rPr lang="ru-RU" baseline="0" dirty="0" smtClean="0"/>
              <a:t> быть блестящим  лектором, с другой держать в поле зрения каждого ученика и управлять его деятельностью.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за 45-90  минут педагог излагает все наиболее важные сведения по теме. Это не просто пересказ, это как бы трансформация темы через личный опыт педагога, интерпретация темы педагогом. Выделяются вводные и обзорные лекции.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CFA5D-F7C7-4B08-9A9D-87ED7C172F1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azgal.ru/imgs/pics/3/410.jpg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857232"/>
            <a:ext cx="7786743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600" b="1" cap="all" dirty="0" smtClean="0">
                <a:ln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2014г.</a:t>
            </a:r>
          </a:p>
          <a:p>
            <a:pPr algn="ctr"/>
            <a:r>
              <a:rPr lang="ru-RU" sz="54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Урок </a:t>
            </a:r>
            <a:r>
              <a:rPr lang="ru-RU" sz="54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как основная форма </a:t>
            </a:r>
          </a:p>
          <a:p>
            <a:pPr algn="ctr"/>
            <a:r>
              <a:rPr lang="ru-RU" sz="54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организации учебного процесса</a:t>
            </a:r>
            <a:endParaRPr lang="ru-RU" sz="5400" b="1" cap="all" dirty="0">
              <a:ln/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5800" y="5357826"/>
            <a:ext cx="7924800" cy="58577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400" dirty="0" err="1" smtClean="0"/>
              <a:t>Шулятьева</a:t>
            </a:r>
            <a:r>
              <a:rPr lang="ru-RU" sz="1400" dirty="0" smtClean="0"/>
              <a:t> Павлина Николаевна, </a:t>
            </a:r>
          </a:p>
          <a:p>
            <a:pPr algn="r"/>
            <a:r>
              <a:rPr lang="ru-RU" sz="1400" dirty="0" smtClean="0"/>
              <a:t>методист ОГОБУ СПО </a:t>
            </a:r>
            <a:r>
              <a:rPr lang="ru-RU" sz="1400" dirty="0" err="1" smtClean="0"/>
              <a:t>ИТТриС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Цели и задачи  урока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857232"/>
            <a:ext cx="7924800" cy="5643602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В целях и задачах необходимо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проектировать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деятельность педагога и обучающихся. 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Цель - это запрограммированный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результат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, который должен быть получен в конце урока </a:t>
            </a: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(модель желаемого будущего)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Лишь в том случае, когда 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обучающийся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осознает смысл 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учебной задачи и примет ее как лично для него значимую, его деятельность станет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мотивированной и целенаправленной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Цели должны быть достаточно напряженными, достижимыми, осознанными обучающимися , перспективными и гибкими, то есть реагирующими на изменившиеся условия и возможности их достижения. </a:t>
            </a:r>
          </a:p>
          <a:p>
            <a:pPr algn="just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Цели урока должны быть максимально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конкретными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, чтобы при подведении итога урока мы могли обоснованно ответить на вопрос "Достиг ли урок поставленной цели?".</a:t>
            </a:r>
          </a:p>
          <a:p>
            <a:pPr algn="just"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Цели и задачи  урока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000108"/>
            <a:ext cx="7924800" cy="550072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Задачи</a:t>
            </a:r>
            <a:r>
              <a:rPr lang="ru-RU" sz="2400" dirty="0" smtClean="0">
                <a:latin typeface="Monotype Corsiva" pitchFamily="66" charset="0"/>
              </a:rPr>
              <a:t> - это шаги по достижению поставленной цели. 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К задачам урока относятся: организация взаимодействия; усвоение знаний, умений, навыков; развитие способностей, опыта творческой деятельности, общения и др.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Задачи урока нужно формулировать так, чтобы было видно, посредством чего достигались поставленные цели урока.</a:t>
            </a:r>
          </a:p>
          <a:p>
            <a:pPr algn="ctr"/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Задачи ставятся ДЛЯ ОБУЧАЮЩИХСЯ  на понятном им языке </a:t>
            </a:r>
          </a:p>
          <a:p>
            <a:pPr algn="ctr"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(что должны сделать учащиеся на уроке)</a:t>
            </a:r>
          </a:p>
          <a:p>
            <a:pPr algn="just"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4000496" y="3357562"/>
            <a:ext cx="364333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2500330"/>
          </a:xfrm>
        </p:spPr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Учебная задача</a:t>
            </a:r>
            <a:r>
              <a:rPr lang="ru-RU" sz="6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- цель, которую перед собой ставит </a:t>
            </a:r>
            <a:r>
              <a:rPr lang="ru-RU" sz="6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обучающийся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48" y="2786058"/>
            <a:ext cx="3286148" cy="164307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   </a:t>
            </a:r>
          </a:p>
          <a:p>
            <a:pPr algn="just">
              <a:spcBef>
                <a:spcPts val="0"/>
              </a:spcBef>
            </a:pPr>
            <a:endParaRPr lang="ru-RU" sz="2400" b="1" dirty="0" smtClean="0">
              <a:solidFill>
                <a:srgbClr val="FF0000"/>
              </a:solidFill>
              <a:latin typeface="Tahoma" pitchFamily="34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FFFF00"/>
                </a:solidFill>
                <a:latin typeface="Tahoma" pitchFamily="34" charset="0"/>
                <a:cs typeface="Times New Roman" pitchFamily="18" charset="0"/>
              </a:rPr>
              <a:t>Чему? Зачем?</a:t>
            </a:r>
          </a:p>
          <a:p>
            <a:pPr algn="just">
              <a:spcBef>
                <a:spcPts val="0"/>
              </a:spcBef>
            </a:pPr>
            <a:endParaRPr lang="ru-RU" sz="2400" dirty="0"/>
          </a:p>
        </p:txBody>
      </p:sp>
      <p:pic>
        <p:nvPicPr>
          <p:cNvPr id="4" name="Picture 3" descr="j039674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214414" y="2714620"/>
            <a:ext cx="27416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52"/>
            <a:ext cx="817248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Обучающие цели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857232"/>
            <a:ext cx="8072494" cy="542928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Ставятся </a:t>
            </a:r>
            <a:r>
              <a:rPr lang="ru-RU" sz="2400" b="1" dirty="0" smtClean="0">
                <a:latin typeface="Monotype Corsiva" pitchFamily="66" charset="0"/>
              </a:rPr>
              <a:t>исходя из ТЕМЫ и типа </a:t>
            </a:r>
            <a:r>
              <a:rPr lang="ru-RU" sz="2400" dirty="0" smtClean="0">
                <a:latin typeface="Monotype Corsiva" pitchFamily="66" charset="0"/>
              </a:rPr>
              <a:t>урока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(изучить тему, повторить, обобщить….),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включают в себя овладение </a:t>
            </a:r>
            <a:r>
              <a:rPr lang="ru-RU" sz="2400" dirty="0" smtClean="0">
                <a:latin typeface="Monotype Corsiva" pitchFamily="66" charset="0"/>
              </a:rPr>
              <a:t>обучающимися </a:t>
            </a:r>
            <a:r>
              <a:rPr lang="ru-RU" sz="2400" dirty="0" smtClean="0">
                <a:latin typeface="Monotype Corsiva" pitchFamily="66" charset="0"/>
              </a:rPr>
              <a:t>системой знаний, практическими умениями и навыками  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для постановки обучающих целей и задач рекомендуется использовать  глаголы, указывающие на действие с определенным результатом: 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«выбрать», 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«назвать», 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«дать определение», 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«проиллюстрировать»,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«написать»,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«перечислить»,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«выполнить»,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Monotype Corsiva" pitchFamily="66" charset="0"/>
              </a:rPr>
              <a:t>«систематизировать»...</a:t>
            </a:r>
            <a:endParaRPr lang="ru-RU" sz="2400" b="1" dirty="0" smtClean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52"/>
            <a:ext cx="817248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Обучающие цели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857232"/>
            <a:ext cx="8501090" cy="550072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пример</a:t>
            </a:r>
            <a:r>
              <a:rPr lang="ru-RU" sz="2400" b="1" dirty="0" smtClean="0">
                <a:latin typeface="Monotype Corsiva" pitchFamily="66" charset="0"/>
              </a:rPr>
              <a:t>:</a:t>
            </a:r>
            <a:r>
              <a:rPr lang="ru-RU" sz="2400" dirty="0" smtClean="0">
                <a:latin typeface="Monotype Corsiva" pitchFamily="66" charset="0"/>
              </a:rPr>
              <a:t> урок истории по теме «Реформы Петра </a:t>
            </a:r>
            <a:r>
              <a:rPr lang="en-US" sz="2400" dirty="0" smtClean="0">
                <a:latin typeface="Monotype Corsiva" pitchFamily="66" charset="0"/>
              </a:rPr>
              <a:t>I</a:t>
            </a:r>
            <a:r>
              <a:rPr lang="ru-RU" sz="2400" dirty="0" smtClean="0">
                <a:latin typeface="Monotype Corsiva" pitchFamily="66" charset="0"/>
              </a:rPr>
              <a:t>». </a:t>
            </a:r>
            <a:r>
              <a:rPr lang="ru-RU" sz="2400" dirty="0" smtClean="0">
                <a:latin typeface="Monotype Corsiva" pitchFamily="66" charset="0"/>
              </a:rPr>
              <a:t>Педагог </a:t>
            </a:r>
            <a:r>
              <a:rPr lang="ru-RU" sz="2400" dirty="0" smtClean="0">
                <a:latin typeface="Monotype Corsiva" pitchFamily="66" charset="0"/>
              </a:rPr>
              <a:t>поставил цели: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1.Разъяснить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обучающимся,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что реформы Петра </a:t>
            </a:r>
            <a:r>
              <a:rPr lang="en-US" sz="2400" dirty="0" smtClean="0">
                <a:solidFill>
                  <a:srgbClr val="FFFF00"/>
                </a:solidFill>
                <a:latin typeface="Monotype Corsiva" pitchFamily="66" charset="0"/>
              </a:rPr>
              <a:t>I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 привели к укреплению царской власти.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2.Раскрыть прогрессивный характер петровских преобразований.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3.Формировать оценочные суждения  на основе обобщения событий и явлений определенного исторического периода.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Эти цели </a:t>
            </a:r>
            <a:r>
              <a:rPr lang="ru-RU" sz="2400" dirty="0" smtClean="0">
                <a:latin typeface="Monotype Corsiva" pitchFamily="66" charset="0"/>
              </a:rPr>
              <a:t>педагог поставил </a:t>
            </a:r>
            <a:r>
              <a:rPr lang="ru-RU" sz="2400" dirty="0" smtClean="0">
                <a:latin typeface="Monotype Corsiva" pitchFamily="66" charset="0"/>
              </a:rPr>
              <a:t>для себя, а не 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для обучающихся</a:t>
            </a:r>
            <a:r>
              <a:rPr lang="ru-RU" sz="2400" dirty="0" smtClean="0">
                <a:latin typeface="Monotype Corsiva" pitchFamily="66" charset="0"/>
              </a:rPr>
              <a:t>. </a:t>
            </a:r>
            <a:r>
              <a:rPr lang="ru-RU" sz="2400" dirty="0" smtClean="0">
                <a:latin typeface="Monotype Corsiva" pitchFamily="66" charset="0"/>
              </a:rPr>
              <a:t>Для обучающихся ставятся </a:t>
            </a:r>
            <a:r>
              <a:rPr lang="ru-RU" sz="2400" b="1" dirty="0" smtClean="0">
                <a:latin typeface="Monotype Corsiva" pitchFamily="66" charset="0"/>
              </a:rPr>
              <a:t>ЗАДАЧИ, </a:t>
            </a:r>
            <a:r>
              <a:rPr lang="ru-RU" sz="2400" dirty="0" smtClean="0">
                <a:latin typeface="Monotype Corsiva" pitchFamily="66" charset="0"/>
              </a:rPr>
              <a:t>исходя из целей: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1.</a:t>
            </a: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Выберите</a:t>
            </a:r>
            <a:r>
              <a:rPr lang="ru-RU" sz="2400" i="1" dirty="0" smtClean="0">
                <a:latin typeface="Monotype Corsiva" pitchFamily="66" charset="0"/>
              </a:rPr>
              <a:t> государственные реформы, проведенные Петром </a:t>
            </a:r>
            <a:r>
              <a:rPr lang="en-US" sz="2400" i="1" dirty="0" smtClean="0">
                <a:latin typeface="Monotype Corsiva" pitchFamily="66" charset="0"/>
              </a:rPr>
              <a:t>I</a:t>
            </a:r>
            <a:endParaRPr lang="ru-RU" sz="2400" i="1" dirty="0" smtClean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2.</a:t>
            </a: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Сгруппируйте</a:t>
            </a:r>
            <a:r>
              <a:rPr lang="ru-RU" sz="2400" i="1" dirty="0" smtClean="0">
                <a:latin typeface="Monotype Corsiva" pitchFamily="66" charset="0"/>
              </a:rPr>
              <a:t> обычаи, выделив существовавшие до Петра </a:t>
            </a:r>
            <a:r>
              <a:rPr lang="en-US" sz="2400" i="1" dirty="0" smtClean="0">
                <a:latin typeface="Monotype Corsiva" pitchFamily="66" charset="0"/>
              </a:rPr>
              <a:t>I</a:t>
            </a:r>
            <a:r>
              <a:rPr lang="ru-RU" sz="2400" i="1" dirty="0" smtClean="0">
                <a:latin typeface="Monotype Corsiva" pitchFamily="66" charset="0"/>
              </a:rPr>
              <a:t>  и введенные им.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3.</a:t>
            </a: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Укажите</a:t>
            </a:r>
            <a:r>
              <a:rPr lang="ru-RU" sz="2400" i="1" dirty="0" smtClean="0">
                <a:latin typeface="Monotype Corsiva" pitchFamily="66" charset="0"/>
              </a:rPr>
              <a:t> не менее 6 признаков, характеризующих реформы Петра </a:t>
            </a:r>
            <a:r>
              <a:rPr lang="en-US" sz="2400" i="1" dirty="0" smtClean="0">
                <a:latin typeface="Monotype Corsiva" pitchFamily="66" charset="0"/>
              </a:rPr>
              <a:t>I</a:t>
            </a:r>
            <a:r>
              <a:rPr lang="ru-RU" sz="2400" i="1" dirty="0" smtClean="0">
                <a:latin typeface="Monotype Corsiva" pitchFamily="66" charset="0"/>
              </a:rPr>
              <a:t>. </a:t>
            </a:r>
          </a:p>
          <a:p>
            <a:pPr algn="just"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924800" cy="142876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Воспитывающие цели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000108"/>
            <a:ext cx="7924800" cy="5500726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600" b="1" dirty="0" smtClean="0">
                <a:latin typeface="Monotype Corsiva" pitchFamily="66" charset="0"/>
              </a:rPr>
              <a:t>На каждом уроке должна быть поставлена и </a:t>
            </a:r>
          </a:p>
          <a:p>
            <a:pPr algn="ctr">
              <a:spcBef>
                <a:spcPts val="0"/>
              </a:spcBef>
            </a:pPr>
            <a:r>
              <a:rPr lang="ru-RU" sz="2600" b="1" dirty="0" smtClean="0">
                <a:latin typeface="Monotype Corsiva" pitchFamily="66" charset="0"/>
              </a:rPr>
              <a:t>воспитывающая цель.</a:t>
            </a:r>
            <a:r>
              <a:rPr lang="ru-RU" sz="2600" dirty="0" smtClean="0">
                <a:latin typeface="Monotype Corsiva" pitchFamily="66" charset="0"/>
              </a:rPr>
              <a:t> </a:t>
            </a:r>
            <a:r>
              <a:rPr lang="ru-RU" sz="2600" dirty="0" smtClean="0">
                <a:solidFill>
                  <a:srgbClr val="FFFF00"/>
                </a:solidFill>
                <a:latin typeface="Monotype Corsiva" pitchFamily="66" charset="0"/>
              </a:rPr>
              <a:t>УРОК ДОЛЖЕН ВОСПИТЫВАТЬ.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latin typeface="Monotype Corsiva" pitchFamily="66" charset="0"/>
              </a:rPr>
              <a:t>В.цели способствуют: воспитанию положительного отношения к знаниям, к процессу учения; формированию идей, взглядов, убеждений, качеств личности, оценки, самооценки и самостоятельности; приобретению опыта адекватного поведения в любом обществе.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latin typeface="Monotype Corsiva" pitchFamily="66" charset="0"/>
              </a:rPr>
              <a:t>Воспитательная работа на уроке должна планироваться  самым тщательным образом. Формулировка воспитательных целей должна быть также конкретной. Могут быть использованы следующие формулировки  при постановке воспитательной цели:</a:t>
            </a:r>
          </a:p>
          <a:p>
            <a:pPr>
              <a:spcBef>
                <a:spcPts val="0"/>
              </a:spcBef>
            </a:pP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вызвать интерес,</a:t>
            </a:r>
            <a:endParaRPr lang="ru-RU" sz="2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пробудить любознательность,</a:t>
            </a:r>
            <a:endParaRPr lang="ru-RU" sz="2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пробудить интерес к самостоятельному решению задач,</a:t>
            </a:r>
            <a:b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побудить учащихся к активности, </a:t>
            </a:r>
            <a:endParaRPr lang="ru-RU" sz="2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выразить свое отношение…</a:t>
            </a:r>
            <a:endParaRPr lang="ru-RU" sz="2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600" i="1" dirty="0" smtClean="0">
                <a:solidFill>
                  <a:srgbClr val="FFFF00"/>
                </a:solidFill>
                <a:latin typeface="Monotype Corsiva" pitchFamily="66" charset="0"/>
              </a:rPr>
              <a:t> прививать, укреплять... навыки;</a:t>
            </a:r>
            <a:endParaRPr lang="ru-RU" sz="2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672414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Воспитательные цели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785794"/>
            <a:ext cx="8101042" cy="6072206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Формирование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нравственных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качеств: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ru-RU" sz="1200" i="1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Требовательности к себе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Гордости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Добросовестности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Ответственности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Чувства собственного достоинства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Честности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Скромности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Самоуважения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Настойчивости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Аккуратности</a:t>
            </a:r>
            <a:endParaRPr lang="ru-RU" sz="2400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Чувства долга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Ответственности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Трудолюбия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Сопереживания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Чувства </a:t>
            </a:r>
            <a:r>
              <a:rPr lang="ru-RU" sz="2400" i="1" dirty="0" smtClean="0">
                <a:latin typeface="Monotype Corsiva" pitchFamily="66" charset="0"/>
              </a:rPr>
              <a:t>гордости за достигнутое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sz="2400" i="1" dirty="0" smtClean="0">
                <a:latin typeface="Monotype Corsiva" pitchFamily="66" charset="0"/>
              </a:rPr>
              <a:t>Патриотические чувства</a:t>
            </a:r>
            <a:endParaRPr lang="ru-RU" sz="24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672414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Воспитательные цели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071546"/>
            <a:ext cx="8029604" cy="5786454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Формирование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нравственных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качеств: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ru-RU" sz="1200" i="1" dirty="0" smtClean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atin typeface="Monotype Corsiva" pitchFamily="66" charset="0"/>
              </a:rPr>
              <a:t>Формирование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гуманных </a:t>
            </a:r>
            <a:r>
              <a:rPr lang="ru-RU" sz="2400" dirty="0" smtClean="0">
                <a:latin typeface="Monotype Corsiva" pitchFamily="66" charset="0"/>
              </a:rPr>
              <a:t>отношений к «другим людям»: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Товарищества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Доброты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Деликатности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Вежливости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Скромности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Дисциплинированности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Ответственности</a:t>
            </a:r>
          </a:p>
          <a:p>
            <a:pPr>
              <a:lnSpc>
                <a:spcPct val="90000"/>
              </a:lnSpc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Честности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672414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Развивающие цели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071546"/>
            <a:ext cx="7958166" cy="478634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>
                <a:latin typeface="Monotype Corsiva" pitchFamily="66" charset="0"/>
              </a:rPr>
              <a:t>На уроке должна  быть поставлена и развивающая цель. </a:t>
            </a:r>
            <a:endParaRPr lang="ru-RU" sz="2400" dirty="0" smtClean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Развивающие цели </a:t>
            </a:r>
            <a:r>
              <a:rPr lang="ru-RU" sz="2400" dirty="0" smtClean="0">
                <a:latin typeface="Monotype Corsiva" pitchFamily="66" charset="0"/>
              </a:rPr>
              <a:t>содействуют: формированию </a:t>
            </a:r>
            <a:r>
              <a:rPr lang="ru-RU" sz="2400" dirty="0" err="1" smtClean="0">
                <a:latin typeface="Monotype Corsiva" pitchFamily="66" charset="0"/>
              </a:rPr>
              <a:t>общеучебных</a:t>
            </a:r>
            <a:r>
              <a:rPr lang="ru-RU" sz="2400" dirty="0" smtClean="0">
                <a:latin typeface="Monotype Corsiva" pitchFamily="66" charset="0"/>
              </a:rPr>
              <a:t> и специальных умений; совершенствованию мыслительных операций; развитию эмоциональной сферы, монологической речи </a:t>
            </a:r>
            <a:r>
              <a:rPr lang="ru-RU" sz="2400" dirty="0" smtClean="0">
                <a:latin typeface="Monotype Corsiva" pitchFamily="66" charset="0"/>
              </a:rPr>
              <a:t>обучающихся, </a:t>
            </a:r>
            <a:r>
              <a:rPr lang="ru-RU" sz="2400" dirty="0" smtClean="0">
                <a:latin typeface="Monotype Corsiva" pitchFamily="66" charset="0"/>
              </a:rPr>
              <a:t>вопросно-ответной формы, диалога, коммуникативной культуры; осуществлению самоконтроля и самооценки, а в целом — становлению и развитию личности.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Monotype Corsiva" pitchFamily="66" charset="0"/>
              </a:rPr>
              <a:t>Например:</a:t>
            </a:r>
            <a:endParaRPr lang="ru-RU" sz="2400" dirty="0" smtClean="0"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учить сравнивать,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учить выделять главное,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учить строить аналоги,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развивать глазомер,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развивать аналитические умения</a:t>
            </a:r>
            <a:endParaRPr lang="ru-RU" sz="24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rgbClr val="FFFF00"/>
                </a:solidFill>
                <a:latin typeface="Monotype Corsiva" pitchFamily="66" charset="0"/>
              </a:rPr>
              <a:t>развивать умение ориентироваться на местности</a:t>
            </a:r>
            <a:r>
              <a:rPr lang="ru-RU" sz="2400" i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2400" b="1" i="1" dirty="0" smtClean="0">
                <a:latin typeface="Monotype Corsiva" pitchFamily="66" charset="0"/>
              </a:rPr>
              <a:t> 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672414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Развивающие цели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071546"/>
            <a:ext cx="7958166" cy="478634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Развитие мышления: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 анализировать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выделять главное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сравнивать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строить аналогии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обобщать и систематизировать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доказывать и опровергать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определять и объяснять понятия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Учить ставить и разрешать проблемы</a:t>
            </a:r>
          </a:p>
          <a:p>
            <a:pPr>
              <a:spcBef>
                <a:spcPts val="0"/>
              </a:spcBef>
            </a:pP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4800" cy="71438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Цель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семинара: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285860"/>
            <a:ext cx="8858280" cy="46577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Привести в систему знания  по теории урока 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 (структуре, </a:t>
            </a:r>
            <a:r>
              <a:rPr lang="ru-RU" sz="6000" dirty="0" err="1" smtClean="0">
                <a:solidFill>
                  <a:srgbClr val="FFFF00"/>
                </a:solidFill>
                <a:latin typeface="Monotype Corsiva" pitchFamily="66" charset="0"/>
              </a:rPr>
              <a:t>целеполаганию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6000" dirty="0" smtClean="0">
                <a:solidFill>
                  <a:srgbClr val="FFFF00"/>
                </a:solidFill>
                <a:latin typeface="Monotype Corsiva" pitchFamily="66" charset="0"/>
              </a:rPr>
              <a:t>)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496304" cy="85725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Все уроки можно разделить группы: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28868"/>
            <a:ext cx="7924800" cy="2000264"/>
          </a:xfrm>
        </p:spPr>
        <p:txBody>
          <a:bodyPr>
            <a:normAutofit fontScale="92500"/>
          </a:bodyPr>
          <a:lstStyle/>
          <a:p>
            <a:pPr marL="457200" indent="-457200"/>
            <a:r>
              <a:rPr lang="ru-RU" sz="2800" dirty="0" smtClean="0"/>
              <a:t>-</a:t>
            </a:r>
            <a:r>
              <a:rPr lang="ru-RU" sz="2800" dirty="0" smtClean="0">
                <a:latin typeface="Monotype Corsiva" pitchFamily="66" charset="0"/>
              </a:rPr>
              <a:t>Урок ознакомление обучающихся с новым материалом;</a:t>
            </a:r>
          </a:p>
          <a:p>
            <a:pPr marL="457200" indent="-457200"/>
            <a:r>
              <a:rPr lang="ru-RU" sz="2800" dirty="0" smtClean="0">
                <a:latin typeface="Monotype Corsiva" pitchFamily="66" charset="0"/>
              </a:rPr>
              <a:t>-Урок закрепление знаний;</a:t>
            </a:r>
          </a:p>
          <a:p>
            <a:pPr marL="457200" indent="-457200"/>
            <a:r>
              <a:rPr lang="ru-RU" sz="2800" dirty="0" smtClean="0">
                <a:latin typeface="Monotype Corsiva" pitchFamily="66" charset="0"/>
              </a:rPr>
              <a:t>-Обобщающие уроки</a:t>
            </a:r>
          </a:p>
          <a:p>
            <a:pPr marL="457200" indent="-457200"/>
            <a:r>
              <a:rPr lang="ru-RU" sz="2800" dirty="0" smtClean="0">
                <a:latin typeface="Monotype Corsiva" pitchFamily="66" charset="0"/>
              </a:rPr>
              <a:t>-Урок проверки знаний, умений, навыков.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924800" cy="857256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Урок ознакомления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214422"/>
            <a:ext cx="7924800" cy="50006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Это урок, содержание которого является новой, неизвестный </a:t>
            </a:r>
            <a:r>
              <a:rPr lang="ru-RU" sz="2400" dirty="0" smtClean="0">
                <a:latin typeface="Monotype Corsiva" pitchFamily="66" charset="0"/>
              </a:rPr>
              <a:t>обучающимся </a:t>
            </a:r>
            <a:r>
              <a:rPr lang="ru-RU" sz="2400" dirty="0" smtClean="0">
                <a:latin typeface="Monotype Corsiva" pitchFamily="66" charset="0"/>
              </a:rPr>
              <a:t>материал, включающий в себя относительно широкий круг вопросов и требующий значительного времени на его изучение.</a:t>
            </a:r>
          </a:p>
          <a:p>
            <a:r>
              <a:rPr lang="ru-RU" sz="2400" dirty="0" smtClean="0">
                <a:latin typeface="Monotype Corsiva" pitchFamily="66" charset="0"/>
              </a:rPr>
              <a:t>Структура урока ознакомления: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Повторение предыдущего материала;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Объяснение учителем нового материала;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Проверка понимания и первичное закрепление знаний;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Задание на дом.</a:t>
            </a:r>
          </a:p>
          <a:p>
            <a:r>
              <a:rPr lang="ru-RU" sz="2400" dirty="0" smtClean="0">
                <a:latin typeface="Monotype Corsiva" pitchFamily="66" charset="0"/>
              </a:rPr>
              <a:t>Формы урока ознакомления: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Лекция, экскурсия, беседа, лабораторная работа, конференция, традиционный урок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857256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Урок закрепления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285860"/>
            <a:ext cx="8243918" cy="542928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	Основным содержанием работы на этом уроке является вторичное осмысление ранее усвоенных знаний с целью их упрочения.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Структура урока закрепления: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Проверка домашнего задания;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Выполнение устных упражнений;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Выполнение письменных упражнений;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Проверка выполнения заданий;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Monotype Corsiva" pitchFamily="66" charset="0"/>
              </a:rPr>
              <a:t>Задание на дом.</a:t>
            </a:r>
          </a:p>
          <a:p>
            <a:r>
              <a:rPr lang="ru-RU" sz="2400" dirty="0" smtClean="0">
                <a:latin typeface="Monotype Corsiva" pitchFamily="66" charset="0"/>
              </a:rPr>
              <a:t>Формы урока закрепления: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Семинар, практикум, консультация, лабораторная работа, конференция, урок ключевых задач, работа в парах постоянного и смешанного типа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04"/>
            <a:ext cx="7924800" cy="71438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Урок обобщения: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357298"/>
            <a:ext cx="7924800" cy="458630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	Систематизируются и воспроизводятся наиболее существенные вопросы из ранее пройденного материала, восполняются имеющиеся пробелы в знаниях обучающихся и раскрываются важнейшие идеи изучаемого курса. Такие  уроки проводят в конце изучения отдельных тем, разделов и учебных курсов в целом. Их обязательными элементами являются вступление и заключение педагога.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Формы уроков обобщения: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Monotype Corsiva" pitchFamily="66" charset="0"/>
              </a:rPr>
              <a:t>Рассказ, краткие сообщения, чтение отдельных мест из учебника или беседы педагога с обучающимися.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04"/>
            <a:ext cx="7924800" cy="1071570"/>
          </a:xfrm>
        </p:spPr>
        <p:txBody>
          <a:bodyPr>
            <a:normAutofit fontScale="90000"/>
          </a:bodyPr>
          <a:lstStyle/>
          <a:p>
            <a:r>
              <a:rPr lang="ru-RU" sz="5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Урок проверки знаний, умений и навыков:</a:t>
            </a:r>
            <a:endParaRPr lang="ru-RU" sz="50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643050"/>
            <a:ext cx="7924800" cy="442915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Monotype Corsiva" pitchFamily="66" charset="0"/>
              </a:rPr>
              <a:t>	Позволяет педагогу выявить уровень </a:t>
            </a:r>
            <a:r>
              <a:rPr lang="ru-RU" sz="2400" dirty="0" err="1" smtClean="0">
                <a:latin typeface="Monotype Corsiva" pitchFamily="66" charset="0"/>
              </a:rPr>
              <a:t>обученности</a:t>
            </a:r>
            <a:r>
              <a:rPr lang="ru-RU" sz="2400" dirty="0" smtClean="0">
                <a:latin typeface="Monotype Corsiva" pitchFamily="66" charset="0"/>
              </a:rPr>
              <a:t> обучающихся в определенной области, установить недостатки в овладении материалом, помогают наметить пути дальнейшей работы. Контрольные уроки требуют от </a:t>
            </a:r>
            <a:r>
              <a:rPr lang="ru-RU" sz="2400" dirty="0" smtClean="0">
                <a:latin typeface="Monotype Corsiva" pitchFamily="66" charset="0"/>
              </a:rPr>
              <a:t>обучающегося  </a:t>
            </a:r>
            <a:r>
              <a:rPr lang="ru-RU" sz="2400" dirty="0" smtClean="0">
                <a:latin typeface="Monotype Corsiva" pitchFamily="66" charset="0"/>
              </a:rPr>
              <a:t>применения всех его знаний, умений, навыков по данной теме. Проверка может осуществляться как в устной, так и в письменной форме.  </a:t>
            </a:r>
          </a:p>
          <a:p>
            <a:endParaRPr lang="ru-RU" sz="2400" dirty="0" smtClean="0"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  <a:p>
            <a:r>
              <a:rPr lang="ru-RU" sz="2400" dirty="0" smtClean="0">
                <a:latin typeface="Monotype Corsiva" pitchFamily="66" charset="0"/>
              </a:rPr>
              <a:t>Формы уроков проверки ЗУН:</a:t>
            </a:r>
          </a:p>
          <a:p>
            <a:r>
              <a:rPr lang="ru-RU" sz="2400" dirty="0" smtClean="0">
                <a:latin typeface="Monotype Corsiva" pitchFamily="66" charset="0"/>
              </a:rPr>
              <a:t> Самостоятельная работа, урок-зачёт, контрольная работа, собеседование, викторины, игры и т.д.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7166"/>
            <a:ext cx="79248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Формы организации учебного процесса: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428736"/>
            <a:ext cx="8029604" cy="500066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Лекция</a:t>
            </a:r>
          </a:p>
          <a:p>
            <a:r>
              <a:rPr lang="ru-RU" sz="2400" dirty="0" smtClean="0">
                <a:latin typeface="Monotype Corsiva" pitchFamily="66" charset="0"/>
              </a:rPr>
              <a:t>- самый трудный вид урока даже для опытного педагога.</a:t>
            </a:r>
          </a:p>
          <a:p>
            <a:r>
              <a:rPr lang="ru-RU" sz="2400" dirty="0" smtClean="0">
                <a:latin typeface="Monotype Corsiva" pitchFamily="66" charset="0"/>
              </a:rPr>
              <a:t>Лекционная форма обучения даёт положительный эффект в тех случаях когда: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Объем теоретического материала велик, а задач к нему недостаточно;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Большая часть материала носит вспомогательный характер и необязательна для усвоения всеми обучающимися;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Раннее изученного не достаточно для организации обучения в активном режиме, т.е. тема для обучающихся является почти новой;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Необходим вводный или обзорный рассказ педагога по крупной теме курса.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500042"/>
            <a:ext cx="8029604" cy="592935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Семинар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Чаще всего используется для рассмотрения дополнительного материала, воспроизведение которого каждым обучающихся не требуется, но отдельные выводы и факты весьма полезны и даже необходимы.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В ходе подготовки к семинару </a:t>
            </a:r>
            <a:r>
              <a:rPr lang="ru-RU" sz="2400" dirty="0" smtClean="0">
                <a:latin typeface="Monotype Corsiva" pitchFamily="66" charset="0"/>
              </a:rPr>
              <a:t>обучающиеся </a:t>
            </a:r>
            <a:r>
              <a:rPr lang="ru-RU" sz="2400" dirty="0" smtClean="0">
                <a:latin typeface="Monotype Corsiva" pitchFamily="66" charset="0"/>
              </a:rPr>
              <a:t>приобретают навыки проведения научного исследования и его оформления, учатся защищать свои убеждения, рецензировать выступления товарищей.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На семинаре сочетается форма беседы и дискуссии </a:t>
            </a:r>
            <a:r>
              <a:rPr lang="ru-RU" sz="2400" dirty="0" smtClean="0">
                <a:latin typeface="Monotype Corsiva" pitchFamily="66" charset="0"/>
              </a:rPr>
              <a:t>обучающихся </a:t>
            </a:r>
            <a:r>
              <a:rPr lang="ru-RU" sz="2400" dirty="0" smtClean="0">
                <a:latin typeface="Monotype Corsiva" pitchFamily="66" charset="0"/>
              </a:rPr>
              <a:t>с целью углубления  и совершенствования знаний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500042"/>
            <a:ext cx="8029604" cy="592935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Консультация</a:t>
            </a:r>
          </a:p>
          <a:p>
            <a:r>
              <a:rPr lang="ru-RU" sz="2400" dirty="0" smtClean="0">
                <a:latin typeface="Monotype Corsiva" pitchFamily="66" charset="0"/>
              </a:rPr>
              <a:t>Цель ее проведения – научить обучающегося  задумываться над проблемой, уяснять какие возникают затруднения при знакомстве с определенной темой; а для разрешения этих затруднений – сформулировать вопросы, на которые он хотел бы получить ответ.</a:t>
            </a:r>
          </a:p>
          <a:p>
            <a:r>
              <a:rPr lang="ru-RU" sz="2400" dirty="0" smtClean="0">
                <a:latin typeface="Monotype Corsiva" pitchFamily="66" charset="0"/>
              </a:rPr>
              <a:t> В самом начале проведения консультаций можно помогать обучающимся формулировать вопросы. </a:t>
            </a:r>
          </a:p>
          <a:p>
            <a:r>
              <a:rPr lang="ru-RU" sz="2400" dirty="0" smtClean="0">
                <a:latin typeface="Monotype Corsiva" pitchFamily="66" charset="0"/>
              </a:rPr>
              <a:t>К каждой консультации можно предложить обучающимся готовить карточки с вопросами и задачами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00042"/>
            <a:ext cx="8429684" cy="5929354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Урок - зачёт</a:t>
            </a:r>
          </a:p>
          <a:p>
            <a:r>
              <a:rPr lang="ru-RU" sz="2400" dirty="0" smtClean="0">
                <a:latin typeface="Monotype Corsiva" pitchFamily="66" charset="0"/>
              </a:rPr>
              <a:t>Зачёт  - это специальный этап  в контроле, цель которого – проверить, достигнут ли </a:t>
            </a:r>
            <a:r>
              <a:rPr lang="ru-RU" sz="2400" dirty="0" smtClean="0">
                <a:latin typeface="Monotype Corsiva" pitchFamily="66" charset="0"/>
              </a:rPr>
              <a:t>обучающимися уровень </a:t>
            </a:r>
            <a:r>
              <a:rPr lang="ru-RU" sz="2400" dirty="0" smtClean="0">
                <a:latin typeface="Monotype Corsiva" pitchFamily="66" charset="0"/>
              </a:rPr>
              <a:t>обязательной подготовки.</a:t>
            </a:r>
          </a:p>
          <a:p>
            <a:r>
              <a:rPr lang="ru-RU" sz="2400" dirty="0" smtClean="0">
                <a:latin typeface="Monotype Corsiva" pitchFamily="66" charset="0"/>
              </a:rPr>
              <a:t>Зачёты подразделяются на текущие и тематические.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Текущие проводятся систематически в ходе изучения темы  и охватывают небольшие смысловые порции.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Monotype Corsiva" pitchFamily="66" charset="0"/>
              </a:rPr>
              <a:t>Тематические устраиваются в конце изучения темы.</a:t>
            </a:r>
          </a:p>
          <a:p>
            <a:r>
              <a:rPr lang="ru-RU" sz="2400" dirty="0" smtClean="0">
                <a:latin typeface="Monotype Corsiva" pitchFamily="66" charset="0"/>
              </a:rPr>
              <a:t>Зачёты бывают:</a:t>
            </a:r>
          </a:p>
          <a:p>
            <a:r>
              <a:rPr lang="ru-RU" sz="2400" dirty="0" smtClean="0">
                <a:latin typeface="Monotype Corsiva" pitchFamily="66" charset="0"/>
              </a:rPr>
              <a:t> Открытыми   - это когда обучающиеся предоставляют списки обязательных вопросов</a:t>
            </a:r>
          </a:p>
          <a:p>
            <a:r>
              <a:rPr lang="ru-RU" sz="2400" dirty="0" smtClean="0">
                <a:latin typeface="Monotype Corsiva" pitchFamily="66" charset="0"/>
              </a:rPr>
              <a:t>Закрытыми -  зачёты без предоставления списков обязательных вопросов.</a:t>
            </a:r>
          </a:p>
          <a:p>
            <a:r>
              <a:rPr lang="ru-RU" sz="2400" dirty="0" smtClean="0">
                <a:latin typeface="Monotype Corsiva" pitchFamily="66" charset="0"/>
              </a:rPr>
              <a:t>Систематический контроль знаний обучающихся – одно из основных условий повышения качества обучения.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428736"/>
            <a:ext cx="7924800" cy="2286016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Спасибо за внимание</a:t>
            </a:r>
            <a:endParaRPr lang="ru-RU" sz="6000" dirty="0">
              <a:solidFill>
                <a:schemeClr val="accent3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dirty="0" smtClean="0"/>
              <a:t> подготовила </a:t>
            </a:r>
            <a:r>
              <a:rPr lang="ru-RU" sz="1400" dirty="0" err="1" smtClean="0"/>
              <a:t>Шулятьева</a:t>
            </a:r>
            <a:r>
              <a:rPr lang="ru-RU" sz="1400" dirty="0" smtClean="0"/>
              <a:t> П.Н.</a:t>
            </a:r>
          </a:p>
          <a:p>
            <a:pPr algn="r"/>
            <a:endParaRPr lang="ru-RU" sz="1400" dirty="0" smtClean="0"/>
          </a:p>
          <a:p>
            <a:pPr algn="ctr"/>
            <a:r>
              <a:rPr lang="ru-RU" sz="1400" dirty="0" smtClean="0"/>
              <a:t>2014г.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9"/>
            <a:ext cx="76438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2400" dirty="0" smtClean="0"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Monotype Corsiva" pitchFamily="66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«Урок – это зеркало общей и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педагогической культуры учителя,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мерило его интеллектуального богатства,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показатель его кругозора, эрудиции»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В.А. Сухомлинский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2643182"/>
            <a:ext cx="7181872" cy="2428892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</a:pPr>
            <a:r>
              <a:rPr lang="ru-RU" sz="2400" dirty="0" smtClean="0"/>
              <a:t> 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Урок — это форма организации обучения с группой учащихся одного возраста, постоянного состава, занятие по твердому расписанию и с единой для всех программой обучения. В этой форме представлены все компоненты учебно-воспитательного процесса.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928670"/>
            <a:ext cx="81439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Monotype Corsiva" pitchFamily="66" charset="0"/>
              </a:rPr>
              <a:t>Урок — это, систематически применяемая для решения задач обучения, развития и воспитания учащихся, форма организации деятельности постоянного состава учителей и учащихся в определенный отрезок времени.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1-tub-ru.yandex.net/i?id=40d7e361b88c6def95d74a6082e1374e-24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19213"/>
            <a:ext cx="7858180" cy="5238787"/>
          </a:xfrm>
          <a:prstGeom prst="rect">
            <a:avLst/>
          </a:prstGeom>
          <a:noFill/>
        </p:spPr>
      </p:pic>
      <p:pic>
        <p:nvPicPr>
          <p:cNvPr id="4102" name="Picture 6" descr="http://im3-tub-ru.yandex.net/i?id=41a66ce0adb9a5c7e28d7e616dd33076-109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211174"/>
            <a:ext cx="6429420" cy="5479622"/>
          </a:xfrm>
          <a:prstGeom prst="rect">
            <a:avLst/>
          </a:prstGeom>
          <a:noFill/>
        </p:spPr>
      </p:pic>
      <p:pic>
        <p:nvPicPr>
          <p:cNvPr id="4104" name="Picture 8" descr="http://im0-tub-ru.yandex.net/i?id=79799ef668ee8551062a49702ac862af-05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500306"/>
            <a:ext cx="4744912" cy="3506093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71480"/>
            <a:ext cx="8286808" cy="40005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400" dirty="0" smtClean="0">
                <a:latin typeface="Monotype Corsiva" pitchFamily="66" charset="0"/>
              </a:rPr>
              <a:t>Только на уроке  можно увидеть:</a:t>
            </a:r>
          </a:p>
          <a:p>
            <a:pPr>
              <a:lnSpc>
                <a:spcPct val="90000"/>
              </a:lnSpc>
            </a:pPr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Monotype Corsiva" pitchFamily="66" charset="0"/>
              </a:rPr>
              <a:t>-каковы отношения преподавателя и </a:t>
            </a:r>
            <a:r>
              <a:rPr lang="ru-RU" sz="2800" dirty="0" smtClean="0">
                <a:latin typeface="Monotype Corsiva" pitchFamily="66" charset="0"/>
              </a:rPr>
              <a:t>обучающегося;</a:t>
            </a:r>
            <a:endParaRPr lang="ru-RU" sz="2800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Monotype Corsiva" pitchFamily="66" charset="0"/>
              </a:rPr>
              <a:t>-глубоко или поверхностно он знает свой предмет;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Monotype Corsiva" pitchFamily="66" charset="0"/>
              </a:rPr>
              <a:t>-кто он: примитивный информатор или организатор процесса учения детей;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Monotype Corsiva" pitchFamily="66" charset="0"/>
              </a:rPr>
              <a:t>-обеспечивает ли он прочные знания, умения и навыки</a:t>
            </a:r>
            <a:r>
              <a:rPr lang="ru-RU" sz="2800" b="1" dirty="0" smtClean="0">
                <a:latin typeface="Monotype Corsiva" pitchFamily="66" charset="0"/>
              </a:rPr>
              <a:t>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6" dur="2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642918"/>
            <a:ext cx="7924800" cy="4143404"/>
          </a:xfrm>
        </p:spPr>
        <p:txBody>
          <a:bodyPr>
            <a:normAutofit fontScale="92500" lnSpcReduction="20000"/>
          </a:bodyPr>
          <a:lstStyle/>
          <a:p>
            <a:r>
              <a:rPr lang="ru-RU" sz="43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Общие требования к уроку:</a:t>
            </a:r>
          </a:p>
          <a:p>
            <a:endParaRPr lang="ru-RU" sz="28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>ДИДАКТИЧЕСКИЕ,</a:t>
            </a:r>
          </a:p>
          <a:p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>ВОСПИТАТЕЛЬНЫЕ,</a:t>
            </a:r>
          </a:p>
          <a:p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>ОРГАНИЗАЦИОННЫЕ.</a:t>
            </a:r>
          </a:p>
          <a:p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4" name="Picture 2" descr="Картинка 5 из 2453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929066"/>
            <a:ext cx="2928958" cy="2726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71480"/>
            <a:ext cx="7924800" cy="928694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Компоненты урока: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714488"/>
            <a:ext cx="7243786" cy="42862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Организационный</a:t>
            </a:r>
            <a:r>
              <a:rPr lang="ru-RU" sz="2400" dirty="0" smtClean="0">
                <a:latin typeface="Monotype Corsiva" pitchFamily="66" charset="0"/>
              </a:rPr>
              <a:t> – организация </a:t>
            </a:r>
            <a:r>
              <a:rPr lang="ru-RU" sz="2400" dirty="0" smtClean="0">
                <a:latin typeface="Monotype Corsiva" pitchFamily="66" charset="0"/>
              </a:rPr>
              <a:t>обучающихся </a:t>
            </a:r>
            <a:r>
              <a:rPr lang="ru-RU" sz="2400" dirty="0" smtClean="0">
                <a:latin typeface="Monotype Corsiva" pitchFamily="66" charset="0"/>
              </a:rPr>
              <a:t>в течение всего урока, готовность </a:t>
            </a:r>
            <a:r>
              <a:rPr lang="ru-RU" sz="2400" dirty="0" smtClean="0">
                <a:latin typeface="Monotype Corsiva" pitchFamily="66" charset="0"/>
              </a:rPr>
              <a:t>обучающегося  </a:t>
            </a:r>
            <a:r>
              <a:rPr lang="ru-RU" sz="2400" dirty="0" smtClean="0">
                <a:latin typeface="Monotype Corsiva" pitchFamily="66" charset="0"/>
              </a:rPr>
              <a:t>к уроку, порядок и дисциплина.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Целевой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– постановка целей учения перед обучающимися, как на весь урок, так и на отдельные его этапы.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Мотивационный</a:t>
            </a:r>
            <a:r>
              <a:rPr lang="ru-RU" sz="2400" dirty="0" smtClean="0">
                <a:latin typeface="Monotype Corsiva" pitchFamily="66" charset="0"/>
              </a:rPr>
              <a:t> – определение значимости изучаемого материала как в данной теме, так и во всем курсе.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71480"/>
            <a:ext cx="7924800" cy="928694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Компоненты урока: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357298"/>
            <a:ext cx="8029604" cy="46434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Коммуникативный</a:t>
            </a:r>
            <a:r>
              <a:rPr lang="ru-RU" sz="2400" dirty="0" smtClean="0">
                <a:latin typeface="Monotype Corsiva" pitchFamily="66" charset="0"/>
              </a:rPr>
              <a:t> – уровень общения преподавателя с коллективом обучающихся.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Содержательный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– подбор материала для изучения, закрепления, повторения, самостоятельной работы и т.п.</a:t>
            </a:r>
            <a:endParaRPr lang="ru-RU" sz="2400" b="1" dirty="0" smtClean="0">
              <a:latin typeface="Monotype Corsiva" pitchFamily="66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Технологический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– выбор форм, методов и приемов обучения, оптимальных для данного типа урока, для данной темы, для данного коллектива и т.п.</a:t>
            </a:r>
            <a:endParaRPr lang="ru-RU" sz="2400" b="1" dirty="0" smtClean="0">
              <a:latin typeface="Monotype Corsiva" pitchFamily="66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Контрольно-оценочный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– использование оценки деятельности обучающегося на уроке для стимулирования его активности и развития познавательного интереса.</a:t>
            </a:r>
            <a:endParaRPr lang="ru-RU" sz="2400" b="1" dirty="0" smtClean="0">
              <a:latin typeface="Monotype Corsiva" pitchFamily="66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Аналитический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– подведение итогов урока, анализ деятельности </a:t>
            </a:r>
            <a:r>
              <a:rPr lang="ru-RU" sz="2400" dirty="0" smtClean="0">
                <a:latin typeface="Monotype Corsiva" pitchFamily="66" charset="0"/>
              </a:rPr>
              <a:t>обучающихся  </a:t>
            </a:r>
            <a:r>
              <a:rPr lang="ru-RU" sz="2400" dirty="0" smtClean="0">
                <a:latin typeface="Monotype Corsiva" pitchFamily="66" charset="0"/>
              </a:rPr>
              <a:t>на уроке, анализ результатов собственной деятельности по организации урока.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85794"/>
            <a:ext cx="79248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Организация урока возможна только при соблюдении определенных правил: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571744"/>
            <a:ext cx="7924800" cy="2286016"/>
          </a:xfrm>
        </p:spPr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>Первое - определение целей </a:t>
            </a:r>
            <a:r>
              <a:rPr lang="en-US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и задач урока;</a:t>
            </a:r>
          </a:p>
          <a:p>
            <a:r>
              <a:rPr lang="ru-RU" sz="2400" dirty="0" smtClean="0">
                <a:latin typeface="Monotype Corsiva" pitchFamily="66" charset="0"/>
              </a:rPr>
              <a:t>Второе - уточнение типа урока;</a:t>
            </a:r>
          </a:p>
          <a:p>
            <a:r>
              <a:rPr lang="ru-RU" sz="2400" dirty="0" smtClean="0">
                <a:latin typeface="Monotype Corsiva" pitchFamily="66" charset="0"/>
              </a:rPr>
              <a:t>Третье - уточнение вида урока;</a:t>
            </a:r>
          </a:p>
          <a:p>
            <a:r>
              <a:rPr lang="ru-RU" sz="2400" dirty="0" smtClean="0">
                <a:latin typeface="Monotype Corsiva" pitchFamily="66" charset="0"/>
              </a:rPr>
              <a:t>Четвертое - выбор методов и приемов обучения;</a:t>
            </a:r>
          </a:p>
          <a:p>
            <a:r>
              <a:rPr lang="ru-RU" sz="2400" dirty="0" smtClean="0">
                <a:latin typeface="Monotype Corsiva" pitchFamily="66" charset="0"/>
              </a:rPr>
              <a:t>Пятое - определение структуры урока.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869</TotalTime>
  <Words>1325</Words>
  <PresentationFormat>Экран (4:3)</PresentationFormat>
  <Paragraphs>221</Paragraphs>
  <Slides>29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Слайд 1</vt:lpstr>
      <vt:lpstr>Цель семинара:</vt:lpstr>
      <vt:lpstr>Слайд 3</vt:lpstr>
      <vt:lpstr>Слайд 4</vt:lpstr>
      <vt:lpstr>Слайд 5</vt:lpstr>
      <vt:lpstr>Слайд 6</vt:lpstr>
      <vt:lpstr>Компоненты урока:</vt:lpstr>
      <vt:lpstr>Компоненты урока:</vt:lpstr>
      <vt:lpstr>Организация урока возможна только при соблюдении определенных правил:</vt:lpstr>
      <vt:lpstr>Цели и задачи  урока</vt:lpstr>
      <vt:lpstr>Цели и задачи  урока</vt:lpstr>
      <vt:lpstr>Учебная задача- цель, которую перед собой ставит обучающийся</vt:lpstr>
      <vt:lpstr>               Обучающие цели </vt:lpstr>
      <vt:lpstr>               Обучающие цели </vt:lpstr>
      <vt:lpstr> Воспитывающие цели </vt:lpstr>
      <vt:lpstr>  Воспитательные цели </vt:lpstr>
      <vt:lpstr>  Воспитательные цели </vt:lpstr>
      <vt:lpstr>  Развивающие цели </vt:lpstr>
      <vt:lpstr>  Развивающие цели </vt:lpstr>
      <vt:lpstr>Все уроки можно разделить группы:</vt:lpstr>
      <vt:lpstr>Урок ознакомления</vt:lpstr>
      <vt:lpstr>Урок закрепления</vt:lpstr>
      <vt:lpstr>Урок обобщения:</vt:lpstr>
      <vt:lpstr>Урок проверки знаний, умений и навыков:</vt:lpstr>
      <vt:lpstr>Формы организации учебного процесса:</vt:lpstr>
      <vt:lpstr>Слайд 26</vt:lpstr>
      <vt:lpstr>Слайд 27</vt:lpstr>
      <vt:lpstr>Слайд 28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FuckYouBill</cp:lastModifiedBy>
  <cp:revision>87</cp:revision>
  <dcterms:modified xsi:type="dcterms:W3CDTF">2014-10-31T04:27:13Z</dcterms:modified>
</cp:coreProperties>
</file>