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1094197418924778"/>
          <c:y val="0.15754555079614446"/>
          <c:w val="0.73706035350910915"/>
          <c:h val="0.842454449203855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6"/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76253056"/>
        <c:axId val="76254592"/>
        <c:axId val="0"/>
      </c:bar3DChart>
      <c:catAx>
        <c:axId val="76253056"/>
        <c:scaling>
          <c:orientation val="minMax"/>
        </c:scaling>
        <c:delete val="1"/>
        <c:axPos val="b"/>
        <c:tickLblPos val="none"/>
        <c:crossAx val="76254592"/>
        <c:crosses val="autoZero"/>
        <c:auto val="1"/>
        <c:lblAlgn val="ctr"/>
        <c:lblOffset val="100"/>
      </c:catAx>
      <c:valAx>
        <c:axId val="76254592"/>
        <c:scaling>
          <c:orientation val="minMax"/>
        </c:scaling>
        <c:axPos val="l"/>
        <c:majorGridlines/>
        <c:numFmt formatCode="General" sourceLinked="1"/>
        <c:tickLblPos val="nextTo"/>
        <c:crossAx val="762530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4FF208-6C37-41E8-93B5-215FBAB82CAC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DE6404-A84D-4409-B370-D3305E107F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8929718" cy="350046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Чем дальше в будущее входим, Тем больше прошлым дорожим, </a:t>
            </a:r>
            <a:r>
              <a:rPr lang="en-US" i="1" dirty="0" smtClean="0">
                <a:solidFill>
                  <a:schemeClr val="tx1"/>
                </a:solidFill>
              </a:rPr>
              <a:t/>
            </a:r>
            <a:br>
              <a:rPr lang="en-US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И в старом красоту находим Хоть новому принадлежим.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7-tub-ru.yandex.net/i?id=270685401-2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643290"/>
            <a:ext cx="2928958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16632"/>
            <a:ext cx="5945330" cy="792088"/>
          </a:xfrm>
        </p:spPr>
        <p:txBody>
          <a:bodyPr/>
          <a:lstStyle/>
          <a:p>
            <a:r>
              <a:rPr lang="ru-RU" sz="4400" dirty="0" smtClean="0"/>
              <a:t>Куклы – обереги: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857232"/>
            <a:ext cx="8643966" cy="2714644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Новорожденному клали в колыбельку куколку- </a:t>
            </a:r>
            <a:r>
              <a:rPr lang="ru-RU" sz="2800" b="1" i="1" dirty="0" err="1" smtClean="0"/>
              <a:t>куватку</a:t>
            </a:r>
            <a:r>
              <a:rPr lang="ru-RU" sz="2800" b="1" i="1" dirty="0" smtClean="0"/>
              <a:t>, молодоженам дарили кукол – двойчаток(муж и жена),семейный очаг охраняли куклы – </a:t>
            </a:r>
            <a:r>
              <a:rPr lang="ru-RU" sz="2800" b="1" i="1" dirty="0" err="1" smtClean="0"/>
              <a:t>берегини</a:t>
            </a:r>
            <a:r>
              <a:rPr lang="ru-RU" sz="2800" b="1" i="1" dirty="0" smtClean="0"/>
              <a:t>. Славянским Богам посвящалась своя кукла – чучело: купала, </a:t>
            </a:r>
            <a:r>
              <a:rPr lang="ru-RU" sz="2800" b="1" i="1" dirty="0" err="1" smtClean="0"/>
              <a:t>кострома</a:t>
            </a:r>
            <a:r>
              <a:rPr lang="ru-RU" sz="2800" b="1" i="1" dirty="0" smtClean="0"/>
              <a:t> и др.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3505328"/>
            <a:ext cx="4470228" cy="3352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3071380"/>
            <a:ext cx="2928925" cy="3790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833485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214290"/>
            <a:ext cx="7500990" cy="395372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Русский народный костюм- живая национальная память народа!</a:t>
            </a:r>
            <a:endParaRPr lang="ru-RU" sz="32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493" y="1268759"/>
            <a:ext cx="4157507" cy="556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1268759"/>
            <a:ext cx="4410747" cy="5569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614759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88640"/>
            <a:ext cx="7525596" cy="150971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Главное украшение костюма – головной убор. Это и кокошник, платы узорные, </a:t>
            </a:r>
            <a:r>
              <a:rPr lang="ru-RU" sz="2800" b="1" i="1" dirty="0" err="1" smtClean="0"/>
              <a:t>почелок</a:t>
            </a:r>
            <a:r>
              <a:rPr lang="ru-RU" sz="2800" b="1" i="1" dirty="0" smtClean="0"/>
              <a:t> и т.д.</a:t>
            </a:r>
            <a:endParaRPr lang="ru-RU" sz="28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60229"/>
            <a:ext cx="8070752" cy="5377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514173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0311"/>
            <a:ext cx="7382150" cy="150971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Если во что – то сильно верить, то и простенькая куколка станет волшебницей…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345968"/>
            <a:ext cx="7349376" cy="551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7349090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"/>
            <a:ext cx="8320438" cy="1071545"/>
          </a:xfrm>
        </p:spPr>
        <p:txBody>
          <a:bodyPr/>
          <a:lstStyle/>
          <a:p>
            <a:r>
              <a:rPr lang="ru-RU" sz="3200" dirty="0" smtClean="0"/>
              <a:t>Кукла в костюме Костромской губернии(летний вариант):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3970210" cy="475252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Сарафан состоял из узорных шелковых тканей. Подол украшался тесьмой и золотым кружевом. Его шили из трех полотнищ, спереди застегивался на пуговицы. Рубаха шилась из льняной ткани, украшалось вышивкой. На голову одевался- </a:t>
            </a:r>
            <a:r>
              <a:rPr lang="ru-RU" b="1" i="1" dirty="0" err="1" smtClean="0"/>
              <a:t>почелок</a:t>
            </a:r>
            <a:r>
              <a:rPr lang="ru-RU" b="1" i="1" dirty="0" smtClean="0"/>
              <a:t>, с широкой бархатной лентой.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948" y="921113"/>
            <a:ext cx="4432052" cy="5936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945281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720080"/>
          </a:xfrm>
        </p:spPr>
        <p:txBody>
          <a:bodyPr/>
          <a:lstStyle/>
          <a:p>
            <a:r>
              <a:rPr lang="ru-RU" sz="3200" dirty="0" smtClean="0"/>
              <a:t>Кукла в костюме Московской губернии</a:t>
            </a:r>
            <a:br>
              <a:rPr lang="ru-RU" sz="3200" dirty="0" smtClean="0"/>
            </a:br>
            <a:r>
              <a:rPr lang="ru-RU" sz="3200" dirty="0" smtClean="0"/>
              <a:t>(зимний вариант):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3898772" cy="489654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«Не ради красоты, а ради теплоты овчинную шубу носим и лучше не просим».</a:t>
            </a:r>
          </a:p>
          <a:p>
            <a:r>
              <a:rPr lang="ru-RU" b="1" i="1" dirty="0" smtClean="0"/>
              <a:t>Зимой носили полушубок сшитый мехом внутрь со стоячим воротником и длинными рукавами. Расшивались вышивкой и мехом бобра. На голову повязывался шерстяной платок с набивным рисунком.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80728"/>
            <a:ext cx="4248472" cy="568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6433637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61" y="116632"/>
            <a:ext cx="4368074" cy="5830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694" y="980728"/>
            <a:ext cx="4413306" cy="5890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1181229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116632"/>
            <a:ext cx="7025530" cy="1509712"/>
          </a:xfrm>
        </p:spPr>
        <p:txBody>
          <a:bodyPr>
            <a:normAutofit lnSpcReduction="10000"/>
          </a:bodyPr>
          <a:lstStyle/>
          <a:p>
            <a:r>
              <a:rPr lang="ru-RU" sz="3200" b="1" i="1" dirty="0" smtClean="0"/>
              <a:t>«Ты носись мое, платье цветное и нарядное»</a:t>
            </a:r>
          </a:p>
          <a:p>
            <a:r>
              <a:rPr lang="ru-RU" sz="3200" b="1" i="1" dirty="0" smtClean="0"/>
              <a:t>(Русская народная песня)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74" y="1628800"/>
            <a:ext cx="3379520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3"/>
            <a:ext cx="3942184" cy="544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73998307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16632"/>
            <a:ext cx="5953960" cy="669162"/>
          </a:xfrm>
        </p:spPr>
        <p:txBody>
          <a:bodyPr/>
          <a:lstStyle/>
          <a:p>
            <a:r>
              <a:rPr lang="ru-RU" sz="4400" dirty="0" smtClean="0"/>
              <a:t>Заключение: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857232"/>
            <a:ext cx="8677628" cy="342902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 smtClean="0"/>
              <a:t>Куклы дают человеку возможность проявить свое спонтанное детское начало, помогают самовыражению и вере в себя. Есть даже такое лечение – куклотерапия. Изучив  тему «Куклы в русском народном костюме», я многое узнала не только из истории костюма, но и России. А главное я поняла, что играя в куклы я познаю культуру. Народный костюм - связующее звено между прошлым , настоящим и будущим нашего народа.</a:t>
            </a:r>
            <a:endParaRPr lang="ru-RU" sz="28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61" y="407707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77072"/>
            <a:ext cx="3240360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695077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31422"/>
            <a:ext cx="8215021" cy="602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91405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/>
              <a:t>Спасибо за внимание!!!</a:t>
            </a:r>
            <a:endParaRPr lang="ru-RU" sz="5400" b="1" i="1" dirty="0"/>
          </a:p>
        </p:txBody>
      </p:sp>
    </p:spTree>
    <p:extLst>
      <p:ext uri="{BB962C8B-B14F-4D97-AF65-F5344CB8AC3E}">
        <p14:creationId xmlns="" xmlns:p14="http://schemas.microsoft.com/office/powerpoint/2010/main" val="10792180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342584" cy="454278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МБОУ «Майнский многопрофильный лицей»</a:t>
            </a:r>
            <a:endParaRPr lang="ru-RU" sz="2400" i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7854696" cy="3816424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</a:t>
            </a:r>
            <a:r>
              <a:rPr lang="ru-RU" sz="4400" b="1" i="1" dirty="0" smtClean="0"/>
              <a:t>Проект</a:t>
            </a:r>
          </a:p>
          <a:p>
            <a:pPr algn="l"/>
            <a:r>
              <a:rPr lang="ru-RU" sz="3200" b="1" i="1" dirty="0" smtClean="0"/>
              <a:t>                           </a:t>
            </a:r>
          </a:p>
          <a:p>
            <a:pPr algn="ctr"/>
            <a:r>
              <a:rPr lang="ru-RU" sz="3200" b="1" i="1" dirty="0" smtClean="0"/>
              <a:t> </a:t>
            </a:r>
            <a:r>
              <a:rPr lang="ru-RU" sz="4400" b="1" i="1" dirty="0" smtClean="0"/>
              <a:t>«Кукла в русском народном  костюме»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7012"/>
            <a:ext cx="4716015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24128" y="4797152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Выполнила ученица</a:t>
            </a:r>
          </a:p>
          <a:p>
            <a:r>
              <a:rPr lang="ru-RU" sz="2000" b="1" i="1" dirty="0" smtClean="0"/>
              <a:t>3 класса «Б»</a:t>
            </a:r>
          </a:p>
          <a:p>
            <a:r>
              <a:rPr lang="ru-RU" sz="2000" b="1" i="1" dirty="0" smtClean="0"/>
              <a:t>Березова Елизавета.</a:t>
            </a:r>
            <a:endParaRPr lang="ru-RU" sz="2000" b="1" i="1" dirty="0"/>
          </a:p>
        </p:txBody>
      </p:sp>
    </p:spTree>
    <p:extLst>
      <p:ext uri="{BB962C8B-B14F-4D97-AF65-F5344CB8AC3E}">
        <p14:creationId xmlns="" xmlns:p14="http://schemas.microsoft.com/office/powerpoint/2010/main" val="2267571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5888126" cy="908720"/>
          </a:xfrm>
        </p:spPr>
        <p:txBody>
          <a:bodyPr/>
          <a:lstStyle/>
          <a:p>
            <a:r>
              <a:rPr lang="ru-RU" sz="4400" dirty="0" smtClean="0"/>
              <a:t>Цель проекта: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000108"/>
            <a:ext cx="7516966" cy="314327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Знакомство с традициями русского народного костюма. </a:t>
            </a:r>
            <a:endParaRPr lang="ru-RU" sz="4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76872"/>
            <a:ext cx="3347864" cy="45892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6912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76672"/>
            <a:ext cx="6231082" cy="1080120"/>
          </a:xfrm>
        </p:spPr>
        <p:txBody>
          <a:bodyPr/>
          <a:lstStyle/>
          <a:p>
            <a:r>
              <a:rPr lang="ru-RU" sz="4800" dirty="0" smtClean="0"/>
              <a:t>Задача проекта: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988840"/>
            <a:ext cx="8017032" cy="3456384"/>
          </a:xfrm>
        </p:spPr>
        <p:txBody>
          <a:bodyPr>
            <a:normAutofit/>
          </a:bodyPr>
          <a:lstStyle/>
          <a:p>
            <a:pPr marL="2926080" lvl="8" indent="-457200">
              <a:buNone/>
            </a:pPr>
            <a:r>
              <a:rPr lang="ru-RU" sz="28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Ч</a:t>
            </a:r>
            <a:r>
              <a:rPr lang="ru-RU" sz="3200" b="1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ерез </a:t>
            </a:r>
            <a:r>
              <a:rPr lang="ru-RU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изучение куклы в народном </a:t>
            </a:r>
            <a:r>
              <a:rPr lang="ru-RU" sz="3200" b="1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костюме, узнать о культуре </a:t>
            </a:r>
            <a:r>
              <a:rPr lang="ru-RU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одежды</a:t>
            </a:r>
            <a:r>
              <a:rPr lang="en-US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,</a:t>
            </a:r>
            <a:r>
              <a:rPr lang="ru-RU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 об особенностях её ношения</a:t>
            </a:r>
            <a:r>
              <a:rPr lang="en-US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,</a:t>
            </a:r>
            <a:r>
              <a:rPr lang="ru-RU" sz="3200" b="1" i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 о красноречивом языке народного </a:t>
            </a:r>
            <a:r>
              <a:rPr lang="ru-RU" sz="3200" b="1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/>
              </a:rPr>
              <a:t>костюма.</a:t>
            </a:r>
            <a:endParaRPr lang="ru-RU" sz="3200" b="1" i="1" dirty="0"/>
          </a:p>
        </p:txBody>
      </p:sp>
    </p:spTree>
    <p:extLst>
      <p:ext uri="{BB962C8B-B14F-4D97-AF65-F5344CB8AC3E}">
        <p14:creationId xmlns="" xmlns:p14="http://schemas.microsoft.com/office/powerpoint/2010/main" val="51792589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32656"/>
            <a:ext cx="7000924" cy="936104"/>
          </a:xfrm>
        </p:spPr>
        <p:txBody>
          <a:bodyPr/>
          <a:lstStyle/>
          <a:p>
            <a:r>
              <a:rPr lang="ru-RU" sz="4800" dirty="0" smtClean="0"/>
              <a:t>Актуальность проекта: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7874156" cy="2500330"/>
          </a:xfrm>
        </p:spPr>
        <p:txBody>
          <a:bodyPr>
            <a:normAutofit fontScale="70000" lnSpcReduction="20000"/>
          </a:bodyPr>
          <a:lstStyle/>
          <a:p>
            <a:pPr lvl="0" fontAlgn="base">
              <a:spcAft>
                <a:spcPct val="0"/>
              </a:spcAft>
              <a:buClrTx/>
              <a:buSzTx/>
            </a:pPr>
            <a:r>
              <a:rPr lang="ru-RU" sz="2800" b="1" i="1" kern="0" dirty="0" smtClean="0">
                <a:latin typeface="Arial"/>
                <a:cs typeface="Arial"/>
              </a:rPr>
              <a:t>Современное поколение все чаще забывает </a:t>
            </a:r>
            <a:r>
              <a:rPr lang="ru-RU" sz="2800" b="1" i="1" kern="0" dirty="0">
                <a:latin typeface="Arial"/>
                <a:cs typeface="Arial"/>
              </a:rPr>
              <a:t>своё прошлое</a:t>
            </a:r>
            <a:r>
              <a:rPr lang="en-US" sz="2800" b="1" i="1" kern="0" dirty="0">
                <a:latin typeface="Arial"/>
                <a:cs typeface="Arial"/>
              </a:rPr>
              <a:t>,</a:t>
            </a:r>
            <a:r>
              <a:rPr lang="ru-RU" sz="2800" b="1" i="1" kern="0" dirty="0">
                <a:latin typeface="Arial"/>
                <a:cs typeface="Arial"/>
              </a:rPr>
              <a:t>традиции</a:t>
            </a:r>
            <a:r>
              <a:rPr lang="en-US" sz="2800" b="1" i="1" kern="0" dirty="0">
                <a:latin typeface="Arial"/>
                <a:cs typeface="Arial"/>
              </a:rPr>
              <a:t>,</a:t>
            </a:r>
            <a:r>
              <a:rPr lang="ru-RU" sz="2800" b="1" i="1" kern="0" dirty="0">
                <a:latin typeface="Arial"/>
                <a:cs typeface="Arial"/>
              </a:rPr>
              <a:t>обычаи</a:t>
            </a:r>
            <a:r>
              <a:rPr lang="en-US" sz="2800" b="1" i="1" kern="0" dirty="0">
                <a:latin typeface="Arial"/>
                <a:cs typeface="Arial"/>
              </a:rPr>
              <a:t>,</a:t>
            </a:r>
            <a:r>
              <a:rPr lang="ru-RU" sz="2800" b="1" i="1" kern="0" dirty="0">
                <a:latin typeface="Arial"/>
                <a:cs typeface="Arial"/>
              </a:rPr>
              <a:t>обряды</a:t>
            </a:r>
            <a:r>
              <a:rPr lang="ru-RU" sz="2800" b="1" i="1" kern="0" dirty="0" smtClean="0">
                <a:latin typeface="Arial"/>
                <a:cs typeface="Arial"/>
              </a:rPr>
              <a:t>.</a:t>
            </a:r>
          </a:p>
          <a:p>
            <a:pPr lvl="0" fontAlgn="base">
              <a:spcAft>
                <a:spcPct val="0"/>
              </a:spcAft>
              <a:buClrTx/>
              <a:buSzTx/>
            </a:pPr>
            <a:r>
              <a:rPr lang="ru-RU" sz="2800" b="1" i="1" kern="0" dirty="0" smtClean="0">
                <a:latin typeface="Arial"/>
                <a:cs typeface="Arial"/>
              </a:rPr>
              <a:t> Чтобы узнать </a:t>
            </a:r>
            <a:r>
              <a:rPr lang="ru-RU" sz="2800" b="1" i="1" kern="0" dirty="0">
                <a:latin typeface="Arial"/>
                <a:cs typeface="Arial"/>
              </a:rPr>
              <a:t>как одевались наши </a:t>
            </a:r>
            <a:r>
              <a:rPr lang="ru-RU" sz="2800" b="1" i="1" kern="0" dirty="0" smtClean="0">
                <a:latin typeface="Arial"/>
                <a:cs typeface="Arial"/>
              </a:rPr>
              <a:t>предки, во что играли и чем жили, именно на изучение этого направлен наш проект.             </a:t>
            </a:r>
          </a:p>
          <a:p>
            <a:pPr lvl="0" fontAlgn="base">
              <a:spcAft>
                <a:spcPct val="0"/>
              </a:spcAft>
              <a:buClrTx/>
              <a:buSzTx/>
            </a:pPr>
            <a:r>
              <a:rPr lang="ru-RU" sz="2800" b="1" i="1" kern="0" dirty="0" smtClean="0">
                <a:latin typeface="Arial"/>
                <a:cs typeface="Arial"/>
              </a:rPr>
              <a:t>Богатейшее </a:t>
            </a:r>
            <a:r>
              <a:rPr lang="ru-RU" sz="2800" b="1" i="1" kern="0" dirty="0">
                <a:latin typeface="Arial"/>
                <a:cs typeface="Arial"/>
              </a:rPr>
              <a:t>культурное наследие </a:t>
            </a:r>
            <a:r>
              <a:rPr lang="ru-RU" sz="2800" b="1" i="1" kern="0" dirty="0" smtClean="0">
                <a:latin typeface="Arial"/>
                <a:cs typeface="Arial"/>
              </a:rPr>
              <a:t>предков </a:t>
            </a:r>
            <a:r>
              <a:rPr lang="ru-RU" sz="2800" b="1" i="1" kern="0" dirty="0">
                <a:latin typeface="Arial"/>
                <a:cs typeface="Arial"/>
              </a:rPr>
              <a:t>уходит </a:t>
            </a:r>
            <a:r>
              <a:rPr lang="ru-RU" sz="2800" b="1" i="1" kern="0" dirty="0" smtClean="0">
                <a:latin typeface="Arial"/>
                <a:cs typeface="Arial"/>
              </a:rPr>
              <a:t>от нас все дальше, сохранить самобытность русской культуры-наша благородная задача.</a:t>
            </a:r>
          </a:p>
          <a:p>
            <a:pPr lvl="0" fontAlgn="base">
              <a:spcAft>
                <a:spcPct val="0"/>
              </a:spcAft>
              <a:buClrTx/>
              <a:buSzTx/>
            </a:pPr>
            <a:r>
              <a:rPr lang="ru-RU" sz="2400" b="1" kern="0" dirty="0" smtClean="0">
                <a:latin typeface="Arial"/>
                <a:cs typeface="Arial"/>
              </a:rPr>
              <a:t>                                </a:t>
            </a:r>
            <a:endParaRPr lang="ru-RU" sz="2400" b="1" kern="0" dirty="0">
              <a:latin typeface="Arial"/>
              <a:cs typeface="Arial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3571876"/>
            <a:ext cx="5328592" cy="3140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084144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16632"/>
            <a:ext cx="6731148" cy="936104"/>
          </a:xfrm>
        </p:spPr>
        <p:txBody>
          <a:bodyPr/>
          <a:lstStyle/>
          <a:p>
            <a:r>
              <a:rPr lang="ru-RU" sz="4800" dirty="0" smtClean="0"/>
              <a:t>Проблемы проекта: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96752"/>
            <a:ext cx="87154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3200" dirty="0" smtClean="0"/>
              <a:t> </a:t>
            </a:r>
            <a:r>
              <a:rPr lang="ru-RU" sz="3200" b="1" i="1" dirty="0" smtClean="0"/>
              <a:t>Кукла перестала быть познавательной игрушкой.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200" b="1" i="1" dirty="0" smtClean="0"/>
              <a:t> Забыты русские народные традиции.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200" b="1" i="1" dirty="0" smtClean="0"/>
              <a:t> Дети не интересуются историей русского костюма.</a:t>
            </a:r>
          </a:p>
          <a:p>
            <a:endParaRPr lang="ru-RU" b="1" i="1" dirty="0"/>
          </a:p>
          <a:p>
            <a:pPr marL="285750" indent="-285750">
              <a:buFont typeface="Wingdings" pitchFamily="2" charset="2"/>
              <a:buChar char="ü"/>
            </a:pPr>
            <a:endParaRPr lang="ru-RU" b="1" i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826" y="3357562"/>
            <a:ext cx="2613174" cy="3500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030219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16632"/>
            <a:ext cx="7858180" cy="648072"/>
          </a:xfrm>
        </p:spPr>
        <p:txBody>
          <a:bodyPr/>
          <a:lstStyle/>
          <a:p>
            <a:r>
              <a:rPr lang="ru-RU" sz="4000" dirty="0" smtClean="0"/>
              <a:t>Исследовательская деятельность: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24744"/>
            <a:ext cx="8143932" cy="216138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Чтобы узнать знают ли сверстники, как одевались наши прабабушки, я провела исследование и выяснила, что…</a:t>
            </a:r>
          </a:p>
          <a:p>
            <a:r>
              <a:rPr lang="ru-RU" sz="2800" b="1" i="1" dirty="0" smtClean="0"/>
              <a:t>80% - не знают </a:t>
            </a:r>
          </a:p>
          <a:p>
            <a:r>
              <a:rPr lang="ru-RU" sz="2800" b="1" i="1" dirty="0" smtClean="0"/>
              <a:t>20% - не задумывались об этом</a:t>
            </a:r>
            <a:endParaRPr lang="ru-RU" sz="2800" b="1" i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889848382"/>
              </p:ext>
            </p:extLst>
          </p:nvPr>
        </p:nvGraphicFramePr>
        <p:xfrm>
          <a:off x="2195736" y="2708920"/>
          <a:ext cx="547260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992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051232" cy="720080"/>
          </a:xfrm>
        </p:spPr>
        <p:txBody>
          <a:bodyPr/>
          <a:lstStyle/>
          <a:p>
            <a:r>
              <a:rPr lang="ru-RU" sz="4000" dirty="0" smtClean="0"/>
              <a:t>Исследовательская деятельность: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42984"/>
            <a:ext cx="7659842" cy="3214710"/>
          </a:xfrm>
        </p:spPr>
        <p:txBody>
          <a:bodyPr/>
          <a:lstStyle/>
          <a:p>
            <a:r>
              <a:rPr lang="ru-RU" sz="2800" b="1" i="1" dirty="0" smtClean="0"/>
              <a:t>Я опросила сверстников в какие игрушки играли наши предки и выяснила, что…</a:t>
            </a:r>
          </a:p>
          <a:p>
            <a:r>
              <a:rPr lang="ru-RU" sz="2800" b="1" i="1" dirty="0" smtClean="0"/>
              <a:t>90% - не знают</a:t>
            </a:r>
          </a:p>
          <a:p>
            <a:r>
              <a:rPr lang="ru-RU" sz="2800" b="1" i="1" dirty="0" smtClean="0"/>
              <a:t>10% - знают</a:t>
            </a:r>
            <a:endParaRPr lang="ru-RU" sz="2800" b="1" i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231023760"/>
              </p:ext>
            </p:extLst>
          </p:nvPr>
        </p:nvGraphicFramePr>
        <p:xfrm>
          <a:off x="1979712" y="2636912"/>
          <a:ext cx="561662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1901572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302652" cy="908720"/>
          </a:xfrm>
        </p:spPr>
        <p:txBody>
          <a:bodyPr/>
          <a:lstStyle/>
          <a:p>
            <a:r>
              <a:rPr lang="ru-RU" sz="4400" dirty="0" smtClean="0"/>
              <a:t>Преданья старины глубокой: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124744"/>
            <a:ext cx="7659842" cy="308963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В старину в куклы не только играли. Были особые куклы, которых изготавливали для совершения какого –либо обряда или к празднику.</a:t>
            </a:r>
            <a:endParaRPr lang="ru-RU" sz="2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40" y="3000372"/>
            <a:ext cx="4632415" cy="38576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8603924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520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Чем дальше в будущее входим, Тем больше прошлым дорожим,  И в старом красоту находим Хоть новому принадлежим.</vt:lpstr>
      <vt:lpstr>МБОУ «Майнский многопрофильный лицей»</vt:lpstr>
      <vt:lpstr>Цель проекта:</vt:lpstr>
      <vt:lpstr>Задача проекта:</vt:lpstr>
      <vt:lpstr>Актуальность проекта:</vt:lpstr>
      <vt:lpstr>Проблемы проекта:</vt:lpstr>
      <vt:lpstr>Исследовательская деятельность:</vt:lpstr>
      <vt:lpstr>Исследовательская деятельность:</vt:lpstr>
      <vt:lpstr>Преданья старины глубокой:</vt:lpstr>
      <vt:lpstr>Куклы – обереги:</vt:lpstr>
      <vt:lpstr>Слайд 11</vt:lpstr>
      <vt:lpstr>Слайд 12</vt:lpstr>
      <vt:lpstr>Слайд 13</vt:lpstr>
      <vt:lpstr>Кукла в костюме Костромской губернии(летний вариант):</vt:lpstr>
      <vt:lpstr>Кукла в костюме Московской губернии (зимний вариант):</vt:lpstr>
      <vt:lpstr>Слайд 16</vt:lpstr>
      <vt:lpstr>Слайд 17</vt:lpstr>
      <vt:lpstr>Заключение: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«Майнский многопрофильный лицей»</dc:title>
  <dc:creator>Администратор</dc:creator>
  <cp:lastModifiedBy>Татьяна</cp:lastModifiedBy>
  <cp:revision>28</cp:revision>
  <dcterms:created xsi:type="dcterms:W3CDTF">2013-02-04T13:56:47Z</dcterms:created>
  <dcterms:modified xsi:type="dcterms:W3CDTF">2014-11-01T12:32:17Z</dcterms:modified>
</cp:coreProperties>
</file>