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57" r:id="rId3"/>
    <p:sldId id="258" r:id="rId4"/>
    <p:sldId id="261" r:id="rId5"/>
    <p:sldId id="262" r:id="rId6"/>
    <p:sldId id="323" r:id="rId7"/>
    <p:sldId id="319" r:id="rId8"/>
    <p:sldId id="296" r:id="rId9"/>
    <p:sldId id="324" r:id="rId10"/>
    <p:sldId id="325" r:id="rId11"/>
    <p:sldId id="326" r:id="rId12"/>
    <p:sldId id="327" r:id="rId13"/>
    <p:sldId id="328" r:id="rId14"/>
    <p:sldId id="321" r:id="rId15"/>
    <p:sldId id="322" r:id="rId16"/>
    <p:sldId id="314" r:id="rId17"/>
    <p:sldId id="315" r:id="rId18"/>
    <p:sldId id="316" r:id="rId19"/>
    <p:sldId id="333" r:id="rId20"/>
    <p:sldId id="334" r:id="rId21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762" y="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81D0-E514-47AE-8CC5-C70179DD716A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D004-0297-444A-9403-32D94099D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850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E17B25-7195-43FF-8151-53849D6930D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712968" cy="291018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Arial" charset="0"/>
              </a:rPr>
              <a:t/>
            </a:r>
            <a:br>
              <a:rPr lang="ru-RU" b="1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>РУБКА МЕТАЛЛА</a:t>
            </a:r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00504"/>
            <a:ext cx="8208912" cy="1804760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 уроку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ГБОУ НПО ПУ № 58 КК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Казарьянц Сергея Николаевича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509120"/>
            <a:ext cx="7772400" cy="1947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48464" cy="42484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 рубке полосового (листового) материала на плите (наковальне) следует выполнять следующие требования:</a:t>
            </a:r>
          </a:p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режущую кромку зубила затачивать не прямолинейно а с некоторой кривизной;</a:t>
            </a:r>
          </a:p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разрубание листового материала по прямой линии производить, начиная от дальней кромки листа к передней, при этом зубило должно располагаться точно по разметочной риске. При рубке передвигать лист таким образом, чтобы место удара находилось приблизительно посредине плиты;</a:t>
            </a:r>
          </a:p>
          <a:p>
            <a:pPr lvl="0"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 вырубании из листового материала заготовки криволинейного профиля оставлять припуск 1,0... 1,5 мм для последующей ее обработки, например, опиливанием;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1872208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разрубание полосы выполнять по разметке с обеих сторон примерно на половину толщины полосы, после чего переломить ее в тисках или на ребре плиты (наковальни); </a:t>
            </a: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силу удара регулировать в зависимости от толщины разрубаемого материала.</a:t>
            </a: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3851920" cy="3493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492896"/>
            <a:ext cx="3465934" cy="349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6309320"/>
            <a:ext cx="38130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Рубка листового материала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615011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Вырубание заготовки из               листового материала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1368152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3. При срубании слоя металла на широкой поверхности детали сначала при помощи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крейцмейселя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прорубить канавки глубиной 1,5...2,0 мм по всей поверхности детали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затем зубилом срубить оставшиеся выступы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61248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Срубание материала с широкой поверхности: 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прорубание канавок;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срубание выступов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276872"/>
            <a:ext cx="691276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54461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Прорубание криволинейных канавок на заготовке выполнять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канавочником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за один или несколько проходов в зависимости от обрабатываемого материала и требований к качеству обработки. Объем срезаемого материала регулировать наклоном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канавочника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и силой удара по инструменту. </a:t>
            </a:r>
          </a:p>
          <a:p>
            <a:pPr marL="0" indent="0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При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заточке режущего инструмента необходимо соблюдать следующие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меры безопасности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dirty="0">
                <a:latin typeface="Arial" pitchFamily="34" charset="0"/>
                <a:cs typeface="Arial" pitchFamily="34" charset="0"/>
              </a:rPr>
              <a:t>выполнять рубку только острозаточенным инструментом;</a:t>
            </a:r>
          </a:p>
          <a:p>
            <a:pPr lvl="0"/>
            <a:r>
              <a:rPr lang="ru-RU" sz="2000" b="1" dirty="0">
                <a:latin typeface="Arial" pitchFamily="34" charset="0"/>
                <a:cs typeface="Arial" pitchFamily="34" charset="0"/>
              </a:rPr>
              <a:t>пользоваться индивидуальными защитными очками или защитным экраном, установленным на станке, во избежание травм глаз.</a:t>
            </a:r>
          </a:p>
          <a:p>
            <a:pPr lvl="0"/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000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8900" t="7859" r="5506" b="8841"/>
          <a:stretch>
            <a:fillRect/>
          </a:stretch>
        </p:blipFill>
        <p:spPr>
          <a:xfrm>
            <a:off x="467544" y="980728"/>
            <a:ext cx="8064896" cy="55511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001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012" t="7859" r="5506" b="7269"/>
          <a:stretch>
            <a:fillRect/>
          </a:stretch>
        </p:blipFill>
        <p:spPr>
          <a:xfrm>
            <a:off x="899592" y="908720"/>
            <a:ext cx="7488832" cy="532101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6831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ТИПИЧНЫЕ ДЕФЕКТЫ ПРИ РУБКЕ,  ПРИЧИНЫ ИХ ПОЯВЛЕНИЯ И СПОСОБЫ ПРЕДУПРЕЖДЕНИЯ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79509" y="980727"/>
          <a:ext cx="8784979" cy="5688634"/>
        </p:xfrm>
        <a:graphic>
          <a:graphicData uri="http://schemas.openxmlformats.org/drawingml/2006/table">
            <a:tbl>
              <a:tblPr/>
              <a:tblGrid>
                <a:gridCol w="2027963"/>
                <a:gridCol w="3108208"/>
                <a:gridCol w="3648808"/>
              </a:tblGrid>
              <a:tr h="448494">
                <a:tc>
                  <a:txBody>
                    <a:bodyPr/>
                    <a:lstStyle/>
                    <a:p>
                      <a:pPr marL="1098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57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предупреждения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849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Рубка листовой стали в тисках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57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4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Обрублен</a:t>
                      </a:r>
                      <a:r>
                        <a:rPr lang="ru-RU" sz="20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ная кромка д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етали </a:t>
                      </a:r>
                      <a:r>
                        <a:rPr lang="ru-RU" sz="20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криволинейна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Деталь слабо зажата в тисках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Прочно закреплять деталь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тисках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74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Стороны </a:t>
                      </a:r>
                      <a:r>
                        <a:rPr lang="ru-RU" sz="2000" b="1" spc="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вырублен</a:t>
                      </a: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ной детали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непарал</a:t>
                      </a:r>
                      <a:r>
                        <a:rPr lang="ru-RU" sz="2000" b="1" spc="-2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лельные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Перекос разметочных рисок.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Перекос заготовки в тисках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Соблюдать правила разметки, точно устанавливать де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таль в тисках по разметочной </a:t>
                      </a:r>
                      <a:r>
                        <a:rPr lang="ru-RU" sz="20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риске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11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«Рваная» </a:t>
                      </a:r>
                      <a:r>
                        <a:rPr lang="ru-RU" sz="2000" b="1" spc="-3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кромка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Рубка выполнялась слишком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сильными ударами или тупым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зубилом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Перед рубкой убедиться в правильной заточке зубила.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Силу ударов регулировать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зависимости от толщины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заготовки. Угол наклона зубила должен быть </a:t>
                      </a: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менее 30°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1071546"/>
          <a:ext cx="8712969" cy="6048670"/>
        </p:xfrm>
        <a:graphic>
          <a:graphicData uri="http://schemas.openxmlformats.org/drawingml/2006/table">
            <a:tbl>
              <a:tblPr/>
              <a:tblGrid>
                <a:gridCol w="2011340"/>
                <a:gridCol w="3082731"/>
                <a:gridCol w="3618898"/>
              </a:tblGrid>
              <a:tr h="55368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Прорубание канавок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2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«Рваные» 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канавки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Неправильная заточка </a:t>
                      </a:r>
                      <a:r>
                        <a:rPr lang="ru-RU" sz="2000" b="1" spc="-3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крейцмейселя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Крейцмейсель</a:t>
                      </a: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затачивать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 </a:t>
                      </a:r>
                      <a:r>
                        <a:rPr lang="ru-RU" sz="2000" b="1" spc="-2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поднутрением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режущей кромки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6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Глубина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канавки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неодина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кова по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ее длине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процессе рубки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производилось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регулирование наклона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крейцмейселя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рубке толщину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срезаемого слоя материала,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следовательно, и глубину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канавки регулировать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наклоном </a:t>
                      </a:r>
                      <a:r>
                        <a:rPr lang="ru-RU" sz="2000" b="1" spc="-3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крейцмейселя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166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Сколы на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конце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</a:t>
                      </a:r>
                      <a:r>
                        <a:rPr lang="ru-RU" sz="20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навки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обрублена фаска </a:t>
                      </a: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детали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Перед началом рубки 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(особенно хрупких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металлов) обязательно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срубать фаску </a:t>
                      </a: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ребре заготовки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месте выхода </a:t>
                      </a:r>
                      <a:r>
                        <a:rPr lang="ru-RU" sz="2000" b="1" spc="-4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крейцмейселя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510" y="620688"/>
          <a:ext cx="8712969" cy="5976663"/>
        </p:xfrm>
        <a:graphic>
          <a:graphicData uri="http://schemas.openxmlformats.org/drawingml/2006/table">
            <a:tbl>
              <a:tblPr/>
              <a:tblGrid>
                <a:gridCol w="2011340"/>
                <a:gridCol w="3082731"/>
                <a:gridCol w="3618898"/>
              </a:tblGrid>
              <a:tr h="648343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spc="-4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Срубание слоя металла на широкой поверхности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6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Грубые завалы и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20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рубы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</a:t>
                      </a:r>
                      <a:r>
                        <a:rPr lang="ru-RU" sz="2000" b="1" spc="-15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обрабо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танной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по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верхности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Рубка осуществлялась тупым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зубилом. Неправильная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установка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зубила в процессе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</a:t>
                      </a:r>
                      <a:r>
                        <a:rPr lang="ru-RU" sz="20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Неравномерность силы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ударов молотком по зубилу в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процессе рубки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Наиболее рационально про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изводить срубание выступов 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между прорубленными ранее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канавками способом «елоч</a:t>
                      </a: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ка». Толщину снимаемого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слоя регулировать наклоном 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зубила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1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Сколы на </a:t>
                      </a: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кромке де</a:t>
                      </a:r>
                      <a:r>
                        <a:rPr lang="ru-RU" sz="2000" b="1" spc="-2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тали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обрублены фаски на 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Перед рубкой широкой поверхности детали (особенно 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хрупкого материала) обяза</a:t>
                      </a: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тельно срубать фаски со всех ребер детали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428604"/>
          <a:ext cx="8640962" cy="5731757"/>
        </p:xfrm>
        <a:graphic>
          <a:graphicData uri="http://schemas.openxmlformats.org/drawingml/2006/table">
            <a:tbl>
              <a:tblPr/>
              <a:tblGrid>
                <a:gridCol w="2232251"/>
                <a:gridCol w="2819720"/>
                <a:gridCol w="3588991"/>
              </a:tblGrid>
              <a:tr h="64082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Рубка листовой, полосовой и прутковой стали на плите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4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Непрямо</a:t>
                      </a: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линейная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кромка от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рубленной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Нарушение правил разметки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детали. Рубка велась не 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разметочной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риске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Следить за прямолинейностью риски разметки. Точно 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устанавливать зубило на </a:t>
                      </a:r>
                      <a:r>
                        <a:rPr lang="ru-RU" sz="20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риску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834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Кромка от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рубленной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имеет глуб</a:t>
                      </a:r>
                      <a:r>
                        <a:rPr lang="ru-RU" sz="2000" b="1" spc="-4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окие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зарубы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</a:t>
                      </a:r>
                      <a:r>
                        <a:rPr lang="ru-RU" sz="2000" b="1" spc="-5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сколы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Неправильная заточка зуби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ла. Неточная установка зуби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ла на разметочную риску.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Рубка выполнялась слишком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слабыми ударами с «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присту</a:t>
                      </a:r>
                      <a:r>
                        <a:rPr lang="ru-RU" sz="2000" b="1" spc="-3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киванием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» или тупым </a:t>
                      </a:r>
                      <a:r>
                        <a:rPr lang="ru-RU" sz="2000" b="1" spc="-3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зубилом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Для рубки листового металла зубило следует затачивать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слегка закругленно. Рубку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производить энергичными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ударами без «пристукивания». Прочно удерживать зубило на риске разметки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РУБКА МЕТАЛЛА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Цель и назначение слесарной рубки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Инструменты, применяемые при рубке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Основные правила и способы выполнения работ при рубке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Типичные дефекты при рубке, причины их появления и способы предупреждения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340768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Учебные вопросы: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04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5. Правило техники безопасности при рубке металла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80000" cy="5326876"/>
          </a:xfrm>
        </p:spPr>
        <p:txBody>
          <a:bodyPr>
            <a:normAutofit/>
          </a:bodyPr>
          <a:lstStyle/>
          <a:p>
            <a:pPr marL="273050" indent="-27305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Рукоятка ручного слесарного молотка должна быть хорошо закреплена и не иметь трещин.</a:t>
            </a:r>
          </a:p>
          <a:p>
            <a:pPr marL="273050" indent="-27305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При рубке твердого и хрупкого металла следует обязательно использовать ограждение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сетку, щиток. </a:t>
            </a:r>
          </a:p>
          <a:p>
            <a:pPr marL="273050" indent="-27305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предохранения рук от повреждений на зубило следует надевать предохранительную резиновую шайбу.</a:t>
            </a:r>
          </a:p>
          <a:p>
            <a:pPr marL="273050" indent="-27305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 рубке зубилом 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крейцмейселем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необходимо пользоваться защитными очками.</a:t>
            </a:r>
          </a:p>
          <a:p>
            <a:pPr marL="273050" lvl="0" indent="-27305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пользоваться молотком, зубилом,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канавочником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крецмейселем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 расплющенным бойком;</a:t>
            </a:r>
          </a:p>
          <a:p>
            <a:pPr marL="273050" lvl="0" indent="-27305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Прочно закреплять заготовку в тисках;</a:t>
            </a:r>
          </a:p>
          <a:p>
            <a:pPr marL="85725" indent="-85725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40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 и назначение слесарной рубки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79512" y="1412776"/>
            <a:ext cx="8676456" cy="518457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Рубкой называется операция по снятию с заготовки слоя материала, а также разрубание металла (листового, полосового, профильного) на части режущими инструментами.</a:t>
            </a:r>
          </a:p>
          <a:p>
            <a:pPr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Рубкой выполняют следующие работы: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удаление лишних слоев материала с поверхностей заготовок (обрубка литья, сварных швов, прорубание кромок под сварку и пр.);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обрубку кромок и заусенцев на кованых и литых заготовках;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разрубание на части листового материала;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вырубку отверстий в листовом материале;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прорубание смазочных канавок и др.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4058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ИНСТРУМЕНТЫ, ПРИМЕНЯЕМЫЕ ПРИ РУБКЕ</a:t>
            </a:r>
            <a:endParaRPr lang="ru-RU" sz="3100" dirty="0" smtClean="0">
              <a:solidFill>
                <a:srgbClr val="C00000"/>
              </a:solidFill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07504" y="5537848"/>
            <a:ext cx="89644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Зубило слесарное: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- общий вид зубила и его рабо­чей части;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б -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угол заострения и действие сил;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- элементы резания при рубке;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Р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- сила резания; </a:t>
            </a:r>
            <a:r>
              <a:rPr lang="en-US" sz="1600" b="1" i="1" dirty="0" smtClean="0">
                <a:latin typeface="Arial" pitchFamily="34" charset="0"/>
                <a:cs typeface="Arial" pitchFamily="34" charset="0"/>
              </a:rPr>
              <a:t>w</a:t>
            </a:r>
            <a:r>
              <a:rPr lang="ru-RU" sz="1600" b="1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,  </a:t>
            </a:r>
            <a:r>
              <a:rPr lang="en-US" sz="1600" b="1" i="1" dirty="0" smtClean="0">
                <a:latin typeface="Arial" pitchFamily="34" charset="0"/>
                <a:cs typeface="Arial" pitchFamily="34" charset="0"/>
              </a:rPr>
              <a:t>w</a:t>
            </a:r>
            <a:r>
              <a:rPr lang="ru-RU" sz="1600" b="1" i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- составляющие силы резания;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β,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ru-RU" sz="16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ru-RU" sz="16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- углы заострения; </a:t>
            </a:r>
            <a:r>
              <a:rPr lang="ru-RU" sz="1600" b="1" i="1" dirty="0" err="1" smtClean="0">
                <a:latin typeface="Arial" pitchFamily="34" charset="0"/>
                <a:cs typeface="Arial" pitchFamily="34" charset="0"/>
              </a:rPr>
              <a:t>γ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- пе­редний угол;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- задний угол;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δ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-угол резания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1052736"/>
            <a:ext cx="3491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Слесарное зубило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состоит из трех частей: рабочей, средней, ударной. Как и при любой обработке резанием, режущая часть инструмента представляет собой клин.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58200"/>
            <a:ext cx="4712384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i="1" dirty="0" err="1" smtClean="0">
                <a:latin typeface="Arial" pitchFamily="34" charset="0"/>
                <a:cs typeface="Arial" pitchFamily="34" charset="0"/>
              </a:rPr>
              <a:t>Крейцмейселъ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отличается от зубила более узкой режущей кромкой. Применяют для вырубания канавок, прорубания шпоночных пазов и тому подобных работ.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204865"/>
            <a:ext cx="4433267" cy="159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386104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 smtClean="0">
                <a:latin typeface="Arial" pitchFamily="34" charset="0"/>
                <a:cs typeface="Arial" pitchFamily="34" charset="0"/>
              </a:rPr>
              <a:t>Канавочник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применяется для вырубания смазочных канавок во вкладышах и втулках подшипников скольжения и профильных канавок специального назначения.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373216"/>
            <a:ext cx="4464496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Слесарные молотки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применяются при рубке в качестве ударного инструмента для создания силы резания и бывают двух видов - с круглым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 квадратным бойком.</a:t>
            </a:r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5220072" y="4951040"/>
            <a:ext cx="37444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79388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Молотки слесарные: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 круглым бойком; б - с квадратным бойком; в - способы крепления ручки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475252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0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216" t="7737" r="5420" b="5610"/>
          <a:stretch>
            <a:fillRect/>
          </a:stretch>
        </p:blipFill>
        <p:spPr>
          <a:xfrm>
            <a:off x="1547664" y="2132856"/>
            <a:ext cx="5976664" cy="429093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9917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3. ОСНОВНЫЕ ПРАВИЛА И СПОСОБЫ ВЫПОЛНЕНИЯ РАБОТ ПРИ РУБКЕ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2150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1. При рубке листового и полосового металла толщиной до 3 мм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 уровню губок  тисков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следует соблюдать следующие правила: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часть заготовки, уходящая в стружку, должна располагаться выше уровня губок тисков;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риска на заготовке должна находиться точно на уровне губок тисков, перекос заготовки не допустим;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заготовка не должна выступать за правый торец губок тисков;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рубку по уровню тисков выполнять серединой режущей кромки инструмента, располагая его под углом 45 ° к заготовке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ru-RU" sz="24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Угол наклона зубила в зависимости от угла заострения рабочей части составляет от 30 до 35 °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5877272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Рубка по уровню тисков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угол наклона зубила соответственно в вертикальной и горизонтальной плоскости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853244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774</TotalTime>
  <Words>1028</Words>
  <Application>Microsoft Office PowerPoint</Application>
  <PresentationFormat>Экран (4:3)</PresentationFormat>
  <Paragraphs>135</Paragraphs>
  <Slides>20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             РУБКА МЕТАЛЛА</vt:lpstr>
      <vt:lpstr>РУБКА МЕТАЛЛА</vt:lpstr>
      <vt:lpstr>    Цель и назначение слесарной рубки</vt:lpstr>
      <vt:lpstr>       2. ИНСТРУМЕНТЫ, ПРИМЕНЯЕМЫЕ ПРИ РУБКЕ</vt:lpstr>
      <vt:lpstr>Слайд 5</vt:lpstr>
      <vt:lpstr>Слайд 6</vt:lpstr>
      <vt:lpstr>Слайд 7</vt:lpstr>
      <vt:lpstr>3. ОСНОВНЫЕ ПРАВИЛА И СПОСОБЫ ВЫПОЛНЕНИЯ РАБОТ ПРИ РУБКЕ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4. ТИПИЧНЫЕ ДЕФЕКТЫ ПРИ РУБКЕ,  ПРИЧИНЫ ИХ ПОЯВЛЕНИЯ И СПОСОБЫ ПРЕДУПРЕЖДЕНИЯ</vt:lpstr>
      <vt:lpstr>Слайд 17</vt:lpstr>
      <vt:lpstr>Слайд 18</vt:lpstr>
      <vt:lpstr>Слайд 19</vt:lpstr>
      <vt:lpstr>5. Правило техники безопасности при рубке металла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Lucas</cp:lastModifiedBy>
  <cp:revision>74</cp:revision>
  <cp:lastPrinted>2013-12-15T15:11:36Z</cp:lastPrinted>
  <dcterms:created xsi:type="dcterms:W3CDTF">2011-07-14T12:34:11Z</dcterms:created>
  <dcterms:modified xsi:type="dcterms:W3CDTF">2014-11-01T18:43:51Z</dcterms:modified>
</cp:coreProperties>
</file>