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71" r:id="rId5"/>
    <p:sldId id="270" r:id="rId6"/>
    <p:sldId id="272" r:id="rId7"/>
    <p:sldId id="259" r:id="rId8"/>
    <p:sldId id="276" r:id="rId9"/>
    <p:sldId id="278" r:id="rId10"/>
    <p:sldId id="279" r:id="rId11"/>
    <p:sldId id="280" r:id="rId12"/>
    <p:sldId id="282" r:id="rId13"/>
    <p:sldId id="283" r:id="rId14"/>
    <p:sldId id="281" r:id="rId15"/>
    <p:sldId id="285" r:id="rId16"/>
    <p:sldId id="287" r:id="rId17"/>
    <p:sldId id="288" r:id="rId18"/>
    <p:sldId id="290" r:id="rId19"/>
    <p:sldId id="29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1%80%D0%B0%D0%B4%D0%BE%D0%BD%D0%B0%D1%87%D0%B0%D0%BB%D1%8C%D0%BD%D0%B8%D0%BA%D0%B8_%D0%A1%D0%B0%D0%BC%D0%B0%D1%80%D1%8B" TargetMode="External"/><Relationship Id="rId3" Type="http://schemas.openxmlformats.org/officeDocument/2006/relationships/hyperlink" Target="https://ru.wikipedia.org/wiki/1884_%D0%B3%D0%BE%D0%B4" TargetMode="External"/><Relationship Id="rId7" Type="http://schemas.openxmlformats.org/officeDocument/2006/relationships/hyperlink" Target="https://ru.wikipedia.org/wiki/1872_%D0%B3%D0%BE%D0%B4" TargetMode="External"/><Relationship Id="rId2" Type="http://schemas.openxmlformats.org/officeDocument/2006/relationships/hyperlink" Target="https://ru.wikipedia.org/wiki/18_%D0%B4%D0%B5%D0%BA%D0%B0%D0%B1%D1%80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1871_%D0%B3%D0%BE%D0%B4" TargetMode="External"/><Relationship Id="rId5" Type="http://schemas.openxmlformats.org/officeDocument/2006/relationships/hyperlink" Target="https://ru.wikipedia.org/wiki/1891_%D0%B3%D0%BE%D0%B4" TargetMode="External"/><Relationship Id="rId4" Type="http://schemas.openxmlformats.org/officeDocument/2006/relationships/hyperlink" Target="https://ru.wikipedia.org/wiki/8_%D0%BC%D0%B0%D1%80%D1%82%D0%B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8%D0%B2%D0%B5%D1%80%D1%81%D0%BA%D0%B8%D0%B9_%D0%B6%D0%B5%D0%BD%D1%81%D0%BA%D0%B8%D0%B9_%D0%BC%D0%BE%D0%BD%D0%B0%D1%81%D1%82%D1%8B%D1%80%D1%8C_(%D0%A1%D0%B0%D0%BC%D0%B0%D1%80%D0%B0)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95_%D0%B3%D0%BE%D0%B4" TargetMode="External"/><Relationship Id="rId3" Type="http://schemas.openxmlformats.org/officeDocument/2006/relationships/hyperlink" Target="https://ru.wikipedia.org/wiki/%D0%A1%D0%B0%D0%BC%D0%B0%D1%80%D1%81%D0%BA%D0%B8%D0%B9_%D0%BE%D0%B1%D0%BB%D0%B0%D1%81%D1%82%D0%BD%D0%BE%D0%B9_%D0%B8%D1%81%D1%82%D0%BE%D1%80%D0%B8%D0%BA%D0%BE-%D0%BA%D1%80%D0%B0%D0%B5%D0%B2%D0%B5%D0%B4%D1%87%D0%B5%D1%81%D0%BA%D0%B8%D0%B9_%D0%BC%D1%83%D0%B7%D0%B5%D0%B9" TargetMode="External"/><Relationship Id="rId7" Type="http://schemas.openxmlformats.org/officeDocument/2006/relationships/hyperlink" Target="https://ru.wikipedia.org/wiki/%C0%EB%E0%E1%E8%ED,_%CF%B8%F2%F0_%C2%EB%E0%E4%E8%EC%E8%F0%EE%E2%E8%F7#cite_note-4" TargetMode="External"/><Relationship Id="rId2" Type="http://schemas.openxmlformats.org/officeDocument/2006/relationships/hyperlink" Target="https://ru.wikipedia.org/wiki/%D0%A1%D0%BE%D1%84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2010_%D0%B3%D0%BE%D0%B4" TargetMode="External"/><Relationship Id="rId5" Type="http://schemas.openxmlformats.org/officeDocument/2006/relationships/hyperlink" Target="https://ru.wikipedia.org/wiki/%D0%90%D0%BB%D0%B0%D0%B1%D0%B8%D0%BD%D1%81%D0%BA%D0%B0%D1%8F_(%D1%81%D1%82%D0%B0%D0%BD%D1%86%D0%B8%D1%8F_%D0%BC%D0%B5%D1%82%D1%80%D0%BE)" TargetMode="External"/><Relationship Id="rId4" Type="http://schemas.openxmlformats.org/officeDocument/2006/relationships/hyperlink" Target="https://ru.wikipedia.org/wiki/%C0%EB%E0%E1%E8%ED,_%CF%B8%F2%F0_%C2%EB%E0%E4%E8%EC%E8%F0%EE%E2%E8%F7#cite_note-3" TargetMode="External"/><Relationship Id="rId9" Type="http://schemas.openxmlformats.org/officeDocument/2006/relationships/hyperlink" Target="https://ru.wikipedia.org/wiki/%D0%9F%D1%91%D1%82%D1%80_%D0%90%D0%BB%D0%B0%D0%B1%D0%B8%D0%BD_(%D1%82%D0%B5%D0%BF%D0%BB%D0%BE%D1%85%D0%BE%D0%B4)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0%D0%BC%D0%B0%D1%80%D1%81%D0%BA%D0%B0%D1%8F_%D0%BE%D0%B1%D0%BB%D0%B0%D1%81%D1%82%D1%8C" TargetMode="External"/><Relationship Id="rId2" Type="http://schemas.openxmlformats.org/officeDocument/2006/relationships/hyperlink" Target="https://ru.wikipedia.org/wiki/%D0%93%D0%B5%D1%80%D0%B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0%D0%BD%D0%B4%D1%80%D0%B5%D0%B5%D0%B2%D1%81%D0%BA%D0%B0%D1%8F_%D0%BB%D0%B5%D0%BD%D1%82%D0%B0" TargetMode="External"/><Relationship Id="rId5" Type="http://schemas.openxmlformats.org/officeDocument/2006/relationships/hyperlink" Target="https://ru.wikipedia.org/wiki/%D0%94%D1%83%D0%B1" TargetMode="External"/><Relationship Id="rId4" Type="http://schemas.openxmlformats.org/officeDocument/2006/relationships/hyperlink" Target="https://ru.wikipedia.org/wiki/%D0%A9%D0%B8%D1%82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/index.php?title=%D0%9F%D0%BE%D1%81%D1%82%D0%BE%D1%8F%D0%BD%D1%81%D1%82%D0%B2%D0%BE&amp;action=edit&amp;redlink=1" TargetMode="External"/><Relationship Id="rId13" Type="http://schemas.openxmlformats.org/officeDocument/2006/relationships/hyperlink" Target="https://ru.wikipedia.org/wiki/%D0%A7%D0%B5%D1%80%D0%B2%D0%BB%D0%B5%D0%BD%D1%8C" TargetMode="External"/><Relationship Id="rId3" Type="http://schemas.openxmlformats.org/officeDocument/2006/relationships/hyperlink" Target="https://ru.wikipedia.org/wiki/%D0%9E%D1%80%D0%B4%D0%B5%D0%BD_%D0%A1%D0%B2%D1%8F%D1%82%D0%BE%D0%B3%D0%BE_%D0%B0%D0%BF%D0%BE%D1%81%D1%82%D0%BE%D0%BB%D0%B0_%D0%90%D0%BD%D0%B4%D1%80%D0%B5%D1%8F_%D0%9F%D0%B5%D1%80%D0%B2%D0%BE%D0%B7%D0%B2%D0%B0%D0%BD%D0%BD%D0%BE%D0%B3%D0%BE" TargetMode="External"/><Relationship Id="rId7" Type="http://schemas.openxmlformats.org/officeDocument/2006/relationships/hyperlink" Target="https://ru.wikipedia.org/wiki/%D0%92%D0%B5%D1%80%D0%BD%D0%BE%D1%81%D1%82%D1%8C" TargetMode="External"/><Relationship Id="rId12" Type="http://schemas.openxmlformats.org/officeDocument/2006/relationships/hyperlink" Target="https://ru.wikipedia.org/w/index.php?title=%D0%AF%D1%81%D0%BD%D0%BE%D1%81%D1%82%D1%8C&amp;action=edit&amp;redlink=1" TargetMode="External"/><Relationship Id="rId2" Type="http://schemas.openxmlformats.org/officeDocument/2006/relationships/hyperlink" Target="https://ru.wikipedia.org/wiki/%D0%90%D0%BD%D0%B4%D1%80%D0%B5%D0%B5%D0%B2%D1%81%D0%BA%D0%B0%D1%8F_%D0%BB%D0%B5%D0%BD%D1%82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1%D0%BE%D0%B3%D0%B0%D1%82%D1%81%D1%82%D0%B2%D0%BE" TargetMode="External"/><Relationship Id="rId11" Type="http://schemas.openxmlformats.org/officeDocument/2006/relationships/hyperlink" Target="https://ru.wikipedia.org/w/index.php?title=%D0%92%D0%B5%D0%BB%D0%B8%D1%87%D0%B8%D0%B5&amp;action=edit&amp;redlink=1" TargetMode="External"/><Relationship Id="rId5" Type="http://schemas.openxmlformats.org/officeDocument/2006/relationships/hyperlink" Target="https://ru.wikipedia.org/wiki/%D0%97%D0%BE%D0%BB%D0%BE%D1%82%D0%BE" TargetMode="External"/><Relationship Id="rId15" Type="http://schemas.openxmlformats.org/officeDocument/2006/relationships/hyperlink" Target="https://ru.wikipedia.org/wiki/%D0%92%D0%B5%D0%BB%D0%B8%D0%BA%D0%BE%D0%B4%D1%83%D1%88%D0%B8%D0%B5" TargetMode="External"/><Relationship Id="rId10" Type="http://schemas.openxmlformats.org/officeDocument/2006/relationships/hyperlink" Target="https://ru.wikipedia.org/wiki/%D0%9B%D0%B0%D0%B7%D1%83%D1%80%D1%8C" TargetMode="External"/><Relationship Id="rId4" Type="http://schemas.openxmlformats.org/officeDocument/2006/relationships/hyperlink" Target="https://ru.wikipedia.org/wiki/%D0%9F%D1%91%D1%82%D1%80_%D0%9F%D0%B5%D1%80%D0%B2%D1%8B%D0%B9" TargetMode="External"/><Relationship Id="rId9" Type="http://schemas.openxmlformats.org/officeDocument/2006/relationships/hyperlink" Target="https://ru.wikipedia.org/wiki/%D0%A1%D0%B5%D1%80%D0%B5%D0%B1%D1%80%D0%BE" TargetMode="External"/><Relationship Id="rId14" Type="http://schemas.openxmlformats.org/officeDocument/2006/relationships/hyperlink" Target="https://ru.wikipedia.org/wiki/%D0%93%D0%B5%D1%80%D0%BE%D0%B8%D0%B7%D0%BC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7%D0%B5%D1%81%D1%82%D0%BD%D0%BE%D1%81%D1%82%D1%8C" TargetMode="External"/><Relationship Id="rId13" Type="http://schemas.openxmlformats.org/officeDocument/2006/relationships/hyperlink" Target="https://ru.wikipedia.org/wiki/%D0%A0%D0%BE%D1%81%D1%81%D0%B8%D1%8F" TargetMode="External"/><Relationship Id="rId3" Type="http://schemas.openxmlformats.org/officeDocument/2006/relationships/hyperlink" Target="https://ru.wikipedia.org/wiki/%D0%A1%D0%B0%D0%BC%D0%B0%D1%80%D1%81%D0%BA%D0%B0%D1%8F_%D0%BE%D0%B1%D0%BB%D0%B0%D1%81%D1%82%D1%8C" TargetMode="External"/><Relationship Id="rId7" Type="http://schemas.openxmlformats.org/officeDocument/2006/relationships/hyperlink" Target="https://ru.wikipedia.org/wiki/%D0%92%D0%B5%D1%80%D0%BD%D0%BE%D1%81%D1%82%D1%8C" TargetMode="External"/><Relationship Id="rId12" Type="http://schemas.openxmlformats.org/officeDocument/2006/relationships/hyperlink" Target="https://ru.wikipedia.org/wiki/%D0%A1%D0%B0%D0%BC%D0%B0%D1%80%D0%B0" TargetMode="External"/><Relationship Id="rId2" Type="http://schemas.openxmlformats.org/officeDocument/2006/relationships/hyperlink" Target="https://ru.wikipedia.org/wiki/%D0%A4%D0%BB%D0%B0%D0%B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E%D1%82%D0%BA%D1%80%D0%BE%D0%B2%D0%B5%D0%BD%D0%BD%D0%BE%D1%81%D1%82%D1%8C" TargetMode="External"/><Relationship Id="rId11" Type="http://schemas.openxmlformats.org/officeDocument/2006/relationships/hyperlink" Target="https://ru.wikipedia.org/wiki/%D0%A1%D0%B0%D0%BC%D0%B0%D1%80%D1%81%D0%BA%D0%BE%D0%B5_%D0%B7%D0%BD%D0%B0%D0%BC%D1%8F" TargetMode="External"/><Relationship Id="rId5" Type="http://schemas.openxmlformats.org/officeDocument/2006/relationships/hyperlink" Target="https://ru.wikipedia.org/wiki/%D0%91%D0%BB%D0%B0%D0%B3%D0%BE%D1%80%D0%BE%D0%B4%D1%81%D1%82%D0%B2%D0%BE" TargetMode="External"/><Relationship Id="rId10" Type="http://schemas.openxmlformats.org/officeDocument/2006/relationships/hyperlink" Target="https://ru.wikipedia.org/wiki/%D0%A6%D0%B5%D0%BB%D0%BE%D0%BC%D1%83%D0%B4%D1%80%D0%B5%D0%BD%D0%BD%D0%BE%D1%81%D1%82%D1%8C" TargetMode="External"/><Relationship Id="rId4" Type="http://schemas.openxmlformats.org/officeDocument/2006/relationships/hyperlink" Target="https://ru.wikipedia.org/wiki/%D0%93%D0%B5%D1%80%D0%B1_%D0%A1%D0%B0%D0%BC%D0%B0%D1%80%D1%81%D0%BA%D0%BE%D0%B9_%D0%BE%D0%B1%D0%BB%D0%B0%D1%81%D1%82%D0%B8" TargetMode="External"/><Relationship Id="rId9" Type="http://schemas.openxmlformats.org/officeDocument/2006/relationships/hyperlink" Target="https://ru.wikipedia.org/w/index.php?title=%D0%91%D0%B5%D0%B7%D1%83%D0%BF%D1%80%D0%B5%D1%87%D0%BD%D0%BE%D1%81%D1%82%D1%8C&amp;action=edit&amp;redlink=1" TargetMode="External"/><Relationship Id="rId14" Type="http://schemas.openxmlformats.org/officeDocument/2006/relationships/hyperlink" Target="https://ru.wikipedia.org/wiki/%D0%91%D0%BE%D0%BB%D0%B3%D0%B0%D1%80%D0%B8%D1%8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A4" TargetMode="External"/><Relationship Id="rId2" Type="http://schemas.openxmlformats.org/officeDocument/2006/relationships/hyperlink" Target="https://ru.wikipedia.org/wiki/%D0%9F%D0%BE%D0%B2%D0%BE%D0%BB%D0%B6%D1%8C%D0%B5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92%D0%BE%D0%BB%D0%B3%D0%B0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5%D1%82%D0%B5%D1%80%D0%B1%D1%83%D1%80%D0%B3" TargetMode="External"/><Relationship Id="rId3" Type="http://schemas.openxmlformats.org/officeDocument/2006/relationships/hyperlink" Target="https://ru.wikipedia.org/wiki/1824_%D0%B3%D0%BE%D0%B4" TargetMode="External"/><Relationship Id="rId7" Type="http://schemas.openxmlformats.org/officeDocument/2006/relationships/hyperlink" Target="https://ru.wikipedia.org/wiki/%D0%91%D0%B5%D0%BB%D0%BE%D1%81%D1%82%D0%BE%D0%BA" TargetMode="External"/><Relationship Id="rId2" Type="http://schemas.openxmlformats.org/officeDocument/2006/relationships/hyperlink" Target="https://ru.wikipedia.org/wiki/29_%D0%B0%D0%B2%D0%B3%D1%83%D1%81%D1%82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0%D0%BB%D0%B0%D0%B1%D0%B8%D0%BD%D1%8B" TargetMode="External"/><Relationship Id="rId5" Type="http://schemas.openxmlformats.org/officeDocument/2006/relationships/hyperlink" Target="https://ru.wikipedia.org/wiki/%D0%9C%D0%BE%D1%81%D0%BA%D0%BE%D0%B2%D1%81%D0%BA%D0%B0%D1%8F_%D0%B3%D1%83%D0%B1%D0%B5%D1%80%D0%BD%D0%B8%D1%8F" TargetMode="External"/><Relationship Id="rId4" Type="http://schemas.openxmlformats.org/officeDocument/2006/relationships/hyperlink" Target="https://ru.wikipedia.org/wiki/%D0%9F%D0%BE%D0%B4%D0%BE%D0%BB%D1%8C%D1%81%D0%BA" TargetMode="External"/><Relationship Id="rId9" Type="http://schemas.openxmlformats.org/officeDocument/2006/relationships/hyperlink" Target="https://ru.wikipedia.org/wiki/1842_%D0%B3%D0%BE%D0%B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Самара</a:t>
            </a:r>
            <a:endParaRPr lang="ru-RU" dirty="0"/>
          </a:p>
        </p:txBody>
      </p:sp>
      <p:pic>
        <p:nvPicPr>
          <p:cNvPr id="1026" name="Picture 2" descr="Общество &quot; С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4572000" cy="499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9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028343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52525"/>
                </a:solidFill>
                <a:latin typeface="Arial"/>
              </a:rPr>
              <a:t> С </a:t>
            </a:r>
            <a:r>
              <a:rPr lang="ru-RU" dirty="0">
                <a:solidFill>
                  <a:srgbClr val="0B0080"/>
                </a:solidFill>
                <a:latin typeface="Arial"/>
                <a:hlinkClick r:id="rId2" tooltip="18 декабря"/>
              </a:rPr>
              <a:t>18 декабря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dirty="0">
                <a:solidFill>
                  <a:srgbClr val="0B0080"/>
                </a:solidFill>
                <a:latin typeface="Arial"/>
                <a:hlinkClick r:id="rId3" tooltip="1884 год"/>
              </a:rPr>
              <a:t>1884 года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до </a:t>
            </a:r>
            <a:r>
              <a:rPr lang="ru-RU" dirty="0">
                <a:solidFill>
                  <a:srgbClr val="0B0080"/>
                </a:solidFill>
                <a:latin typeface="Arial"/>
                <a:hlinkClick r:id="rId4" tooltip="8 марта"/>
              </a:rPr>
              <a:t>8 марта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dirty="0">
                <a:solidFill>
                  <a:srgbClr val="0B0080"/>
                </a:solidFill>
                <a:latin typeface="Arial"/>
                <a:hlinkClick r:id="rId5" tooltip="1891 год"/>
              </a:rPr>
              <a:t>1891 года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был Самарским городским головой. С </a:t>
            </a:r>
            <a:r>
              <a:rPr lang="ru-RU" dirty="0">
                <a:solidFill>
                  <a:srgbClr val="0B0080"/>
                </a:solidFill>
                <a:latin typeface="Arial"/>
                <a:hlinkClick r:id="rId6" tooltip="1871 год"/>
              </a:rPr>
              <a:t>1871 года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— гласный Самарской городской думы. С мая </a:t>
            </a:r>
            <a:r>
              <a:rPr lang="ru-RU" dirty="0">
                <a:solidFill>
                  <a:srgbClr val="0B0080"/>
                </a:solidFill>
                <a:latin typeface="Arial"/>
                <a:hlinkClick r:id="rId7" tooltip="1872 год"/>
              </a:rPr>
              <a:t>1872 года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многократно избирался почётным мировым судьёй Самарского округа. Ассистент председателя Самарской губернской земской управы, член различных комиссий и комитетов.</a:t>
            </a:r>
          </a:p>
          <a:p>
            <a:r>
              <a:rPr lang="ru-RU" dirty="0">
                <a:solidFill>
                  <a:srgbClr val="252525"/>
                </a:solidFill>
                <a:latin typeface="Arial"/>
              </a:rPr>
              <a:t>В период пребывания Алабина в должности </a:t>
            </a:r>
            <a:r>
              <a:rPr lang="ru-RU" dirty="0">
                <a:solidFill>
                  <a:srgbClr val="0B0080"/>
                </a:solidFill>
                <a:latin typeface="Arial"/>
                <a:hlinkClick r:id="rId8" tooltip="Градоначальники Самары"/>
              </a:rPr>
              <a:t>городского головы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в Самаре построены и начали функционировать чугунолитейный завод Лебедева, маслобойный завод Вишнякова, типография Щелокова, Пастеровская станция, метеорологическая станция, городской водопровод, городской театр, </a:t>
            </a:r>
            <a:endParaRPr lang="ru-RU" b="0" i="0" dirty="0">
              <a:solidFill>
                <a:srgbClr val="252525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778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443841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52525"/>
                </a:solidFill>
                <a:latin typeface="Arial"/>
              </a:rPr>
              <a:t>спичечная фабрика «Волга», кирпичный завод Жукова, паровая мукомольная мельница Башкирова, кондитерская фабрика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Гребежева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, мыловаренный завод Уласова. Впервые в Самаре для освещения применили газ, начала действовать первая телефонная станция на 10 номеров, продолжалось строительство собора.</a:t>
            </a:r>
          </a:p>
          <a:p>
            <a:r>
              <a:rPr lang="ru-RU" dirty="0">
                <a:solidFill>
                  <a:srgbClr val="252525"/>
                </a:solidFill>
                <a:latin typeface="Arial"/>
              </a:rPr>
              <a:t>Состоял членом Московского славянского комитета, общества спасения на водах, был председателем и членом попечительских советов ряда самарских учреждений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.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Похоронен в Самаре на территории </a:t>
            </a:r>
            <a:r>
              <a:rPr lang="ru-RU" dirty="0" err="1">
                <a:solidFill>
                  <a:srgbClr val="0B0080"/>
                </a:solidFill>
                <a:latin typeface="Arial"/>
                <a:hlinkClick r:id="rId2" tooltip="Иверский женский монастырь (Самара)"/>
              </a:rPr>
              <a:t>Иверского</a:t>
            </a:r>
            <a:r>
              <a:rPr lang="ru-RU" dirty="0">
                <a:solidFill>
                  <a:srgbClr val="0B0080"/>
                </a:solidFill>
                <a:latin typeface="Arial"/>
                <a:hlinkClick r:id="rId2" tooltip="Иверский женский монастырь (Самара)"/>
              </a:rPr>
              <a:t> женского монастыря</a:t>
            </a:r>
            <a:endParaRPr lang="ru-RU" b="0" i="0" dirty="0">
              <a:solidFill>
                <a:srgbClr val="252525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42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амара. Как интересно провести день? * Форум Винск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5753100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52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71500"/>
            <a:ext cx="57912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17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/>
              <a:buChar char="•"/>
            </a:pPr>
            <a:r>
              <a:rPr lang="ru-RU" dirty="0">
                <a:solidFill>
                  <a:srgbClr val="252525"/>
                </a:solidFill>
                <a:latin typeface="Arial"/>
              </a:rPr>
              <a:t>Ныне имя Алабина носит одна из центральных улиц в </a:t>
            </a:r>
            <a:r>
              <a:rPr lang="ru-RU" dirty="0">
                <a:solidFill>
                  <a:srgbClr val="0B0080"/>
                </a:solidFill>
                <a:latin typeface="Arial"/>
                <a:hlinkClick r:id="rId2" tooltip="София"/>
              </a:rPr>
              <a:t>болгарской столице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252525"/>
                </a:solidFill>
                <a:latin typeface="Arial"/>
              </a:rPr>
              <a:t>В Самаре именем Петра Владимировича Алабина назван </a:t>
            </a:r>
            <a:r>
              <a:rPr lang="ru-RU" dirty="0">
                <a:solidFill>
                  <a:srgbClr val="0B0080"/>
                </a:solidFill>
                <a:latin typeface="Arial"/>
                <a:hlinkClick r:id="rId3" tooltip="Самарский областной историко-краеведческий музей"/>
              </a:rPr>
              <a:t>областной историко-краеведческий музей</a:t>
            </a:r>
            <a:r>
              <a:rPr lang="ru-RU" baseline="30000" dirty="0">
                <a:solidFill>
                  <a:srgbClr val="0B0080"/>
                </a:solidFill>
                <a:latin typeface="Arial"/>
                <a:hlinkClick r:id="rId4"/>
              </a:rPr>
              <a:t>[3]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и строящаяся </a:t>
            </a:r>
            <a:r>
              <a:rPr lang="ru-RU" dirty="0">
                <a:solidFill>
                  <a:srgbClr val="0B0080"/>
                </a:solidFill>
                <a:latin typeface="Arial"/>
                <a:hlinkClick r:id="rId5" tooltip="Алабинская (станция метро)"/>
              </a:rPr>
              <a:t>станция метро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. В музее находится бюст Алабина, созданный в </a:t>
            </a:r>
            <a:r>
              <a:rPr lang="ru-RU" dirty="0">
                <a:solidFill>
                  <a:srgbClr val="0B0080"/>
                </a:solidFill>
                <a:latin typeface="Arial"/>
                <a:hlinkClick r:id="rId6" tooltip="2010 год"/>
              </a:rPr>
              <a:t>2010 году</a:t>
            </a:r>
            <a:r>
              <a:rPr lang="ru-RU" baseline="30000" dirty="0">
                <a:solidFill>
                  <a:srgbClr val="0B0080"/>
                </a:solidFill>
                <a:latin typeface="Arial"/>
                <a:hlinkClick r:id="rId7"/>
              </a:rPr>
              <a:t>[4]</a:t>
            </a:r>
            <a:endParaRPr lang="ru-RU" dirty="0">
              <a:solidFill>
                <a:srgbClr val="252525"/>
              </a:solidFill>
              <a:latin typeface="Arial"/>
            </a:endParaRP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252525"/>
                </a:solidFill>
                <a:latin typeface="Arial"/>
              </a:rPr>
              <a:t>В честь Петра Владимировича Алабина в </a:t>
            </a:r>
            <a:r>
              <a:rPr lang="ru-RU" u="sng" dirty="0">
                <a:solidFill>
                  <a:srgbClr val="0B0080"/>
                </a:solidFill>
                <a:latin typeface="Arial"/>
                <a:hlinkClick r:id="rId8" tooltip="1995 год"/>
              </a:rPr>
              <a:t>1995 году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был переименован в «Пётр Алабин» речной дизель-электроход </a:t>
            </a:r>
            <a:r>
              <a:rPr lang="ru-RU" dirty="0">
                <a:solidFill>
                  <a:srgbClr val="0B0080"/>
                </a:solidFill>
                <a:latin typeface="Arial"/>
                <a:hlinkClick r:id="rId9" tooltip="Пётр Алабин (теплоход)"/>
              </a:rPr>
              <a:t>«Киргизия»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785-го проекта.</a:t>
            </a:r>
          </a:p>
          <a:p>
            <a:pPr>
              <a:buFont typeface="Arial"/>
              <a:buChar char="•"/>
            </a:pPr>
            <a:r>
              <a:rPr lang="ru-RU" dirty="0" err="1">
                <a:solidFill>
                  <a:srgbClr val="252525"/>
                </a:solidFill>
                <a:latin typeface="Arial"/>
              </a:rPr>
              <a:t>Алабино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в Наро-Фоминском районе Московской области</a:t>
            </a:r>
            <a:endParaRPr lang="ru-RU" b="0" i="0" dirty="0">
              <a:solidFill>
                <a:srgbClr val="252525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110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1052736"/>
          </a:xfrm>
        </p:spPr>
        <p:txBody>
          <a:bodyPr/>
          <a:lstStyle/>
          <a:p>
            <a:r>
              <a:rPr lang="ru-RU" dirty="0" smtClean="0"/>
              <a:t>Музей им. </a:t>
            </a:r>
            <a:r>
              <a:rPr lang="ru-RU" dirty="0" err="1" smtClean="0"/>
              <a:t>П.Алабина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023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631406"/>
            <a:ext cx="63904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ГБУК «Самарский областной историко-краеведческий музей им. П.В. Алабина» - один из старейших музеев Поволжья. В 1886 году городской глава Петр Владимирович Алабин предложил Городской думе проект создания в Самаре публичного музея в честь императора Александра II. В 1993 году музею было присвоено имя П.В. Алабина.</a:t>
            </a:r>
          </a:p>
          <a:p>
            <a:endParaRPr lang="ru-RU" dirty="0"/>
          </a:p>
          <a:p>
            <a:r>
              <a:rPr lang="ru-RU" dirty="0"/>
              <a:t>После объединения Самарского областного краеведческого музея им. П.В. Алабина и Самарского филиала Центрального музея В.И. Ленина удалось создать и сплотить единый коллектив, который разработал концепцию развития нового музея. Концепция «Музей и коммуникация» была опубликована в 1998 году в виде книги и стала методическим руководством для музеев России в переходный период. Концепция наметила пути динамичного развития традиционных видов музейной деятельности и освоения и внедрения новых технологий, позволяющих музею выйти на уровень международного музейного сообщества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414626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настоящее время музей располагает несколькими зданиями. Основное специализированное здание, бывший Самарский филиал Центрального музея </a:t>
            </a:r>
            <a:r>
              <a:rPr lang="ru-RU" dirty="0" err="1"/>
              <a:t>В.И.Ленина</a:t>
            </a:r>
            <a:r>
              <a:rPr lang="ru-RU" dirty="0"/>
              <a:t>, было построено в 1989 году (авторы проекта - группа архитекторов под руководством Е.Г. Розанова). В нем 2500 </a:t>
            </a:r>
            <a:r>
              <a:rPr lang="ru-RU" dirty="0" err="1"/>
              <a:t>кв.м</a:t>
            </a:r>
            <a:r>
              <a:rPr lang="ru-RU" dirty="0"/>
              <a:t> экспозиционных и выставочных площадей, </a:t>
            </a:r>
            <a:r>
              <a:rPr lang="ru-RU" dirty="0" err="1"/>
              <a:t>кинолекционный</a:t>
            </a:r>
            <a:r>
              <a:rPr lang="ru-RU" dirty="0"/>
              <a:t> зал на 270 мест, библиотека с читальным залом. Здесь расположены основная экспозиция музея, помещения для хранения коллекций, художественная мастерская, фотосалон, уютное кафе на 40 мест, музейный магазин и информационный центр.</a:t>
            </a:r>
          </a:p>
        </p:txBody>
      </p:sp>
    </p:spTree>
    <p:extLst>
      <p:ext uri="{BB962C8B-B14F-4D97-AF65-F5344CB8AC3E}">
        <p14:creationId xmlns:p14="http://schemas.microsoft.com/office/powerpoint/2010/main" val="7922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Иверский</a:t>
            </a:r>
            <a:r>
              <a:rPr lang="ru-RU" dirty="0" smtClean="0"/>
              <a:t> женский монастырь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Иверский</a:t>
            </a:r>
            <a:r>
              <a:rPr lang="ru-RU" dirty="0"/>
              <a:t> женский монастырь — православный монастырь в городе Самара. Основан в 1850 году, как община сестёр милосердия. Средства на его устройство </a:t>
            </a:r>
            <a:r>
              <a:rPr lang="ru-RU" dirty="0" err="1"/>
              <a:t>самарцы</a:t>
            </a:r>
            <a:r>
              <a:rPr lang="ru-RU" dirty="0"/>
              <a:t> собирали по подписке. Город выделил для общины загородную территорию на берегу Волги, там где теперь располагается Жигулёвский пивоваренный завод. На территории монастыря покоятся именитые горожане Самары.</a:t>
            </a:r>
          </a:p>
        </p:txBody>
      </p:sp>
    </p:spTree>
    <p:extLst>
      <p:ext uri="{BB962C8B-B14F-4D97-AF65-F5344CB8AC3E}">
        <p14:creationId xmlns:p14="http://schemas.microsoft.com/office/powerpoint/2010/main" val="39918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2357" y="8367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Музейно-выставочный центр «Самара Космическая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00808"/>
            <a:ext cx="5829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Музей-центр самарского футбола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9" y="2276872"/>
            <a:ext cx="551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Музей-усадьба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А.Н.Толстого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9" y="2646204"/>
            <a:ext cx="5849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Самарский художественный музей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68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2" tooltip="Герб"/>
              </a:rPr>
              <a:t>Герб</a:t>
            </a:r>
            <a:r>
              <a:rPr lang="ru-RU" dirty="0"/>
              <a:t> </a:t>
            </a:r>
            <a:r>
              <a:rPr lang="ru-RU" dirty="0">
                <a:hlinkClick r:id="rId3" tooltip="Самарская область"/>
              </a:rPr>
              <a:t>Самарской области</a:t>
            </a:r>
            <a:r>
              <a:rPr lang="ru-RU" dirty="0"/>
              <a:t> является символом общественно-исторического и государственно-административного статуса и представляет собой изображение серебряного дикого козла, обращенного в левую сторону, с золотыми рогами, червлеными (темно-красными) глазами и языком и черными копытами, помещенное на геральдический щит французской формы лазоревого цвета. </a:t>
            </a:r>
            <a:r>
              <a:rPr lang="ru-RU" dirty="0">
                <a:hlinkClick r:id="rId4" tooltip="Щит"/>
              </a:rPr>
              <a:t>Щит</a:t>
            </a:r>
            <a:r>
              <a:rPr lang="ru-RU" dirty="0"/>
              <a:t> увенчан императорской короной и окружен золотыми </a:t>
            </a:r>
            <a:r>
              <a:rPr lang="ru-RU" dirty="0">
                <a:hlinkClick r:id="rId5" tooltip="Дуб"/>
              </a:rPr>
              <a:t>дубовыми</a:t>
            </a:r>
            <a:r>
              <a:rPr lang="ru-RU" dirty="0"/>
              <a:t> ветвями, обвитыми </a:t>
            </a:r>
            <a:r>
              <a:rPr lang="ru-RU" dirty="0">
                <a:hlinkClick r:id="rId6" tooltip="Андреевская лента"/>
              </a:rPr>
              <a:t>Андреевской лентой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7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8847"/>
            <a:ext cx="66064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Горделивый серебряный козел на лазоревом щите внушает уважение своей уверенностью и спокойной мощью. Изображение этого животного в геральдике и символике по возрасту не уступает орлу и льву. Уже у древних народов козел обозначал вожака, вождя, был воплощением непоколебимой силы. Дубовые листья с желудями — символ полной силы. А голубая </a:t>
            </a:r>
            <a:r>
              <a:rPr lang="ru-RU" dirty="0">
                <a:hlinkClick r:id="rId2" tooltip="Андреевская лента"/>
              </a:rPr>
              <a:t>Андреевская лента</a:t>
            </a:r>
            <a:r>
              <a:rPr lang="ru-RU" dirty="0"/>
              <a:t>, на которой носился крест высшего российского ордена — </a:t>
            </a:r>
            <a:r>
              <a:rPr lang="ru-RU" dirty="0">
                <a:hlinkClick r:id="rId3" tooltip="Орден Святого апостола Андрея Первозванного"/>
              </a:rPr>
              <a:t>Ордена Святого апостола Андрея Первозванного</a:t>
            </a:r>
            <a:r>
              <a:rPr lang="ru-RU" dirty="0"/>
              <a:t>, учрежденного </a:t>
            </a:r>
            <a:r>
              <a:rPr lang="ru-RU" dirty="0">
                <a:hlinkClick r:id="rId4" tooltip="Пётр Первый"/>
              </a:rPr>
              <a:t>Петром Первым</a:t>
            </a:r>
            <a:r>
              <a:rPr lang="ru-RU" dirty="0"/>
              <a:t>, подчеркивает принадлежность Самарской области Российскому государству.</a:t>
            </a:r>
          </a:p>
          <a:p>
            <a:r>
              <a:rPr lang="ru-RU" dirty="0"/>
              <a:t>Цвета герба по правилам геральдики имеют определенный смысл:</a:t>
            </a:r>
          </a:p>
          <a:p>
            <a:r>
              <a:rPr lang="ru-RU" dirty="0">
                <a:hlinkClick r:id="rId5" tooltip="Золото"/>
              </a:rPr>
              <a:t>золото</a:t>
            </a:r>
            <a:r>
              <a:rPr lang="ru-RU" dirty="0"/>
              <a:t> символизирует </a:t>
            </a:r>
            <a:r>
              <a:rPr lang="ru-RU" dirty="0">
                <a:hlinkClick r:id="rId6" tooltip="Богатство"/>
              </a:rPr>
              <a:t>богатство</a:t>
            </a:r>
            <a:r>
              <a:rPr lang="ru-RU" dirty="0"/>
              <a:t>, силу, </a:t>
            </a:r>
            <a:r>
              <a:rPr lang="ru-RU" dirty="0">
                <a:hlinkClick r:id="rId7" tooltip="Верность"/>
              </a:rPr>
              <a:t>верность</a:t>
            </a:r>
            <a:r>
              <a:rPr lang="ru-RU" dirty="0"/>
              <a:t>, </a:t>
            </a:r>
            <a:r>
              <a:rPr lang="ru-RU" dirty="0">
                <a:hlinkClick r:id="rId8" tooltip="Постоянство (страница отсутствует)"/>
              </a:rPr>
              <a:t>постоянство</a:t>
            </a:r>
            <a:endParaRPr lang="ru-RU" dirty="0"/>
          </a:p>
          <a:p>
            <a:r>
              <a:rPr lang="ru-RU" dirty="0">
                <a:hlinkClick r:id="rId9" tooltip="Серебро"/>
              </a:rPr>
              <a:t>серебро</a:t>
            </a:r>
            <a:r>
              <a:rPr lang="ru-RU" dirty="0"/>
              <a:t> (может изображаться белым цветом) — нравственную чистоту</a:t>
            </a:r>
          </a:p>
          <a:p>
            <a:r>
              <a:rPr lang="ru-RU" dirty="0">
                <a:hlinkClick r:id="rId10" tooltip="Лазурь"/>
              </a:rPr>
              <a:t>лазурь</a:t>
            </a:r>
            <a:r>
              <a:rPr lang="ru-RU" dirty="0"/>
              <a:t> — </a:t>
            </a:r>
            <a:r>
              <a:rPr lang="ru-RU" dirty="0">
                <a:hlinkClick r:id="rId11" tooltip="Величие (страница отсутствует)"/>
              </a:rPr>
              <a:t>величие</a:t>
            </a:r>
            <a:r>
              <a:rPr lang="ru-RU" dirty="0"/>
              <a:t>, красоту, </a:t>
            </a:r>
            <a:r>
              <a:rPr lang="ru-RU" dirty="0">
                <a:hlinkClick r:id="rId12" tooltip="Ясность (страница отсутствует)"/>
              </a:rPr>
              <a:t>ясность</a:t>
            </a:r>
            <a:endParaRPr lang="ru-RU" dirty="0"/>
          </a:p>
          <a:p>
            <a:r>
              <a:rPr lang="ru-RU" dirty="0" err="1">
                <a:hlinkClick r:id="rId13" tooltip="Червлень"/>
              </a:rPr>
              <a:t>червлень</a:t>
            </a:r>
            <a:r>
              <a:rPr lang="ru-RU" dirty="0"/>
              <a:t> — отвагу, </a:t>
            </a:r>
            <a:r>
              <a:rPr lang="ru-RU" dirty="0">
                <a:hlinkClick r:id="rId14" tooltip="Героизм"/>
              </a:rPr>
              <a:t>героизм</a:t>
            </a:r>
            <a:r>
              <a:rPr lang="ru-RU" dirty="0"/>
              <a:t>, </a:t>
            </a:r>
            <a:r>
              <a:rPr lang="ru-RU" dirty="0">
                <a:hlinkClick r:id="rId15" tooltip="Великодушие"/>
              </a:rPr>
              <a:t>великодушие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83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Самарской области</a:t>
            </a:r>
            <a:endParaRPr lang="ru-RU" dirty="0"/>
          </a:p>
        </p:txBody>
      </p:sp>
      <p:pic>
        <p:nvPicPr>
          <p:cNvPr id="3074" name="Picture 2" descr="Флаг Самарской обла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5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51344"/>
            <a:ext cx="6318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 tooltip="Флаг"/>
              </a:rPr>
              <a:t>Флаг</a:t>
            </a:r>
            <a:r>
              <a:rPr lang="ru-RU" dirty="0"/>
              <a:t> </a:t>
            </a:r>
            <a:r>
              <a:rPr lang="ru-RU" dirty="0">
                <a:hlinkClick r:id="rId3" tooltip="Самарская область"/>
              </a:rPr>
              <a:t>Самарской области</a:t>
            </a:r>
            <a:r>
              <a:rPr lang="ru-RU" dirty="0"/>
              <a:t> представляет собой прямоугольное полотнище из трёх равновеликих горизонтальных полос: верхней — красного, средней — белого и нижней — голубого цвета. В середине флага изображён </a:t>
            </a:r>
            <a:r>
              <a:rPr lang="ru-RU" dirty="0">
                <a:hlinkClick r:id="rId4" tooltip="Герб Самарской области"/>
              </a:rPr>
              <a:t>Герб Самарской </a:t>
            </a:r>
            <a:r>
              <a:rPr lang="ru-RU" dirty="0" err="1">
                <a:hlinkClick r:id="rId4" tooltip="Герб Самарской области"/>
              </a:rPr>
              <a:t>области</a:t>
            </a:r>
            <a:r>
              <a:rPr lang="ru-RU" dirty="0" err="1"/>
              <a:t>размером</a:t>
            </a:r>
            <a:r>
              <a:rPr lang="ru-RU" dirty="0"/>
              <a:t>, равным по высоте двум третям ширины флага. Соотношение ширины флага к его длине — 2:3.</a:t>
            </a:r>
          </a:p>
          <a:p>
            <a:r>
              <a:rPr lang="ru-RU" dirty="0"/>
              <a:t>На Руси белый цвет издревле олицетворял </a:t>
            </a:r>
            <a:r>
              <a:rPr lang="ru-RU" dirty="0">
                <a:hlinkClick r:id="rId5" tooltip="Благородство"/>
              </a:rPr>
              <a:t>благородство</a:t>
            </a:r>
            <a:r>
              <a:rPr lang="ru-RU" dirty="0"/>
              <a:t> и </a:t>
            </a:r>
            <a:r>
              <a:rPr lang="ru-RU" dirty="0">
                <a:hlinkClick r:id="rId6" tooltip="Откровенность"/>
              </a:rPr>
              <a:t>откровенность</a:t>
            </a:r>
            <a:r>
              <a:rPr lang="ru-RU" dirty="0"/>
              <a:t>, синий — </a:t>
            </a:r>
            <a:r>
              <a:rPr lang="ru-RU" dirty="0">
                <a:hlinkClick r:id="rId7" tooltip="Верность"/>
              </a:rPr>
              <a:t>верность</a:t>
            </a:r>
            <a:r>
              <a:rPr lang="ru-RU" dirty="0"/>
              <a:t>, </a:t>
            </a:r>
            <a:r>
              <a:rPr lang="ru-RU" dirty="0">
                <a:hlinkClick r:id="rId8" tooltip="Честность"/>
              </a:rPr>
              <a:t>честность</a:t>
            </a:r>
            <a:r>
              <a:rPr lang="ru-RU" dirty="0"/>
              <a:t>, </a:t>
            </a:r>
            <a:r>
              <a:rPr lang="ru-RU" dirty="0" err="1">
                <a:hlinkClick r:id="rId9" tooltip="Безупречность (страница отсутствует)"/>
              </a:rPr>
              <a:t>безупречность</a:t>
            </a:r>
            <a:r>
              <a:rPr lang="ru-RU" dirty="0" err="1"/>
              <a:t>,</a:t>
            </a:r>
            <a:r>
              <a:rPr lang="ru-RU" dirty="0" err="1">
                <a:hlinkClick r:id="rId10" tooltip="Целомудренность"/>
              </a:rPr>
              <a:t>целомудренность</a:t>
            </a:r>
            <a:r>
              <a:rPr lang="ru-RU" dirty="0"/>
              <a:t>, красный напоминал о мужестве, смелости, великодушии, любви.</a:t>
            </a:r>
          </a:p>
          <a:p>
            <a:r>
              <a:rPr lang="ru-RU" dirty="0"/>
              <a:t>Расцветка флага области повторяет расположение цветов </a:t>
            </a:r>
            <a:r>
              <a:rPr lang="ru-RU" dirty="0">
                <a:hlinkClick r:id="rId11" tooltip="Самарское знамя"/>
              </a:rPr>
              <a:t>Самарского знамени</a:t>
            </a:r>
            <a:r>
              <a:rPr lang="ru-RU" dirty="0"/>
              <a:t> — исторической реликвии </a:t>
            </a:r>
            <a:r>
              <a:rPr lang="ru-RU" dirty="0">
                <a:hlinkClick r:id="rId12" tooltip="Самара"/>
              </a:rPr>
              <a:t>Самары</a:t>
            </a:r>
            <a:r>
              <a:rPr lang="ru-RU" dirty="0"/>
              <a:t>, </a:t>
            </a:r>
            <a:r>
              <a:rPr lang="ru-RU" dirty="0">
                <a:hlinkClick r:id="rId13" tooltip="Россия"/>
              </a:rPr>
              <a:t>России</a:t>
            </a:r>
            <a:r>
              <a:rPr lang="ru-RU" dirty="0"/>
              <a:t> и </a:t>
            </a:r>
            <a:r>
              <a:rPr lang="ru-RU" dirty="0">
                <a:hlinkClick r:id="rId14" tooltip="Болгария"/>
              </a:rPr>
              <a:t>Болгарии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396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Самарская область — пятый по площади регион </a:t>
            </a:r>
            <a:r>
              <a:rPr lang="ru-RU" dirty="0">
                <a:hlinkClick r:id="rId2" tooltip="Поволжье"/>
              </a:rPr>
              <a:t>Поволжья</a:t>
            </a:r>
            <a:r>
              <a:rPr lang="ru-RU" dirty="0"/>
              <a:t> — занимает территорию площадью 53,6 тыс. км², что составляет 0,31 % территории </a:t>
            </a:r>
            <a:r>
              <a:rPr lang="ru-RU" dirty="0">
                <a:hlinkClick r:id="rId3" tooltip="РФ"/>
              </a:rPr>
              <a:t>России</a:t>
            </a:r>
            <a:r>
              <a:rPr lang="ru-RU" dirty="0"/>
              <a:t>. Область протянулась с севера на юг на 335 км, а с запада на восток — на 315 км. Географическое положение области определяется координатами 51°47′ и 54°41′ с. ш. и 47°55′ и 52°35′ в. д. Область расположена в юго-восточной части европейской территории России, в среднем течении </a:t>
            </a:r>
            <a:r>
              <a:rPr lang="ru-RU" dirty="0">
                <a:hlinkClick r:id="rId4" tooltip="Волга"/>
              </a:rPr>
              <a:t>Волги</a:t>
            </a:r>
            <a:r>
              <a:rPr lang="ru-RU" dirty="0"/>
              <a:t>, по обеим её сторонам.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25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дминистративное деление Самарской области &quot; -=63region=- Ваш гид по Самарской област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43000"/>
            <a:ext cx="61531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13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367464" cy="980728"/>
          </a:xfrm>
        </p:spPr>
        <p:txBody>
          <a:bodyPr/>
          <a:lstStyle/>
          <a:p>
            <a:r>
              <a:rPr lang="ru-RU" dirty="0" smtClean="0"/>
              <a:t>Петр Владимирович Алабин</a:t>
            </a:r>
            <a:endParaRPr lang="ru-RU" dirty="0"/>
          </a:p>
        </p:txBody>
      </p:sp>
      <p:pic>
        <p:nvPicPr>
          <p:cNvPr id="6146" name="Picture 2" descr="https://upload.wikimedia.org/wikipedia/ru/8/89/%D0%90%D0%BB%D0%B0%D0%B1%D0%B8%D0%BD_%D0%9F%D0%B5%D1%82%D1%80_%D0%92%D0%BB%D0%B0%D0%B4%D0%B8%D0%BC%D0%B8%D1%80%D0%BE%D0%B2%D0%B8%D1%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80728"/>
            <a:ext cx="4440308" cy="622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93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52525"/>
                </a:solidFill>
                <a:latin typeface="Arial"/>
              </a:rPr>
              <a:t>Родился </a:t>
            </a:r>
            <a:r>
              <a:rPr lang="ru-RU" dirty="0">
                <a:solidFill>
                  <a:srgbClr val="0B0080"/>
                </a:solidFill>
                <a:latin typeface="Arial"/>
                <a:hlinkClick r:id="rId2" tooltip="29 августа"/>
              </a:rPr>
              <a:t>29 августа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dirty="0">
                <a:solidFill>
                  <a:srgbClr val="0B0080"/>
                </a:solidFill>
                <a:latin typeface="Arial"/>
                <a:hlinkClick r:id="rId3" tooltip="1824 год"/>
              </a:rPr>
              <a:t>1824 года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в </a:t>
            </a:r>
            <a:r>
              <a:rPr lang="ru-RU" dirty="0">
                <a:solidFill>
                  <a:srgbClr val="0B0080"/>
                </a:solidFill>
                <a:latin typeface="Arial"/>
                <a:hlinkClick r:id="rId4" tooltip="Подольск"/>
              </a:rPr>
              <a:t>Подольске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u="sng" dirty="0">
                <a:solidFill>
                  <a:srgbClr val="0B0080"/>
                </a:solidFill>
                <a:latin typeface="Arial"/>
                <a:hlinkClick r:id="rId5" tooltip="Московская губерния"/>
              </a:rPr>
              <a:t>Московской губернии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и происходил из </a:t>
            </a:r>
            <a:r>
              <a:rPr lang="ru-RU" dirty="0">
                <a:solidFill>
                  <a:srgbClr val="0B0080"/>
                </a:solidFill>
                <a:latin typeface="Arial"/>
                <a:hlinkClick r:id="rId6" tooltip="Алабины"/>
              </a:rPr>
              <a:t>дворян Рязанской губернии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. Начальное образование получил в </a:t>
            </a:r>
            <a:r>
              <a:rPr lang="ru-RU" dirty="0" err="1">
                <a:solidFill>
                  <a:srgbClr val="0B0080"/>
                </a:solidFill>
                <a:latin typeface="Arial"/>
                <a:hlinkClick r:id="rId7" tooltip="Белосток"/>
              </a:rPr>
              <a:t>Белостокской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гимназии и продолжил обучение в </a:t>
            </a:r>
            <a:r>
              <a:rPr lang="ru-RU" dirty="0">
                <a:solidFill>
                  <a:srgbClr val="0B0080"/>
                </a:solidFill>
                <a:latin typeface="Arial"/>
                <a:hlinkClick r:id="rId8" tooltip="Петербург"/>
              </a:rPr>
              <a:t>Петербургском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коммерческом училище, где в </a:t>
            </a:r>
            <a:r>
              <a:rPr lang="ru-RU" dirty="0">
                <a:solidFill>
                  <a:srgbClr val="0B0080"/>
                </a:solidFill>
                <a:latin typeface="Arial"/>
                <a:hlinkClick r:id="rId9" tooltip="1842 год"/>
              </a:rPr>
              <a:t>1842 году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кончил курс на бухгалтерском отделении.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54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407</Words>
  <Application>Microsoft Office PowerPoint</Application>
  <PresentationFormat>Экран (4:3)</PresentationFormat>
  <Paragraphs>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Самара</vt:lpstr>
      <vt:lpstr>Презентация PowerPoint</vt:lpstr>
      <vt:lpstr>Презентация PowerPoint</vt:lpstr>
      <vt:lpstr>Флаг Самарской области</vt:lpstr>
      <vt:lpstr>Презентация PowerPoint</vt:lpstr>
      <vt:lpstr>Презентация PowerPoint</vt:lpstr>
      <vt:lpstr>Презентация PowerPoint</vt:lpstr>
      <vt:lpstr>Петр Владимирович Алабин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Музей им. П.Алабина</vt:lpstr>
      <vt:lpstr>Презентация PowerPoint</vt:lpstr>
      <vt:lpstr>Презентация PowerPoint</vt:lpstr>
      <vt:lpstr>Иверский женский монастырь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Самара</dc:title>
  <dc:creator>Елена</dc:creator>
  <cp:lastModifiedBy>Елена</cp:lastModifiedBy>
  <cp:revision>7</cp:revision>
  <dcterms:created xsi:type="dcterms:W3CDTF">2014-09-20T09:04:20Z</dcterms:created>
  <dcterms:modified xsi:type="dcterms:W3CDTF">2014-09-20T10:31:59Z</dcterms:modified>
</cp:coreProperties>
</file>