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5863F-CAEA-4756-BA83-C7DD0613BEE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E5D18-A2DC-476F-A081-DBE9224AC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394722"/>
          </a:xfrm>
        </p:spPr>
        <p:txBody>
          <a:bodyPr>
            <a:normAutofit/>
          </a:bodyPr>
          <a:lstStyle/>
          <a:p>
            <a:pPr algn="l"/>
            <a:r>
              <a:rPr lang="en-US" sz="3600" b="1" u="sng" dirty="0" smtClean="0">
                <a:solidFill>
                  <a:srgbClr val="FF0000"/>
                </a:solidFill>
              </a:rPr>
              <a:t>Give</a:t>
            </a:r>
            <a:br>
              <a:rPr lang="en-US" sz="3600" b="1" u="sng" dirty="0" smtClean="0">
                <a:solidFill>
                  <a:srgbClr val="FF0000"/>
                </a:solidFill>
              </a:rPr>
            </a:br>
            <a:r>
              <a:rPr lang="en-US" sz="3600" b="1" u="sng" dirty="0" smtClean="0">
                <a:solidFill>
                  <a:srgbClr val="FF0000"/>
                </a:solidFill>
              </a:rPr>
              <a:t>the degrees</a:t>
            </a:r>
            <a:br>
              <a:rPr lang="en-US" sz="3600" b="1" u="sng" dirty="0" smtClean="0">
                <a:solidFill>
                  <a:srgbClr val="FF0000"/>
                </a:solidFill>
              </a:rPr>
            </a:br>
            <a:r>
              <a:rPr lang="en-US" sz="3600" b="1" u="sng" dirty="0" smtClean="0">
                <a:solidFill>
                  <a:srgbClr val="FF0000"/>
                </a:solidFill>
              </a:rPr>
              <a:t>of</a:t>
            </a:r>
            <a:br>
              <a:rPr lang="en-US" sz="3600" b="1" u="sng" dirty="0" smtClean="0">
                <a:solidFill>
                  <a:srgbClr val="FF0000"/>
                </a:solidFill>
              </a:rPr>
            </a:br>
            <a:r>
              <a:rPr lang="en-US" sz="3600" b="1" u="sng" dirty="0" smtClean="0">
                <a:solidFill>
                  <a:srgbClr val="FF0000"/>
                </a:solidFill>
              </a:rPr>
              <a:t>comparison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55776" y="548680"/>
            <a:ext cx="310562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96136" y="404664"/>
            <a:ext cx="2901677" cy="618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2271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/>
              <a:t>1) June is a (</a:t>
            </a:r>
            <a:r>
              <a:rPr lang="en-US" b="1" dirty="0">
                <a:solidFill>
                  <a:srgbClr val="FF0000"/>
                </a:solidFill>
              </a:rPr>
              <a:t>hot / hottest</a:t>
            </a:r>
            <a:r>
              <a:rPr lang="en-US" b="1" dirty="0"/>
              <a:t>) month.</a:t>
            </a:r>
            <a:br>
              <a:rPr lang="en-US" b="1" dirty="0"/>
            </a:br>
            <a:r>
              <a:rPr lang="en-US" b="1" dirty="0"/>
              <a:t>2) July is (</a:t>
            </a:r>
            <a:r>
              <a:rPr lang="en-US" b="1" dirty="0">
                <a:solidFill>
                  <a:srgbClr val="FF0000"/>
                </a:solidFill>
              </a:rPr>
              <a:t>hotter / hottest</a:t>
            </a:r>
            <a:r>
              <a:rPr lang="en-US" b="1" dirty="0"/>
              <a:t>) than May.</a:t>
            </a:r>
            <a:br>
              <a:rPr lang="en-US" b="1" dirty="0"/>
            </a:br>
            <a:r>
              <a:rPr lang="en-US" b="1" dirty="0"/>
              <a:t>3) Summer is the (</a:t>
            </a:r>
            <a:r>
              <a:rPr lang="en-US" b="1" dirty="0">
                <a:solidFill>
                  <a:srgbClr val="FF0000"/>
                </a:solidFill>
              </a:rPr>
              <a:t>hotter / hottest</a:t>
            </a:r>
            <a:r>
              <a:rPr lang="en-US" b="1" dirty="0"/>
              <a:t>) season.</a:t>
            </a:r>
            <a:br>
              <a:rPr lang="en-US" b="1" dirty="0"/>
            </a:br>
            <a:r>
              <a:rPr lang="en-US" b="1" dirty="0"/>
              <a:t>4) Kittens are very (</a:t>
            </a:r>
            <a:r>
              <a:rPr lang="en-US" b="1" dirty="0">
                <a:solidFill>
                  <a:srgbClr val="FF0000"/>
                </a:solidFill>
              </a:rPr>
              <a:t>funny / funnier</a:t>
            </a:r>
            <a:r>
              <a:rPr lang="en-US" b="1" dirty="0"/>
              <a:t>).</a:t>
            </a:r>
            <a:br>
              <a:rPr lang="en-US" b="1" dirty="0"/>
            </a:br>
            <a:r>
              <a:rPr lang="en-US" b="1" dirty="0"/>
              <a:t>5) This cat is (</a:t>
            </a:r>
            <a:r>
              <a:rPr lang="en-US" b="1" dirty="0">
                <a:solidFill>
                  <a:srgbClr val="FF0000"/>
                </a:solidFill>
              </a:rPr>
              <a:t>funny / funnier</a:t>
            </a:r>
            <a:r>
              <a:rPr lang="en-US" b="1" dirty="0"/>
              <a:t>) than that cat.</a:t>
            </a:r>
            <a:br>
              <a:rPr lang="en-US" b="1" dirty="0"/>
            </a:br>
            <a:r>
              <a:rPr lang="en-US" b="1" dirty="0"/>
              <a:t>6) Monkeys are the (</a:t>
            </a:r>
            <a:r>
              <a:rPr lang="en-US" b="1" dirty="0">
                <a:solidFill>
                  <a:srgbClr val="FF0000"/>
                </a:solidFill>
              </a:rPr>
              <a:t>funny / funniest</a:t>
            </a:r>
            <a:r>
              <a:rPr lang="en-US" b="1" dirty="0"/>
              <a:t>) animals</a:t>
            </a:r>
            <a:br>
              <a:rPr lang="en-US" b="1" dirty="0"/>
            </a:br>
            <a:r>
              <a:rPr lang="en-US" b="1" dirty="0"/>
              <a:t>7) Tom is a (</a:t>
            </a:r>
            <a:r>
              <a:rPr lang="en-US" b="1" dirty="0">
                <a:solidFill>
                  <a:srgbClr val="FF0000"/>
                </a:solidFill>
              </a:rPr>
              <a:t>good / better</a:t>
            </a:r>
            <a:r>
              <a:rPr lang="en-US" b="1" dirty="0"/>
              <a:t>) dancer.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2271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600" b="1" dirty="0"/>
              <a:t>8) Who is the (</a:t>
            </a:r>
            <a:r>
              <a:rPr lang="en-US" sz="3600" b="1" dirty="0">
                <a:solidFill>
                  <a:srgbClr val="FF0000"/>
                </a:solidFill>
              </a:rPr>
              <a:t>good / best</a:t>
            </a:r>
            <a:r>
              <a:rPr lang="en-US" sz="3600" b="1" dirty="0"/>
              <a:t>) runner in your class?</a:t>
            </a:r>
            <a:br>
              <a:rPr lang="en-US" sz="3600" b="1" dirty="0"/>
            </a:br>
            <a:r>
              <a:rPr lang="en-US" sz="3600" b="1" dirty="0"/>
              <a:t>9) The car is (</a:t>
            </a:r>
            <a:r>
              <a:rPr lang="en-US" sz="3600" b="1" dirty="0">
                <a:solidFill>
                  <a:srgbClr val="FF0000"/>
                </a:solidFill>
              </a:rPr>
              <a:t>good / better</a:t>
            </a:r>
            <a:r>
              <a:rPr lang="en-US" sz="3600" b="1" dirty="0"/>
              <a:t>) than the bike.</a:t>
            </a:r>
            <a:br>
              <a:rPr lang="en-US" sz="3600" b="1" dirty="0"/>
            </a:br>
            <a:r>
              <a:rPr lang="en-US" sz="3600" b="1" dirty="0"/>
              <a:t>10) Don’t eat this salad, it is (</a:t>
            </a:r>
            <a:r>
              <a:rPr lang="en-US" sz="3600" b="1" dirty="0">
                <a:solidFill>
                  <a:srgbClr val="FF0000"/>
                </a:solidFill>
              </a:rPr>
              <a:t>worst / bad</a:t>
            </a:r>
            <a:r>
              <a:rPr lang="en-US" sz="3600" b="1" dirty="0"/>
              <a:t>).</a:t>
            </a:r>
            <a:br>
              <a:rPr lang="en-US" sz="3600" b="1" dirty="0"/>
            </a:br>
            <a:r>
              <a:rPr lang="en-US" sz="3600" b="1" dirty="0"/>
              <a:t>11) Jack is the (</a:t>
            </a:r>
            <a:r>
              <a:rPr lang="en-US" sz="3600" b="1" dirty="0">
                <a:solidFill>
                  <a:srgbClr val="FF0000"/>
                </a:solidFill>
              </a:rPr>
              <a:t>worse / worst</a:t>
            </a:r>
            <a:r>
              <a:rPr lang="en-US" sz="3600" b="1" dirty="0"/>
              <a:t>) pupil in the class.</a:t>
            </a:r>
            <a:br>
              <a:rPr lang="en-US" sz="3600" b="1" dirty="0"/>
            </a:br>
            <a:r>
              <a:rPr lang="en-US" sz="3600" b="1" dirty="0"/>
              <a:t>12) It is (</a:t>
            </a:r>
            <a:r>
              <a:rPr lang="en-US" sz="3600" b="1" dirty="0">
                <a:solidFill>
                  <a:srgbClr val="FF0000"/>
                </a:solidFill>
              </a:rPr>
              <a:t>a more interesting / an interesting</a:t>
            </a:r>
            <a:r>
              <a:rPr lang="en-US" sz="3600" b="1" dirty="0"/>
              <a:t>) story.</a:t>
            </a:r>
            <a:br>
              <a:rPr lang="en-US" sz="3600" b="1" dirty="0"/>
            </a:br>
            <a:r>
              <a:rPr lang="en-US" sz="3600" b="1" dirty="0"/>
              <a:t>13) The weather is (</a:t>
            </a:r>
            <a:r>
              <a:rPr lang="en-US" sz="3600" b="1" dirty="0">
                <a:solidFill>
                  <a:srgbClr val="FF0000"/>
                </a:solidFill>
              </a:rPr>
              <a:t>cold / coldest</a:t>
            </a:r>
            <a:r>
              <a:rPr lang="en-US" sz="3600" b="1" dirty="0"/>
              <a:t>) today.</a:t>
            </a:r>
            <a:br>
              <a:rPr lang="en-US" sz="3600" b="1" dirty="0"/>
            </a:br>
            <a:r>
              <a:rPr lang="en-US" sz="3600" b="1" dirty="0"/>
              <a:t>14) This spring is (</a:t>
            </a:r>
            <a:r>
              <a:rPr lang="en-US" sz="3600" b="1" dirty="0">
                <a:solidFill>
                  <a:srgbClr val="FF0000"/>
                </a:solidFill>
              </a:rPr>
              <a:t>cold / colder</a:t>
            </a:r>
            <a:r>
              <a:rPr lang="en-US" sz="3600" b="1" dirty="0"/>
              <a:t>) than last spring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80728"/>
            <a:ext cx="6048672" cy="1815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b="1" dirty="0"/>
              <a:t>10) I don’t </a:t>
            </a:r>
            <a:r>
              <a:rPr lang="ru-RU" sz="2800" b="1" dirty="0" smtClean="0"/>
              <a:t>  </a:t>
            </a:r>
            <a:r>
              <a:rPr lang="it-IT" sz="2800" b="1" dirty="0" smtClean="0"/>
              <a:t>e </a:t>
            </a:r>
            <a:r>
              <a:rPr lang="it-IT" sz="2800" b="1" dirty="0"/>
              <a:t>a t____ butter.</a:t>
            </a:r>
          </a:p>
          <a:p>
            <a:r>
              <a:rPr lang="en-US" sz="2800" b="1" dirty="0"/>
              <a:t>11) Does Ann drink____ coffee?</a:t>
            </a:r>
          </a:p>
          <a:p>
            <a:r>
              <a:rPr lang="en-US" sz="2800" b="1" dirty="0"/>
              <a:t>12) Did you e a t____ chocolate?</a:t>
            </a:r>
          </a:p>
          <a:p>
            <a:r>
              <a:rPr lang="de-DE" sz="2800" b="1" dirty="0"/>
              <a:t>13) Ann </a:t>
            </a:r>
            <a:r>
              <a:rPr lang="de-DE" sz="2800" b="1" dirty="0" err="1" smtClean="0"/>
              <a:t>hasn’t</a:t>
            </a:r>
            <a:r>
              <a:rPr lang="ru-RU" sz="2800" b="1" dirty="0" smtClean="0"/>
              <a:t>  </a:t>
            </a:r>
            <a:r>
              <a:rPr lang="de-DE" sz="2800" b="1" dirty="0" smtClean="0"/>
              <a:t> </a:t>
            </a:r>
            <a:r>
              <a:rPr lang="de-DE" sz="2800" b="1" dirty="0"/>
              <a:t>g o t____ </a:t>
            </a:r>
            <a:r>
              <a:rPr lang="de-DE" sz="2800" b="1" dirty="0" err="1"/>
              <a:t>pets</a:t>
            </a:r>
            <a:r>
              <a:rPr lang="de-DE" sz="2800" b="1" dirty="0"/>
              <a:t>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140968"/>
            <a:ext cx="6948264" cy="30469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b="1" dirty="0"/>
              <a:t>14) Has he g o t_____ pets?</a:t>
            </a:r>
          </a:p>
          <a:p>
            <a:r>
              <a:rPr lang="en-US" sz="2800" b="1" dirty="0"/>
              <a:t>15) Yesterday I bought____ sweets.</a:t>
            </a:r>
          </a:p>
          <a:p>
            <a:r>
              <a:rPr lang="en-US" sz="2800" b="1" dirty="0"/>
              <a:t>16) I can give you____ toys.</a:t>
            </a:r>
          </a:p>
          <a:p>
            <a:endParaRPr lang="en-US" sz="2800" b="1" dirty="0"/>
          </a:p>
          <a:p>
            <a:r>
              <a:rPr lang="en-US" sz="2800" b="1" dirty="0"/>
              <a:t>17) He can’t give me </a:t>
            </a:r>
            <a:r>
              <a:rPr lang="en-US" sz="2800" b="1" dirty="0" smtClean="0"/>
              <a:t>____books</a:t>
            </a:r>
            <a:endParaRPr lang="en-US" sz="2800" b="1" dirty="0"/>
          </a:p>
          <a:p>
            <a:r>
              <a:rPr lang="en-US" sz="2800" b="1" dirty="0"/>
              <a:t>18) Ann doesn’t </a:t>
            </a:r>
            <a:r>
              <a:rPr lang="en-US" sz="2800" b="1" dirty="0" smtClean="0"/>
              <a:t>know ___ poems</a:t>
            </a:r>
            <a:endParaRPr lang="en-US" sz="2800" b="1" dirty="0"/>
          </a:p>
          <a:p>
            <a:endParaRPr lang="en-US" sz="2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195736" y="18864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Fill in “some”/”any”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9472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2852936"/>
            <a:ext cx="4491499" cy="90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4048" y="4797152"/>
            <a:ext cx="392659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3528" y="4725144"/>
            <a:ext cx="42763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95736" y="980728"/>
            <a:ext cx="4773936" cy="170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39952" y="3789040"/>
            <a:ext cx="447578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9672" y="18864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Ask all possible questions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120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Give the degrees of comparison</vt:lpstr>
      <vt:lpstr>1) June is a (hot / hottest) month. 2) July is (hotter / hottest) than May. 3) Summer is the (hotter / hottest) season. 4) Kittens are very (funny / funnier). 5) This cat is (funny / funnier) than that cat. 6) Monkeys are the (funny / funniest) animals 7) Tom is a (good / better) dancer.</vt:lpstr>
      <vt:lpstr>8) Who is the (good / best) runner in your class? 9) The car is (good / better) than the bike. 10) Don’t eat this salad, it is (worst / bad). 11) Jack is the (worse / worst) pupil in the class. 12) It is (a more interesting / an interesting) story. 13) The weather is (cold / coldest) today. 14) This spring is (cold / colder) than last spring</vt:lpstr>
      <vt:lpstr>Слайд 4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Sony</cp:lastModifiedBy>
  <cp:revision>20</cp:revision>
  <dcterms:created xsi:type="dcterms:W3CDTF">2013-04-17T18:42:14Z</dcterms:created>
  <dcterms:modified xsi:type="dcterms:W3CDTF">2014-11-01T08:15:41Z</dcterms:modified>
</cp:coreProperties>
</file>