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4F714-7B4E-41AF-BDEC-6CB6FA229375}" type="datetimeFigureOut">
              <a:rPr lang="ru-RU" smtClean="0"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3A973-5058-44DC-8C56-6E6FF7A506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2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899592" y="6597352"/>
            <a:ext cx="8244408" cy="260648"/>
          </a:xfrm>
        </p:spPr>
        <p:txBody>
          <a:bodyPr>
            <a:normAutofit/>
          </a:bodyPr>
          <a:lstStyle/>
          <a:p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2014г. Кирсанов Илья Андреевич ©</a:t>
            </a:r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3717032"/>
            <a:ext cx="5544616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ru-RU" sz="3600" dirty="0" smtClean="0"/>
              <a:t>Адресация в электронных таблицах</a:t>
            </a:r>
            <a:r>
              <a:rPr lang="ru-RU" sz="4000" dirty="0" smtClean="0"/>
              <a:t>.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236296" y="3717032"/>
            <a:ext cx="1274440" cy="1296144"/>
          </a:xfrm>
          <a:prstGeom prst="cloudCallout">
            <a:avLst>
              <a:gd name="adj1" fmla="val -263003"/>
              <a:gd name="adj2" fmla="val 33556"/>
            </a:avLst>
          </a:prstGeom>
          <a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А</a:t>
            </a:r>
            <a:r>
              <a:rPr lang="en-US" sz="4400" b="1" dirty="0" smtClean="0">
                <a:solidFill>
                  <a:srgbClr val="FFC000"/>
                </a:solidFill>
              </a:rPr>
              <a:t>7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Разбор задач ЕГЭ</a:t>
            </a:r>
            <a:endParaRPr lang="ru-RU" sz="5400" b="1" cap="none" spc="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Теория.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61111"/>
              <a:buNone/>
            </a:pPr>
            <a:r>
              <a:rPr lang="ru" sz="24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Некоторые ссылки в формулах записываются в абсолютной форме - например,</a:t>
            </a:r>
            <a:r>
              <a:rPr lang="ru" sz="2400" b="1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 $С$3</a:t>
            </a:r>
          </a:p>
          <a:p>
            <a:pPr marL="0" lvl="0" indent="0">
              <a:spcBef>
                <a:spcPts val="0"/>
              </a:spcBef>
              <a:buClr>
                <a:schemeClr val="dk1"/>
              </a:buClr>
              <a:buSzPct val="61111"/>
              <a:buNone/>
            </a:pPr>
            <a:r>
              <a:rPr lang="ru" sz="2400" b="1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Абсолютными</a:t>
            </a:r>
            <a:r>
              <a:rPr lang="ru" sz="24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 называются ссылки, которые при копировании в составе формулы в другую ячейку не изменяются</a:t>
            </a:r>
          </a:p>
          <a:p>
            <a:pPr marL="0" lvl="0" indent="0">
              <a:spcBef>
                <a:spcPts val="0"/>
              </a:spcBef>
              <a:buClr>
                <a:schemeClr val="dk1"/>
              </a:buClr>
              <a:buSzPct val="61111"/>
              <a:buNone/>
            </a:pPr>
            <a:r>
              <a:rPr lang="ru" sz="24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Абсолютные ссылки используются в формулах тогда, когда нежелательно автоматическое изменение ссылки при </a:t>
            </a:r>
            <a:r>
              <a:rPr lang="ru" sz="24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копировании.</a:t>
            </a:r>
          </a:p>
          <a:p>
            <a:pPr marL="0" lvl="0" indent="0">
              <a:spcBef>
                <a:spcPts val="0"/>
              </a:spcBef>
              <a:buClr>
                <a:schemeClr val="dk1"/>
              </a:buClr>
              <a:buSzPct val="61111"/>
              <a:buNone/>
            </a:pPr>
            <a:endParaRPr lang="ru" sz="2400" dirty="0" smtClean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ct val="61111"/>
              <a:buNone/>
            </a:pPr>
            <a:r>
              <a:rPr lang="ru" sz="24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При помощи символа абсолютной адресации Вы можете гибко варьировать способ адресации ячеек. Например $B11 обозначает , что при копировании формул будет изменяться только адресация строки ячейки, а при обозначении B$11 - только столбца. Такая адресация называется </a:t>
            </a:r>
            <a:r>
              <a:rPr lang="ru" sz="2400" b="1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смешанной.</a:t>
            </a:r>
            <a:endParaRPr lang="ru" sz="2400" b="1" dirty="0" smtClean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0"/>
              </a:spcBef>
              <a:buClr>
                <a:schemeClr val="dk1"/>
              </a:buClr>
              <a:buSzPct val="61111"/>
              <a:buNone/>
            </a:pPr>
            <a:endParaRPr lang="ru" sz="2400" dirty="0" smtClean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/>
              <a:t>В ячейке </a:t>
            </a:r>
            <a:r>
              <a:rPr lang="en-US" sz="2400" dirty="0" smtClean="0"/>
              <a:t>F7</a:t>
            </a:r>
            <a:r>
              <a:rPr lang="ru-RU" sz="2400" dirty="0" smtClean="0"/>
              <a:t> электронной таблицы записана формула =</a:t>
            </a:r>
            <a:r>
              <a:rPr lang="en-US" sz="2400" dirty="0" smtClean="0"/>
              <a:t>D$12-$D13.</a:t>
            </a:r>
            <a:r>
              <a:rPr lang="ru-RU" sz="2400" dirty="0" smtClean="0"/>
              <a:t> Какой вид приобретёт формула, после того, как ячейку</a:t>
            </a:r>
            <a:r>
              <a:rPr lang="en-US" sz="2400" dirty="0" smtClean="0"/>
              <a:t> F</a:t>
            </a:r>
            <a:r>
              <a:rPr lang="ru-RU" sz="2400" dirty="0" smtClean="0"/>
              <a:t>7</a:t>
            </a:r>
            <a:r>
              <a:rPr lang="en-US" sz="2400" dirty="0" smtClean="0"/>
              <a:t> </a:t>
            </a:r>
            <a:r>
              <a:rPr lang="ru-RU" sz="2400" dirty="0" smtClean="0"/>
              <a:t> скопируют в ячейку </a:t>
            </a:r>
            <a:r>
              <a:rPr lang="en-US" sz="2400" dirty="0" smtClean="0"/>
              <a:t>E8</a:t>
            </a:r>
            <a:r>
              <a:rPr lang="ru-RU" sz="2400" dirty="0" smtClean="0"/>
              <a:t>? </a:t>
            </a:r>
          </a:p>
          <a:p>
            <a:pPr marL="0" indent="0">
              <a:buNone/>
            </a:pPr>
            <a:r>
              <a:rPr lang="en-US" sz="2400" dirty="0" smtClean="0"/>
              <a:t>1) =</a:t>
            </a:r>
            <a:r>
              <a:rPr lang="en-US" sz="2400" dirty="0" smtClean="0"/>
              <a:t>C$12-$C14</a:t>
            </a:r>
            <a:br>
              <a:rPr lang="en-US" sz="2400" dirty="0" smtClean="0"/>
            </a:br>
            <a:r>
              <a:rPr lang="en-US" sz="2400" dirty="0" smtClean="0"/>
              <a:t>2) =D$12-$D13</a:t>
            </a:r>
            <a:br>
              <a:rPr lang="en-US" sz="2400" dirty="0" smtClean="0"/>
            </a:br>
            <a:r>
              <a:rPr lang="en-US" sz="2400" dirty="0" smtClean="0"/>
              <a:t>3) =D$13-$D14</a:t>
            </a:r>
            <a:br>
              <a:rPr lang="en-US" sz="2400" dirty="0" smtClean="0"/>
            </a:br>
            <a:r>
              <a:rPr lang="en-US" sz="2400" dirty="0" smtClean="0"/>
              <a:t>4) =C$12-$</a:t>
            </a:r>
            <a:r>
              <a:rPr lang="en-US" sz="2400" dirty="0" smtClean="0"/>
              <a:t>D14</a:t>
            </a: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То, что перед "$" меняется, то, что после "$" не меняется. В записи D$12 меняется D(столбец), а 12 (строка) не меняется. В записи $D13 меняется 13 (строка), а D (столбец) не меняется.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Номер столбца Е меньше номера столбца F на 1. Значит столбец D уменьшится на один и станет столбцом С.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Номер строки Е8 на 1 больше номера строки F7, значит, строка 13 увеличится на один и ста нет строкой 14.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Окончательный вид =С$12-$D14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4.</a:t>
            </a: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786182" y="4000504"/>
          <a:ext cx="4929224" cy="2280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153"/>
                <a:gridCol w="616153"/>
                <a:gridCol w="616153"/>
                <a:gridCol w="616153"/>
                <a:gridCol w="616153"/>
                <a:gridCol w="616153"/>
                <a:gridCol w="616153"/>
                <a:gridCol w="616153"/>
              </a:tblGrid>
              <a:tr h="289405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24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2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2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2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2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2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F7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2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ru-RU" b="1" dirty="0" smtClean="0"/>
              <a:t>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электронной таблице значение формулы =CP3HAЧ(A3:D3) равно 5. Чему равно значение формулы =СУММ(АЗ:СЗ), если значение ячейки D3 равно 6?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-1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14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4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/>
              <a:t>Решение.</a:t>
            </a:r>
            <a:endParaRPr lang="ru-RU" sz="2400" u="sng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Функция СРЗНАЧ(A3:D3) считает среднее арифметическое диапазона A3:D3, т. е. сумму значений четырёх ячеек A3, B3, C3, D3, делённую на 4. 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Умножим </a:t>
            </a:r>
            <a:r>
              <a:rPr lang="ru-RU" sz="2400" dirty="0" smtClean="0"/>
              <a:t>среднее значение на число ячеек и получим сумму значений ячеек A3 + B3 + C3 + D3 = 5 * 4 = 20.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Теперь </a:t>
            </a:r>
            <a:r>
              <a:rPr lang="ru-RU" sz="2400" dirty="0" smtClean="0"/>
              <a:t>вычтем значение ячейки D3 и найдём искомую сумму: A3 + B3 + C3 = 20 - 6 = 14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3.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электронной таблице </a:t>
            </a:r>
            <a:r>
              <a:rPr lang="ru-RU" sz="2400" dirty="0" err="1" smtClean="0"/>
              <a:t>Excel</a:t>
            </a:r>
            <a:r>
              <a:rPr lang="ru-RU" sz="2400" dirty="0" smtClean="0"/>
              <a:t> отражены данные по продаже некоторого штучного товара в торговых центрах города за четыре месяца. За каждый месяц в таблице вычислены суммарные продажи и средняя по городу цена на товар, которая на 2 рубля больше цены поставщика данного товара.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Известно, что весь поступивший от поставщика в текущем месяце товар реализуется в этом же месяце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000100" y="3429000"/>
          <a:ext cx="7948635" cy="2428892"/>
        </p:xfrm>
        <a:graphic>
          <a:graphicData uri="http://schemas.openxmlformats.org/presentationml/2006/ole">
            <p:oleObj spid="_x0000_s1027" name="Лист" r:id="rId3" imgW="9096421" imgH="2771775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каком месяце выручка поставщика данного товара была максимальна?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Январь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Февраль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Март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Апрель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/>
              <a:t>Решение.</a:t>
            </a:r>
            <a:endParaRPr lang="ru-RU" sz="2400" u="sng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Найдём выручку за продажи в торговых центрах на каждый месяц. В том месяце, где она максимальна, поставщик также получил наибольшую прибыль.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Январь</a:t>
            </a:r>
            <a:r>
              <a:rPr lang="ru-RU" sz="2400" dirty="0" smtClean="0"/>
              <a:t>: 21 * 14 = 294,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Февраль: 15 * 15 = 225,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Март: 22 * 13 = 286,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Апрель: 16 * 15 = 240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1.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электронной таблице </a:t>
            </a:r>
            <a:r>
              <a:rPr lang="ru-RU" sz="2400" dirty="0" err="1" smtClean="0"/>
              <a:t>Excel</a:t>
            </a:r>
            <a:r>
              <a:rPr lang="ru-RU" sz="2400" dirty="0" smtClean="0"/>
              <a:t> отражены данные о деятельности страховой компании за 4 месяца. Страховая компания осуществляет страхование жизни, недвижимости,/автомобилей и финансовых рисков своих клиентов. Суммы полученных по каждому виду деятельности за эти месяцы страховых взносов (в тысячах рублей) также вычислены в таблице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Известно</a:t>
            </a:r>
            <a:r>
              <a:rPr lang="ru-RU" sz="2400" dirty="0" smtClean="0"/>
              <a:t>, что за эти 4 месяца компании пришлось выдать трем клиентам страховые выплаты по 30 000 рублей каждому. Каков общий доход страховой компании в рублях за прошедшие 4 месяца?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310 000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200 000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210 000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300 000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428992" y="4357694"/>
          <a:ext cx="5534025" cy="2190750"/>
        </p:xfrm>
        <a:graphic>
          <a:graphicData uri="http://schemas.openxmlformats.org/presentationml/2006/ole">
            <p:oleObj spid="_x0000_s3074" name="Лист" r:id="rId3" imgW="5581557" imgH="2200275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80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электронной таблице значение формулы =СРЗНАЧ(А4:С4) равно 5. Чему равно значение формулы СУММ(А4:D4), если значение ячейки D4 равно 6?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11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</a:t>
            </a:r>
            <a:r>
              <a:rPr lang="ru-RU" sz="2400" dirty="0" smtClean="0"/>
              <a:t>21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ячейке C2 записана формула =$E$3+D2. Какой вид приобретет формула, после того как ячейку C2 скопируют в ячейку B1?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=$E$3+C1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=$D$3+D2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=$E$3+E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=$F$4+D2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00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00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763</Words>
  <Application>Microsoft Office PowerPoint</Application>
  <PresentationFormat>Экран (4:3)</PresentationFormat>
  <Paragraphs>112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Лист Microsoft Office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2014-06-30T17:12:26Z</dcterms:created>
  <dcterms:modified xsi:type="dcterms:W3CDTF">2014-06-30T18:04:55Z</dcterms:modified>
</cp:coreProperties>
</file>