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60" r:id="rId2"/>
    <p:sldId id="256" r:id="rId3"/>
    <p:sldId id="275" r:id="rId4"/>
    <p:sldId id="291" r:id="rId5"/>
    <p:sldId id="274" r:id="rId6"/>
    <p:sldId id="290" r:id="rId7"/>
    <p:sldId id="277" r:id="rId8"/>
    <p:sldId id="259" r:id="rId9"/>
    <p:sldId id="265" r:id="rId10"/>
    <p:sldId id="264" r:id="rId11"/>
    <p:sldId id="266" r:id="rId12"/>
    <p:sldId id="272" r:id="rId13"/>
    <p:sldId id="263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835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2663825"/>
            <a:ext cx="6227763" cy="1008063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solidFill>
                <a:schemeClr val="accent2"/>
              </a:solidFill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2376488"/>
            <a:ext cx="6048375" cy="1109662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3236913"/>
            <a:ext cx="6048375" cy="696912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1984375"/>
            <a:ext cx="1909762" cy="44672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1984375"/>
            <a:ext cx="5581650" cy="44672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6338" y="2492375"/>
            <a:ext cx="3744912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2492375"/>
            <a:ext cx="3746500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984375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5516563"/>
            <a:ext cx="9144000" cy="1341437"/>
          </a:xfrm>
          <a:prstGeom prst="rect">
            <a:avLst/>
          </a:prstGeom>
          <a:gradFill rotWithShape="1">
            <a:gsLst>
              <a:gs pos="0">
                <a:srgbClr val="765E2F">
                  <a:alpha val="0"/>
                </a:srgb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492375"/>
            <a:ext cx="764381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76;&#1084;&#1080;&#1085;&#1080;&#1089;&#1090;&#1088;&#1072;&#1090;&#1086;&#1088;\Desktop\&#1043;&#1045;&#1056;&#1054;&#1049;\vilgelm_rikhard_vagner_-_tr_ne_sleza_(zaycev.net).mp3" TargetMode="Externa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6" name="Picture 2" descr="C:\Users\Администратор\Desktop\ГЕРОЙ\картинки\d19c6ca1-4c46-4f57-8761-c6331812e6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4859338" y="4119563"/>
            <a:ext cx="4105275" cy="273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bg1"/>
                </a:solidFill>
              </a:rPr>
              <a:t>Пахомова С.И., </a:t>
            </a:r>
            <a:r>
              <a:rPr lang="ru-RU" sz="2800" b="1">
                <a:solidFill>
                  <a:schemeClr val="bg1"/>
                </a:solidFill>
              </a:rPr>
              <a:t>учитель русского языка и литературы МОУ «СОШ №36», Саранск, Республика Мордовия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 descr="C:\Users\Администратор\Desktop\ГЕРОЙ\картинки\0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7930" y="285728"/>
            <a:ext cx="4432632" cy="6572272"/>
          </a:xfrm>
          <a:effectLst>
            <a:softEdge rad="112500"/>
          </a:effectLst>
        </p:spPr>
      </p:pic>
      <p:pic>
        <p:nvPicPr>
          <p:cNvPr id="31748" name="Picture 4" descr="C:\Users\Администратор\Desktop\ГЕРОЙ\картинки\0a165c7055a000ac3787b9d41552fe6b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500174"/>
            <a:ext cx="3975515" cy="5120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292" name="Заголовок 1"/>
          <p:cNvSpPr>
            <a:spLocks noGrp="1"/>
          </p:cNvSpPr>
          <p:nvPr>
            <p:ph type="title"/>
          </p:nvPr>
        </p:nvSpPr>
        <p:spPr>
          <a:xfrm>
            <a:off x="2286000" y="285750"/>
            <a:ext cx="6572250" cy="1357313"/>
          </a:xfrm>
        </p:spPr>
        <p:txBody>
          <a:bodyPr/>
          <a:lstStyle/>
          <a:p>
            <a:r>
              <a:rPr lang="ru-RU" b="1" smtClean="0"/>
              <a:t>«страдающий эгоист», «добрый мой приятель»</a:t>
            </a:r>
          </a:p>
        </p:txBody>
      </p:sp>
      <p:pic>
        <p:nvPicPr>
          <p:cNvPr id="31746" name="Picture 2" descr="C:\Users\Администратор\Desktop\ГЕРОЙ\картинки\99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1526551"/>
            <a:ext cx="7072330" cy="5331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187450" y="1984375"/>
            <a:ext cx="6813550" cy="2587625"/>
          </a:xfrm>
        </p:spPr>
        <p:txBody>
          <a:bodyPr/>
          <a:lstStyle/>
          <a:p>
            <a:r>
              <a:rPr lang="ru-RU" b="1" smtClean="0"/>
              <a:t>«портрет, составленный </a:t>
            </a:r>
            <a:br>
              <a:rPr lang="ru-RU" b="1" smtClean="0"/>
            </a:br>
            <a:r>
              <a:rPr lang="ru-RU" b="1" smtClean="0"/>
              <a:t>из пороков всего нашего поколения</a:t>
            </a:r>
            <a:r>
              <a:rPr lang="ru-RU" smtClean="0"/>
              <a:t>»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3714750" y="4000500"/>
            <a:ext cx="5105400" cy="24511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3794" name="Picture 2" descr="C:\Users\Администратор\Desktop\ГЕРОЙ\картинки\f890a73c8e4ba8994883c1f486ede8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25"/>
            <a:ext cx="9144000" cy="645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ANd9GcQZ1pc02RnvtkRYg7RSodDK6EMbY-l_QFLQliyDvv79QZ3nbSA24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471488"/>
            <a:ext cx="9093200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500063" y="1984375"/>
            <a:ext cx="4429125" cy="2873375"/>
          </a:xfrm>
        </p:spPr>
        <p:txBody>
          <a:bodyPr/>
          <a:lstStyle/>
          <a:p>
            <a:r>
              <a:rPr lang="ru-RU" smtClean="0"/>
              <a:t>«Рыцарь копейки»</a:t>
            </a:r>
          </a:p>
        </p:txBody>
      </p:sp>
      <p:pic>
        <p:nvPicPr>
          <p:cNvPr id="39938" name="Picture 2" descr="C:\Users\Администратор\Desktop\ГЕРОЙ\картинки\чичefault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000240"/>
            <a:ext cx="3714776" cy="4538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9939" name="Picture 3" descr="C:\Users\Администратор\Desktop\ГЕРОЙ\картинки\чичimages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43000" y="2000250"/>
            <a:ext cx="2886075" cy="4337050"/>
          </a:xfrm>
          <a:noFill/>
        </p:spPr>
      </p:pic>
      <p:pic>
        <p:nvPicPr>
          <p:cNvPr id="39940" name="Picture 4" descr="C:\Users\Администратор\Desktop\ГЕРОЙ\картинки\чич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92225"/>
            <a:ext cx="7429500" cy="556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gogohl"/>
          <p:cNvPicPr>
            <a:picLocks noChangeAspect="1" noChangeArrowheads="1"/>
          </p:cNvPicPr>
          <p:nvPr/>
        </p:nvPicPr>
        <p:blipFill>
          <a:blip r:embed="rId5" cstate="print">
            <a:lum contrast="40000"/>
          </a:blip>
          <a:srcRect/>
          <a:stretch>
            <a:fillRect/>
          </a:stretch>
        </p:blipFill>
        <p:spPr bwMode="auto">
          <a:xfrm>
            <a:off x="5000628" y="714356"/>
            <a:ext cx="3817937" cy="43926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0" y="1500188"/>
            <a:ext cx="4714875" cy="5357812"/>
          </a:xfrm>
        </p:spPr>
        <p:txBody>
          <a:bodyPr/>
          <a:lstStyle/>
          <a:p>
            <a:pPr algn="r"/>
            <a:r>
              <a:rPr lang="ru-RU" smtClean="0"/>
              <a:t>Нигилист, </a:t>
            </a:r>
            <a:br>
              <a:rPr lang="ru-RU" smtClean="0"/>
            </a:br>
            <a:r>
              <a:rPr lang="ru-RU" smtClean="0"/>
              <a:t>скептик, атеист.</a:t>
            </a:r>
            <a:br>
              <a:rPr lang="ru-RU" smtClean="0"/>
            </a:br>
            <a:r>
              <a:rPr lang="ru-RU" smtClean="0"/>
              <a:t>«Природа не храм, а мастерская, </a:t>
            </a:r>
            <a:br>
              <a:rPr lang="ru-RU" smtClean="0"/>
            </a:br>
            <a:r>
              <a:rPr lang="ru-RU" smtClean="0"/>
              <a:t>и человек в ней работник».</a:t>
            </a:r>
            <a:br>
              <a:rPr lang="ru-RU" smtClean="0"/>
            </a:br>
            <a:r>
              <a:rPr lang="ru-RU" smtClean="0"/>
              <a:t>«Я нужен России… Нет, видно, </a:t>
            </a:r>
            <a:br>
              <a:rPr lang="ru-RU" smtClean="0"/>
            </a:br>
            <a:r>
              <a:rPr lang="ru-RU" smtClean="0"/>
              <a:t>не нужен».</a:t>
            </a:r>
            <a:br>
              <a:rPr lang="ru-RU" smtClean="0"/>
            </a:br>
            <a:endParaRPr lang="ru-RU" smtClean="0"/>
          </a:p>
        </p:txBody>
      </p:sp>
      <p:pic>
        <p:nvPicPr>
          <p:cNvPr id="30722" name="Picture 2" descr="C:\Users\Администратор\Desktop\ГЕРОЙ\картинки\basarov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071545"/>
            <a:ext cx="4161343" cy="55413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23" name="Picture 3" descr="C:\Users\Администратор\Desktop\ГЕРОЙ\картинки\Баз2images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>
          <a:xfrm>
            <a:off x="500034" y="1071546"/>
            <a:ext cx="3786214" cy="5566758"/>
          </a:xfrm>
          <a:effectLst>
            <a:softEdge rad="112500"/>
          </a:effectLst>
        </p:spPr>
      </p:pic>
      <p:pic>
        <p:nvPicPr>
          <p:cNvPr id="30724" name="Picture 4" descr="C:\Users\Администратор\Desktop\ГЕРОЙ\картинки\Баз4images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071546"/>
            <a:ext cx="4120235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5" name="Picture 5" descr="C:\Users\Администратор\Desktop\ГЕРОЙ\картинки\Баз3images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1142984"/>
            <a:ext cx="4000528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6" name="Picture 6" descr="C:\Users\Администратор\Desktop\ГЕРОЙ\картинки\Тургimages.jpeg"/>
          <p:cNvPicPr>
            <a:picLocks noChangeAspect="1" noChangeArrowheads="1"/>
          </p:cNvPicPr>
          <p:nvPr/>
        </p:nvPicPr>
        <p:blipFill>
          <a:blip r:embed="rId6" cstate="print"/>
          <a:srcRect r="12039"/>
          <a:stretch>
            <a:fillRect/>
          </a:stretch>
        </p:blipFill>
        <p:spPr bwMode="auto">
          <a:xfrm>
            <a:off x="4857752" y="357166"/>
            <a:ext cx="3857652" cy="5357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28875"/>
            <a:ext cx="6804025" cy="1357313"/>
          </a:xfrm>
          <a:noFill/>
        </p:spPr>
        <p:txBody>
          <a:bodyPr/>
          <a:lstStyle/>
          <a:p>
            <a:pPr eaLnBrk="1" hangingPunct="1"/>
            <a:r>
              <a:rPr lang="uk-UA" smtClean="0">
                <a:solidFill>
                  <a:schemeClr val="bg1"/>
                </a:solidFill>
                <a:latin typeface="Tahoma" pitchFamily="34" charset="0"/>
              </a:rPr>
              <a:t>Герой нашего времени. </a:t>
            </a:r>
            <a:br>
              <a:rPr lang="uk-UA" smtClean="0">
                <a:solidFill>
                  <a:schemeClr val="bg1"/>
                </a:solidFill>
                <a:latin typeface="Tahoma" pitchFamily="34" charset="0"/>
              </a:rPr>
            </a:br>
            <a:endParaRPr lang="uk-UA" smtClean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3071813"/>
            <a:ext cx="2643188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uk-UA" sz="2800" b="1" kern="0" dirty="0" err="1">
                <a:solidFill>
                  <a:schemeClr val="bg1"/>
                </a:solidFill>
                <a:latin typeface="Tahoma" pitchFamily="34" charset="0"/>
                <a:ea typeface="+mj-ea"/>
                <a:cs typeface="+mj-cs"/>
              </a:rPr>
              <a:t>Эволюция</a:t>
            </a:r>
            <a:r>
              <a:rPr lang="uk-UA" sz="3200" b="1" kern="0" dirty="0">
                <a:solidFill>
                  <a:schemeClr val="bg1"/>
                </a:solidFill>
                <a:latin typeface="Tahoma" pitchFamily="34" charset="0"/>
                <a:ea typeface="+mj-ea"/>
                <a:cs typeface="+mj-cs"/>
              </a:rPr>
              <a:t>? 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357438" y="3071813"/>
            <a:ext cx="3286125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uk-UA" sz="2800" b="1" kern="0" dirty="0" err="1">
                <a:solidFill>
                  <a:schemeClr val="bg1"/>
                </a:solidFill>
                <a:latin typeface="Tahoma" pitchFamily="34" charset="0"/>
                <a:ea typeface="+mj-ea"/>
                <a:cs typeface="+mj-cs"/>
              </a:rPr>
              <a:t>Деградация</a:t>
            </a:r>
            <a:r>
              <a:rPr lang="uk-UA" sz="2800" b="1" kern="0" dirty="0">
                <a:solidFill>
                  <a:schemeClr val="bg1"/>
                </a:solidFill>
                <a:latin typeface="Tahoma" pitchFamily="34" charset="0"/>
                <a:ea typeface="+mj-ea"/>
                <a:cs typeface="+mj-cs"/>
              </a:rPr>
              <a:t>?</a:t>
            </a:r>
            <a:r>
              <a:rPr lang="uk-UA" sz="3200" b="1" kern="0" dirty="0">
                <a:solidFill>
                  <a:schemeClr val="bg1"/>
                </a:solidFill>
                <a:latin typeface="Tahoma" pitchFamily="34" charset="0"/>
                <a:ea typeface="+mj-ea"/>
                <a:cs typeface="+mj-cs"/>
              </a:rPr>
              <a:t> 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000625" y="3143250"/>
            <a:ext cx="1643063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uk-UA" sz="3200" b="1" kern="0" dirty="0" err="1">
                <a:solidFill>
                  <a:schemeClr val="bg1"/>
                </a:solidFill>
                <a:latin typeface="Tahoma" pitchFamily="34" charset="0"/>
                <a:ea typeface="+mj-ea"/>
                <a:cs typeface="+mj-cs"/>
              </a:rPr>
              <a:t>Или</a:t>
            </a:r>
            <a:r>
              <a:rPr lang="uk-UA" sz="3200" b="1" kern="0" dirty="0">
                <a:solidFill>
                  <a:schemeClr val="bg1"/>
                </a:solidFill>
                <a:latin typeface="Tahoma" pitchFamily="34" charset="0"/>
                <a:ea typeface="+mj-ea"/>
                <a:cs typeface="+mj-cs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258888" y="1268413"/>
            <a:ext cx="6553200" cy="1160462"/>
          </a:xfrm>
        </p:spPr>
        <p:txBody>
          <a:bodyPr/>
          <a:lstStyle/>
          <a:p>
            <a:pPr algn="ctr"/>
            <a:r>
              <a:rPr lang="ru-RU" smtClean="0"/>
              <a:t>План урока.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857250" y="2643188"/>
            <a:ext cx="6842125" cy="1357312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1.</a:t>
            </a:r>
            <a:r>
              <a:rPr lang="ru-RU" b="1" smtClean="0"/>
              <a:t>Тип «героя нашего времени» 19в.   </a:t>
            </a:r>
            <a:r>
              <a:rPr lang="ru-RU" smtClean="0"/>
              <a:t>Русская классика.</a:t>
            </a:r>
            <a:r>
              <a:rPr lang="ru-RU" b="1" smtClean="0"/>
              <a:t/>
            </a:r>
            <a:br>
              <a:rPr lang="ru-RU" b="1" smtClean="0"/>
            </a:br>
            <a:r>
              <a:rPr lang="ru-RU" i="1" smtClean="0"/>
              <a:t> </a:t>
            </a:r>
            <a:endParaRPr lang="ru-RU" smtClean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1071563" y="2000250"/>
            <a:ext cx="6929437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2800" kern="0" dirty="0">
                <a:latin typeface="+mn-lt"/>
              </a:rPr>
              <a:t/>
            </a:r>
            <a:br>
              <a:rPr lang="ru-RU" sz="2800" kern="0" dirty="0">
                <a:latin typeface="+mn-lt"/>
              </a:rPr>
            </a:br>
            <a:endParaRPr lang="ru-RU" sz="2800" kern="0" dirty="0">
              <a:latin typeface="+mn-lt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571500" y="3786188"/>
            <a:ext cx="6985000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2800" kern="0" dirty="0">
                <a:latin typeface="+mn-lt"/>
              </a:rPr>
              <a:t/>
            </a:r>
            <a:br>
              <a:rPr lang="ru-RU" sz="2800" kern="0" dirty="0">
                <a:latin typeface="+mn-lt"/>
              </a:rPr>
            </a:br>
            <a:endParaRPr lang="ru-RU" sz="2800" kern="0" dirty="0">
              <a:latin typeface="+mn-lt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928688" y="3214688"/>
            <a:ext cx="685800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2800" kern="0" dirty="0">
                <a:latin typeface="+mn-lt"/>
              </a:rPr>
              <a:t/>
            </a:r>
            <a:br>
              <a:rPr lang="ru-RU" sz="2800" kern="0" dirty="0">
                <a:latin typeface="+mn-lt"/>
              </a:rPr>
            </a:br>
            <a:r>
              <a:rPr lang="ru-RU" sz="2800" b="1" kern="0" dirty="0">
                <a:latin typeface="+mn-lt"/>
              </a:rPr>
              <a:t/>
            </a:r>
            <a:br>
              <a:rPr lang="ru-RU" sz="2800" b="1" kern="0" dirty="0">
                <a:latin typeface="+mn-lt"/>
              </a:rPr>
            </a:br>
            <a:r>
              <a:rPr lang="ru-RU" sz="2800" b="1" kern="0" dirty="0">
                <a:latin typeface="+mn-lt"/>
              </a:rPr>
              <a:t>2.Тип «героя нашего времени» 20в. </a:t>
            </a:r>
            <a:r>
              <a:rPr lang="ru-RU" sz="2800" kern="0" dirty="0">
                <a:latin typeface="+mn-lt"/>
              </a:rPr>
              <a:t>История и литература.</a:t>
            </a:r>
            <a:br>
              <a:rPr lang="ru-RU" sz="2800" kern="0" dirty="0">
                <a:latin typeface="+mn-lt"/>
              </a:rPr>
            </a:br>
            <a:endParaRPr lang="ru-RU" sz="2800" kern="0" dirty="0">
              <a:latin typeface="+mn-lt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1000125" y="5286375"/>
            <a:ext cx="685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2800" b="1" kern="0" dirty="0"/>
              <a:t>3</a:t>
            </a:r>
            <a:r>
              <a:rPr lang="ru-RU" sz="2800" kern="0" dirty="0"/>
              <a:t>.</a:t>
            </a:r>
            <a:r>
              <a:rPr lang="ru-RU" sz="2800" b="1" kern="0" dirty="0"/>
              <a:t>Тип «героя нашего времени» 21в</a:t>
            </a:r>
            <a:r>
              <a:rPr lang="ru-RU" sz="2800" kern="0" dirty="0"/>
              <a:t>. СМИ и текст новейшей литературы.</a:t>
            </a:r>
            <a:r>
              <a:rPr lang="ru-RU" sz="2800" i="1" kern="0" dirty="0"/>
              <a:t> </a:t>
            </a:r>
            <a:endParaRPr lang="ru-RU" sz="2800" kern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71750" y="285750"/>
            <a:ext cx="6572250" cy="1214438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3"/>
                </a:solidFill>
              </a:rPr>
              <a:t>Визитная карточка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«героя нашего времени</a:t>
            </a:r>
            <a:r>
              <a:rPr lang="ru-RU" dirty="0" smtClean="0"/>
              <a:t>»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63" y="1428750"/>
          <a:ext cx="8143932" cy="4867189"/>
        </p:xfrm>
        <a:graphic>
          <a:graphicData uri="http://schemas.openxmlformats.org/drawingml/2006/table">
            <a:tbl>
              <a:tblPr/>
              <a:tblGrid>
                <a:gridCol w="4572032"/>
                <a:gridCol w="1143008"/>
                <a:gridCol w="1021760"/>
                <a:gridCol w="1319024"/>
                <a:gridCol w="88108"/>
              </a:tblGrid>
              <a:tr h="411671">
                <a:tc>
                  <a:txBody>
                    <a:bodyPr/>
                    <a:lstStyle/>
                    <a:p>
                      <a:pPr indent="450215"/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19век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20 век  </a:t>
                      </a: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21 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век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42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Verdana"/>
                          <a:ea typeface="Calibri"/>
                          <a:cs typeface="Times New Roman"/>
                        </a:rPr>
                        <a:t>Возраст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385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Verdana"/>
                          <a:ea typeface="Calibri"/>
                          <a:cs typeface="Times New Roman"/>
                        </a:rPr>
                        <a:t>Социальный статус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385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Verdana"/>
                          <a:ea typeface="Calibri"/>
                          <a:cs typeface="Times New Roman"/>
                        </a:rPr>
                        <a:t>Семейное положение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Verdana"/>
                          <a:ea typeface="Calibri"/>
                          <a:cs typeface="Times New Roman"/>
                        </a:rPr>
                        <a:t>Мировоззрение, мотивы поступков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7081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Verdana"/>
                          <a:ea typeface="Calibri"/>
                          <a:cs typeface="Times New Roman"/>
                        </a:rPr>
                        <a:t>Взаимоотношения </a:t>
                      </a:r>
                      <a:r>
                        <a:rPr lang="ru-RU" sz="1600" b="1" dirty="0" smtClean="0">
                          <a:latin typeface="Verdana"/>
                          <a:ea typeface="Calibri"/>
                          <a:cs typeface="Times New Roman"/>
                        </a:rPr>
                        <a:t> с </a:t>
                      </a:r>
                      <a:r>
                        <a:rPr lang="ru-RU" sz="1600" b="1" dirty="0">
                          <a:latin typeface="Verdana"/>
                          <a:ea typeface="Calibri"/>
                          <a:cs typeface="Times New Roman"/>
                        </a:rPr>
                        <a:t>социумом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7094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Verdana"/>
                          <a:ea typeface="Calibri"/>
                          <a:cs typeface="Times New Roman"/>
                        </a:rPr>
                        <a:t>Общественная деятельность (служба, работа)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730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Verdana"/>
                          <a:ea typeface="Calibri"/>
                          <a:cs typeface="Times New Roman"/>
                        </a:rPr>
                        <a:t>Особенности характера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7094">
                <a:tc>
                  <a:txBody>
                    <a:bodyPr/>
                    <a:lstStyle/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Verdana"/>
                          <a:ea typeface="Calibri"/>
                          <a:cs typeface="Times New Roman"/>
                        </a:rPr>
                        <a:t>Привлекательные личностные черты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412">
                <a:tc rowSpan="2"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Verdana"/>
                          <a:ea typeface="Calibri"/>
                          <a:cs typeface="Times New Roman"/>
                        </a:rPr>
                        <a:t>ВЫВОДЫ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50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5779">
                <a:tc gridSpan="4">
                  <a:txBody>
                    <a:bodyPr/>
                    <a:lstStyle/>
                    <a:p>
                      <a:pPr indent="450215" algn="l"/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СОСТАВИЛ (А)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46" marR="412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3"/>
          <p:cNvSpPr>
            <a:spLocks noGrp="1"/>
          </p:cNvSpPr>
          <p:nvPr>
            <p:ph type="title"/>
          </p:nvPr>
        </p:nvSpPr>
        <p:spPr>
          <a:xfrm>
            <a:off x="357188" y="2500313"/>
            <a:ext cx="8501062" cy="3071812"/>
          </a:xfrm>
        </p:spPr>
        <p:txBody>
          <a:bodyPr/>
          <a:lstStyle/>
          <a:p>
            <a:r>
              <a:rPr lang="ru-RU" sz="2400" b="1" smtClean="0"/>
              <a:t>                         ГЕРОЙ –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b="1" smtClean="0"/>
              <a:t>1. Человек, совершающий подвиги, необычный по своей храбрости, доблести, самоотверженности. </a:t>
            </a:r>
            <a:r>
              <a:rPr lang="ru-RU" sz="2400" b="1" i="1" smtClean="0"/>
              <a:t>Герой труда.</a:t>
            </a:r>
            <a:r>
              <a:rPr lang="ru-RU" sz="2400" b="1" smtClean="0"/>
              <a:t/>
            </a:r>
            <a:br>
              <a:rPr lang="ru-RU" sz="2400" b="1" smtClean="0"/>
            </a:br>
            <a:r>
              <a:rPr lang="ru-RU" sz="2400" b="1" smtClean="0"/>
              <a:t>2. Главное действующее лицо литературного произведения. </a:t>
            </a:r>
            <a:r>
              <a:rPr lang="ru-RU" sz="2400" b="1" i="1" smtClean="0"/>
              <a:t>Герой трагедии</a:t>
            </a:r>
            <a:r>
              <a:rPr lang="ru-RU" sz="2400" b="1" smtClean="0"/>
              <a:t>.</a:t>
            </a:r>
            <a:br>
              <a:rPr lang="ru-RU" sz="2400" b="1" smtClean="0"/>
            </a:br>
            <a:r>
              <a:rPr lang="ru-RU" sz="2400" b="1" smtClean="0"/>
              <a:t>3. Человек, воплощающий в себе черты эпохи, среды. </a:t>
            </a:r>
            <a:r>
              <a:rPr lang="ru-RU" sz="2400" b="1" i="1" smtClean="0"/>
              <a:t>Герой нашего времени.</a:t>
            </a:r>
            <a:r>
              <a:rPr lang="ru-RU" sz="2400" b="1" smtClean="0"/>
              <a:t/>
            </a:r>
            <a:br>
              <a:rPr lang="ru-RU" sz="2400" b="1" smtClean="0"/>
            </a:br>
            <a:r>
              <a:rPr lang="ru-RU" sz="2400" b="1" smtClean="0"/>
              <a:t>4. Тот, кто привлек к себе внимание (чаще о том, кто вызывает восхищение, подражание, удивление). </a:t>
            </a:r>
            <a:r>
              <a:rPr lang="ru-RU" sz="2400" b="1" i="1" smtClean="0"/>
              <a:t>Герой дня. 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>Ожегов С.И., Шведова Н.Ю. Толковый словарь  русского языка.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88" y="3357563"/>
            <a:ext cx="4000500" cy="3286125"/>
          </a:xfrm>
        </p:spPr>
        <p:txBody>
          <a:bodyPr/>
          <a:lstStyle/>
          <a:p>
            <a:pPr>
              <a:defRPr/>
            </a:pPr>
            <a:r>
              <a:rPr lang="ru-RU" sz="2800" dirty="0" smtClean="0"/>
              <a:t>Герой – воплощение национальных черт. </a:t>
            </a:r>
            <a:br>
              <a:rPr lang="ru-RU" sz="2800" dirty="0" smtClean="0"/>
            </a:br>
            <a:r>
              <a:rPr lang="ru-RU" sz="2400" b="0" dirty="0" smtClean="0"/>
              <a:t>Новейший философский словарь. Гегель.</a:t>
            </a:r>
            <a:br>
              <a:rPr lang="ru-RU" sz="2400" b="0" dirty="0" smtClean="0"/>
            </a:br>
            <a:r>
              <a:rPr lang="ru-RU" sz="2400" b="0" dirty="0" smtClean="0"/>
              <a:t/>
            </a:r>
            <a:br>
              <a:rPr lang="ru-RU" sz="2400" b="0" dirty="0" smtClean="0"/>
            </a:br>
            <a:endParaRPr lang="ru-RU" sz="2400" b="0" dirty="0"/>
          </a:p>
        </p:txBody>
      </p:sp>
      <p:sp>
        <p:nvSpPr>
          <p:cNvPr id="8195" name="Текст 5"/>
          <p:cNvSpPr>
            <a:spLocks noGrp="1"/>
          </p:cNvSpPr>
          <p:nvPr>
            <p:ph type="body" idx="1"/>
          </p:nvPr>
        </p:nvSpPr>
        <p:spPr>
          <a:xfrm>
            <a:off x="928688" y="1714500"/>
            <a:ext cx="7929562" cy="1571625"/>
          </a:xfrm>
        </p:spPr>
        <p:txBody>
          <a:bodyPr/>
          <a:lstStyle/>
          <a:p>
            <a:r>
              <a:rPr lang="ru-RU" sz="3200" b="1" smtClean="0">
                <a:solidFill>
                  <a:schemeClr val="bg2"/>
                </a:solidFill>
              </a:rPr>
              <a:t>Герой </a:t>
            </a:r>
            <a:r>
              <a:rPr lang="ru-RU" sz="2800" b="1" smtClean="0">
                <a:solidFill>
                  <a:schemeClr val="bg2"/>
                </a:solidFill>
              </a:rPr>
              <a:t>– человек, совершающий акт самопожертвования.</a:t>
            </a:r>
            <a:br>
              <a:rPr lang="ru-RU" sz="2800" b="1" smtClean="0">
                <a:solidFill>
                  <a:schemeClr val="bg2"/>
                </a:solidFill>
              </a:rPr>
            </a:br>
            <a:r>
              <a:rPr lang="ru-RU" sz="2800" smtClean="0">
                <a:solidFill>
                  <a:schemeClr val="bg2"/>
                </a:solidFill>
              </a:rPr>
              <a:t>Словарь философско-этических понятий.</a:t>
            </a:r>
          </a:p>
        </p:txBody>
      </p:sp>
      <p:pic>
        <p:nvPicPr>
          <p:cNvPr id="8196" name="Picture 2" descr="Энциклопедии &amp; Словар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-617538"/>
            <a:ext cx="1504950" cy="1285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4" descr="Энциклопедии &amp; Словар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-617538"/>
            <a:ext cx="1504950" cy="1285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5" descr="C:\Users\Администратор\Desktop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6188"/>
            <a:ext cx="4357688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214313" y="1984375"/>
            <a:ext cx="3857625" cy="4659313"/>
          </a:xfrm>
        </p:spPr>
        <p:txBody>
          <a:bodyPr/>
          <a:lstStyle/>
          <a:p>
            <a:pPr algn="r"/>
            <a:r>
              <a:rPr lang="ru-RU" smtClean="0"/>
              <a:t>1.Образ</a:t>
            </a:r>
            <a:r>
              <a:rPr lang="ru-RU" b="1" smtClean="0"/>
              <a:t> </a:t>
            </a:r>
            <a:br>
              <a:rPr lang="ru-RU" b="1" smtClean="0"/>
            </a:br>
            <a:r>
              <a:rPr lang="ru-RU" b="1" smtClean="0"/>
              <a:t>«героя нашего времени» </a:t>
            </a:r>
            <a:br>
              <a:rPr lang="ru-RU" b="1" smtClean="0"/>
            </a:br>
            <a:r>
              <a:rPr lang="ru-RU" b="1" smtClean="0"/>
              <a:t>в русской классике.</a:t>
            </a:r>
            <a:br>
              <a:rPr lang="ru-RU" b="1" smtClean="0"/>
            </a:br>
            <a:r>
              <a:rPr lang="ru-RU" smtClean="0"/>
              <a:t>Обзорный анализ.</a:t>
            </a:r>
            <a:br>
              <a:rPr lang="ru-RU" smtClean="0"/>
            </a:br>
            <a:r>
              <a:rPr lang="ru-RU" sz="2400" smtClean="0"/>
              <a:t>Музыкальное сопровождение В.Р.Вагнер «Слеза (Счастье)»</a:t>
            </a:r>
            <a:r>
              <a:rPr lang="ru-RU" smtClean="0"/>
              <a:t> </a:t>
            </a:r>
            <a:r>
              <a:rPr lang="ru-RU" b="1" smtClean="0"/>
              <a:t/>
            </a:r>
            <a:br>
              <a:rPr lang="ru-RU" b="1" smtClean="0"/>
            </a:br>
            <a:endParaRPr lang="ru-RU" smtClean="0"/>
          </a:p>
        </p:txBody>
      </p:sp>
      <p:pic>
        <p:nvPicPr>
          <p:cNvPr id="34818" name="Picture 2" descr="C:\Users\Администратор\Desktop\ГЕРОЙ\картинки\kollaz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0"/>
            <a:ext cx="482346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vilgelm_rikhard_vagner_-_tr_ne_sleza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5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1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2"/>
          <p:cNvSpPr>
            <a:spLocks noGrp="1"/>
          </p:cNvSpPr>
          <p:nvPr>
            <p:ph type="ctrTitle"/>
          </p:nvPr>
        </p:nvSpPr>
        <p:spPr>
          <a:xfrm>
            <a:off x="571500" y="2376488"/>
            <a:ext cx="3357563" cy="1109662"/>
          </a:xfrm>
        </p:spPr>
        <p:txBody>
          <a:bodyPr/>
          <a:lstStyle/>
          <a:p>
            <a:r>
              <a:rPr lang="ru-RU" smtClean="0"/>
              <a:t>Чуть свет – и я у ваших ног!</a:t>
            </a:r>
            <a:br>
              <a:rPr lang="ru-RU" smtClean="0"/>
            </a:br>
            <a:r>
              <a:rPr lang="ru-RU" smtClean="0"/>
              <a:t>А судьи кто?</a:t>
            </a:r>
          </a:p>
        </p:txBody>
      </p:sp>
      <p:sp>
        <p:nvSpPr>
          <p:cNvPr id="10243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857750" y="4786313"/>
            <a:ext cx="3441700" cy="1857375"/>
          </a:xfrm>
        </p:spPr>
        <p:txBody>
          <a:bodyPr/>
          <a:lstStyle/>
          <a:p>
            <a:r>
              <a:rPr lang="ru-RU" sz="3600" smtClean="0"/>
              <a:t>Чуть свет – и я у ваших ног!</a:t>
            </a:r>
          </a:p>
          <a:p>
            <a:r>
              <a:rPr lang="ru-RU" sz="3600" smtClean="0"/>
              <a:t>А судьи кто?</a:t>
            </a:r>
          </a:p>
        </p:txBody>
      </p:sp>
      <p:pic>
        <p:nvPicPr>
          <p:cNvPr id="26626" name="Picture 2" descr="C:\Users\Администратор\Desktop\ГЕРОЙ\картинки\28944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4191000" cy="609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7" name="Picture 3" descr="C:\Users\Администратор\Desktop\ГЕРОЙ\картинки\ma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85728"/>
            <a:ext cx="3333750" cy="42862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1267" name="Picture 2" descr="C:\Users\Администратор\Desktop\ГЕРОЙ\картинки\2.jpeg"/>
          <p:cNvPicPr>
            <a:picLocks noChangeAspect="1" noChangeArrowheads="1"/>
          </p:cNvPicPr>
          <p:nvPr/>
        </p:nvPicPr>
        <p:blipFill>
          <a:blip r:embed="rId2" cstate="print"/>
          <a:srcRect l="9091" t="606"/>
          <a:stretch>
            <a:fillRect/>
          </a:stretch>
        </p:blipFill>
        <p:spPr bwMode="auto">
          <a:xfrm>
            <a:off x="0" y="1000125"/>
            <a:ext cx="714375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 descr="C:\Users\Администратор\Desktop\ГЕРОЙ\картинки\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8" y="0"/>
            <a:ext cx="42148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 descr="C:\Users\Администратор\Desktop\ГЕРОЙ\картинки\3images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786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6" descr="C:\Users\Администратор\Desktop\ГЕРОЙ\картинки\mediapreview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5286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plate">
  <a:themeElements>
    <a:clrScheme name="template 3">
      <a:dk1>
        <a:srgbClr val="4D4D4D"/>
      </a:dk1>
      <a:lt1>
        <a:srgbClr val="FFFFFF"/>
      </a:lt1>
      <a:dk2>
        <a:srgbClr val="4D4D4D"/>
      </a:dk2>
      <a:lt2>
        <a:srgbClr val="003399"/>
      </a:lt2>
      <a:accent1>
        <a:srgbClr val="33CCFF"/>
      </a:accent1>
      <a:accent2>
        <a:srgbClr val="6699FF"/>
      </a:accent2>
      <a:accent3>
        <a:srgbClr val="FFFFFF"/>
      </a:accent3>
      <a:accent4>
        <a:srgbClr val="404040"/>
      </a:accent4>
      <a:accent5>
        <a:srgbClr val="ADE2FF"/>
      </a:accent5>
      <a:accent6>
        <a:srgbClr val="5C8AE7"/>
      </a:accent6>
      <a:hlink>
        <a:srgbClr val="0066CC"/>
      </a:hlink>
      <a:folHlink>
        <a:srgbClr val="DDDDDD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0099FF"/>
        </a:lt2>
        <a:accent1>
          <a:srgbClr val="003399"/>
        </a:accent1>
        <a:accent2>
          <a:srgbClr val="CCECFF"/>
        </a:accent2>
        <a:accent3>
          <a:srgbClr val="FFFFFF"/>
        </a:accent3>
        <a:accent4>
          <a:srgbClr val="404040"/>
        </a:accent4>
        <a:accent5>
          <a:srgbClr val="AAADCA"/>
        </a:accent5>
        <a:accent6>
          <a:srgbClr val="B9D6E7"/>
        </a:accent6>
        <a:hlink>
          <a:srgbClr val="6699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33CCFF"/>
        </a:accent1>
        <a:accent2>
          <a:srgbClr val="6699FF"/>
        </a:accent2>
        <a:accent3>
          <a:srgbClr val="FFFFFF"/>
        </a:accent3>
        <a:accent4>
          <a:srgbClr val="404040"/>
        </a:accent4>
        <a:accent5>
          <a:srgbClr val="ADE2FF"/>
        </a:accent5>
        <a:accent6>
          <a:srgbClr val="5C8AE7"/>
        </a:accent6>
        <a:hlink>
          <a:srgbClr val="00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33CCFF"/>
        </a:accent1>
        <a:accent2>
          <a:srgbClr val="6699FF"/>
        </a:accent2>
        <a:accent3>
          <a:srgbClr val="FFFFFF"/>
        </a:accent3>
        <a:accent4>
          <a:srgbClr val="404040"/>
        </a:accent4>
        <a:accent5>
          <a:srgbClr val="ADE2FF"/>
        </a:accent5>
        <a:accent6>
          <a:srgbClr val="5C8AE7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333333"/>
        </a:dk1>
        <a:lt1>
          <a:srgbClr val="FFFFFF"/>
        </a:lt1>
        <a:dk2>
          <a:srgbClr val="808080"/>
        </a:dk2>
        <a:lt2>
          <a:srgbClr val="003366"/>
        </a:lt2>
        <a:accent1>
          <a:srgbClr val="6699FF"/>
        </a:accent1>
        <a:accent2>
          <a:srgbClr val="990000"/>
        </a:accent2>
        <a:accent3>
          <a:srgbClr val="FFFFFF"/>
        </a:accent3>
        <a:accent4>
          <a:srgbClr val="2A2A2A"/>
        </a:accent4>
        <a:accent5>
          <a:srgbClr val="B8CAFF"/>
        </a:accent5>
        <a:accent6>
          <a:srgbClr val="8A0000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605</TotalTime>
  <Words>140</Words>
  <Application>Microsoft Office PowerPoint</Application>
  <PresentationFormat>Экран (4:3)</PresentationFormat>
  <Paragraphs>46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template</vt:lpstr>
      <vt:lpstr>Слайд 1</vt:lpstr>
      <vt:lpstr>Герой нашего времени.  </vt:lpstr>
      <vt:lpstr>План урока.</vt:lpstr>
      <vt:lpstr>Визитная карточка  «героя нашего времени»</vt:lpstr>
      <vt:lpstr>                         ГЕРОЙ – 1. Человек, совершающий подвиги, необычный по своей храбрости, доблести, самоотверженности. Герой труда. 2. Главное действующее лицо литературного произведения. Герой трагедии. 3. Человек, воплощающий в себе черты эпохи, среды. Герой нашего времени. 4. Тот, кто привлек к себе внимание (чаще о том, кто вызывает восхищение, подражание, удивление). Герой дня.   Ожегов С.И., Шведова Н.Ю. Толковый словарь  русского языка.</vt:lpstr>
      <vt:lpstr>Герой – воплощение национальных черт.  Новейший философский словарь. Гегель.  </vt:lpstr>
      <vt:lpstr>1.Образ  «героя нашего времени»  в русской классике. Обзорный анализ. Музыкальное сопровождение В.Р.Вагнер «Слеза (Счастье)»  </vt:lpstr>
      <vt:lpstr>Чуть свет – и я у ваших ног! А судьи кто?</vt:lpstr>
      <vt:lpstr>Слайд 9</vt:lpstr>
      <vt:lpstr>«страдающий эгоист», «добрый мой приятель»</vt:lpstr>
      <vt:lpstr>«портрет, составленный  из пороков всего нашего поколения»</vt:lpstr>
      <vt:lpstr>«Рыцарь копейки»</vt:lpstr>
      <vt:lpstr>Нигилист,  скептик, атеист. «Природа не храм, а мастерская,  и человек в ней работник». «Я нужен России… Нет, видно,  не нужен». 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Герой и время как “узловая” проблема литературы 19 в.</dc:title>
  <dc:creator>User</dc:creator>
  <cp:lastModifiedBy>DNA7 X86</cp:lastModifiedBy>
  <cp:revision>66</cp:revision>
  <dcterms:created xsi:type="dcterms:W3CDTF">2011-04-03T06:54:08Z</dcterms:created>
  <dcterms:modified xsi:type="dcterms:W3CDTF">2014-11-02T11:42:23Z</dcterms:modified>
</cp:coreProperties>
</file>