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4" r:id="rId4"/>
    <p:sldId id="275" r:id="rId5"/>
    <p:sldId id="299" r:id="rId6"/>
    <p:sldId id="273" r:id="rId7"/>
    <p:sldId id="293" r:id="rId8"/>
    <p:sldId id="300" r:id="rId9"/>
    <p:sldId id="281"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1" d="100"/>
          <a:sy n="71" d="100"/>
        </p:scale>
        <p:origin x="-1458" y="-34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5934D3C-F7A9-4CC2-8237-5D1ADF679DD4}" type="datetimeFigureOut">
              <a:rPr lang="ru-RU" smtClean="0"/>
              <a:pPr/>
              <a:t>12.08.2014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6B217E-C48D-4FB4-A556-510A71B22D35}" type="slidenum">
              <a:rPr lang="ru-RU" smtClean="0"/>
              <a:pPr/>
              <a:t>‹#›</a:t>
            </a:fld>
            <a:endParaRPr lang="ru-RU"/>
          </a:p>
        </p:txBody>
      </p:sp>
    </p:spTree>
    <p:extLst>
      <p:ext uri="{BB962C8B-B14F-4D97-AF65-F5344CB8AC3E}">
        <p14:creationId xmlns:p14="http://schemas.microsoft.com/office/powerpoint/2010/main" xmlns="" val="3598208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5934D3C-F7A9-4CC2-8237-5D1ADF679DD4}" type="datetimeFigureOut">
              <a:rPr lang="ru-RU" smtClean="0"/>
              <a:pPr/>
              <a:t>12.08.2014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6B217E-C48D-4FB4-A556-510A71B22D35}" type="slidenum">
              <a:rPr lang="ru-RU" smtClean="0"/>
              <a:pPr/>
              <a:t>‹#›</a:t>
            </a:fld>
            <a:endParaRPr lang="ru-RU"/>
          </a:p>
        </p:txBody>
      </p:sp>
    </p:spTree>
    <p:extLst>
      <p:ext uri="{BB962C8B-B14F-4D97-AF65-F5344CB8AC3E}">
        <p14:creationId xmlns:p14="http://schemas.microsoft.com/office/powerpoint/2010/main" xmlns="" val="1347965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5934D3C-F7A9-4CC2-8237-5D1ADF679DD4}" type="datetimeFigureOut">
              <a:rPr lang="ru-RU" smtClean="0"/>
              <a:pPr/>
              <a:t>12.08.2014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6B217E-C48D-4FB4-A556-510A71B22D35}" type="slidenum">
              <a:rPr lang="ru-RU" smtClean="0"/>
              <a:pPr/>
              <a:t>‹#›</a:t>
            </a:fld>
            <a:endParaRPr lang="ru-RU"/>
          </a:p>
        </p:txBody>
      </p:sp>
    </p:spTree>
    <p:extLst>
      <p:ext uri="{BB962C8B-B14F-4D97-AF65-F5344CB8AC3E}">
        <p14:creationId xmlns:p14="http://schemas.microsoft.com/office/powerpoint/2010/main" xmlns="" val="2655131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5934D3C-F7A9-4CC2-8237-5D1ADF679DD4}" type="datetimeFigureOut">
              <a:rPr lang="ru-RU" smtClean="0"/>
              <a:pPr/>
              <a:t>12.08.2014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6B217E-C48D-4FB4-A556-510A71B22D35}" type="slidenum">
              <a:rPr lang="ru-RU" smtClean="0"/>
              <a:pPr/>
              <a:t>‹#›</a:t>
            </a:fld>
            <a:endParaRPr lang="ru-RU"/>
          </a:p>
        </p:txBody>
      </p:sp>
    </p:spTree>
    <p:extLst>
      <p:ext uri="{BB962C8B-B14F-4D97-AF65-F5344CB8AC3E}">
        <p14:creationId xmlns:p14="http://schemas.microsoft.com/office/powerpoint/2010/main" xmlns="" val="344042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5934D3C-F7A9-4CC2-8237-5D1ADF679DD4}" type="datetimeFigureOut">
              <a:rPr lang="ru-RU" smtClean="0"/>
              <a:pPr/>
              <a:t>12.08.2014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6B217E-C48D-4FB4-A556-510A71B22D35}" type="slidenum">
              <a:rPr lang="ru-RU" smtClean="0"/>
              <a:pPr/>
              <a:t>‹#›</a:t>
            </a:fld>
            <a:endParaRPr lang="ru-RU"/>
          </a:p>
        </p:txBody>
      </p:sp>
    </p:spTree>
    <p:extLst>
      <p:ext uri="{BB962C8B-B14F-4D97-AF65-F5344CB8AC3E}">
        <p14:creationId xmlns:p14="http://schemas.microsoft.com/office/powerpoint/2010/main" xmlns="" val="856342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5934D3C-F7A9-4CC2-8237-5D1ADF679DD4}" type="datetimeFigureOut">
              <a:rPr lang="ru-RU" smtClean="0"/>
              <a:pPr/>
              <a:t>12.08.2014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96B217E-C48D-4FB4-A556-510A71B22D35}" type="slidenum">
              <a:rPr lang="ru-RU" smtClean="0"/>
              <a:pPr/>
              <a:t>‹#›</a:t>
            </a:fld>
            <a:endParaRPr lang="ru-RU"/>
          </a:p>
        </p:txBody>
      </p:sp>
    </p:spTree>
    <p:extLst>
      <p:ext uri="{BB962C8B-B14F-4D97-AF65-F5344CB8AC3E}">
        <p14:creationId xmlns:p14="http://schemas.microsoft.com/office/powerpoint/2010/main" xmlns="" val="2670086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5934D3C-F7A9-4CC2-8237-5D1ADF679DD4}" type="datetimeFigureOut">
              <a:rPr lang="ru-RU" smtClean="0"/>
              <a:pPr/>
              <a:t>12.08.2014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96B217E-C48D-4FB4-A556-510A71B22D35}" type="slidenum">
              <a:rPr lang="ru-RU" smtClean="0"/>
              <a:pPr/>
              <a:t>‹#›</a:t>
            </a:fld>
            <a:endParaRPr lang="ru-RU"/>
          </a:p>
        </p:txBody>
      </p:sp>
    </p:spTree>
    <p:extLst>
      <p:ext uri="{BB962C8B-B14F-4D97-AF65-F5344CB8AC3E}">
        <p14:creationId xmlns:p14="http://schemas.microsoft.com/office/powerpoint/2010/main" xmlns="" val="27866212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5934D3C-F7A9-4CC2-8237-5D1ADF679DD4}" type="datetimeFigureOut">
              <a:rPr lang="ru-RU" smtClean="0"/>
              <a:pPr/>
              <a:t>12.08.2014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96B217E-C48D-4FB4-A556-510A71B22D35}" type="slidenum">
              <a:rPr lang="ru-RU" smtClean="0"/>
              <a:pPr/>
              <a:t>‹#›</a:t>
            </a:fld>
            <a:endParaRPr lang="ru-RU"/>
          </a:p>
        </p:txBody>
      </p:sp>
    </p:spTree>
    <p:extLst>
      <p:ext uri="{BB962C8B-B14F-4D97-AF65-F5344CB8AC3E}">
        <p14:creationId xmlns:p14="http://schemas.microsoft.com/office/powerpoint/2010/main" xmlns="" val="2125985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5934D3C-F7A9-4CC2-8237-5D1ADF679DD4}" type="datetimeFigureOut">
              <a:rPr lang="ru-RU" smtClean="0"/>
              <a:pPr/>
              <a:t>12.08.2014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96B217E-C48D-4FB4-A556-510A71B22D35}" type="slidenum">
              <a:rPr lang="ru-RU" smtClean="0"/>
              <a:pPr/>
              <a:t>‹#›</a:t>
            </a:fld>
            <a:endParaRPr lang="ru-RU"/>
          </a:p>
        </p:txBody>
      </p:sp>
    </p:spTree>
    <p:extLst>
      <p:ext uri="{BB962C8B-B14F-4D97-AF65-F5344CB8AC3E}">
        <p14:creationId xmlns:p14="http://schemas.microsoft.com/office/powerpoint/2010/main" xmlns="" val="3967069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5934D3C-F7A9-4CC2-8237-5D1ADF679DD4}" type="datetimeFigureOut">
              <a:rPr lang="ru-RU" smtClean="0"/>
              <a:pPr/>
              <a:t>12.08.2014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96B217E-C48D-4FB4-A556-510A71B22D35}" type="slidenum">
              <a:rPr lang="ru-RU" smtClean="0"/>
              <a:pPr/>
              <a:t>‹#›</a:t>
            </a:fld>
            <a:endParaRPr lang="ru-RU"/>
          </a:p>
        </p:txBody>
      </p:sp>
    </p:spTree>
    <p:extLst>
      <p:ext uri="{BB962C8B-B14F-4D97-AF65-F5344CB8AC3E}">
        <p14:creationId xmlns:p14="http://schemas.microsoft.com/office/powerpoint/2010/main" xmlns="" val="4020343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5934D3C-F7A9-4CC2-8237-5D1ADF679DD4}" type="datetimeFigureOut">
              <a:rPr lang="ru-RU" smtClean="0"/>
              <a:pPr/>
              <a:t>12.08.2014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96B217E-C48D-4FB4-A556-510A71B22D35}" type="slidenum">
              <a:rPr lang="ru-RU" smtClean="0"/>
              <a:pPr/>
              <a:t>‹#›</a:t>
            </a:fld>
            <a:endParaRPr lang="ru-RU"/>
          </a:p>
        </p:txBody>
      </p:sp>
    </p:spTree>
    <p:extLst>
      <p:ext uri="{BB962C8B-B14F-4D97-AF65-F5344CB8AC3E}">
        <p14:creationId xmlns:p14="http://schemas.microsoft.com/office/powerpoint/2010/main" xmlns="" val="2002579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934D3C-F7A9-4CC2-8237-5D1ADF679DD4}" type="datetimeFigureOut">
              <a:rPr lang="ru-RU" smtClean="0"/>
              <a:pPr/>
              <a:t>12.08.2014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6B217E-C48D-4FB4-A556-510A71B22D35}" type="slidenum">
              <a:rPr lang="ru-RU" smtClean="0"/>
              <a:pPr/>
              <a:t>‹#›</a:t>
            </a:fld>
            <a:endParaRPr lang="ru-RU"/>
          </a:p>
        </p:txBody>
      </p:sp>
    </p:spTree>
    <p:extLst>
      <p:ext uri="{BB962C8B-B14F-4D97-AF65-F5344CB8AC3E}">
        <p14:creationId xmlns:p14="http://schemas.microsoft.com/office/powerpoint/2010/main" xmlns="" val="551765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00000" y="0"/>
            <a:ext cx="82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Заголовок 1"/>
          <p:cNvSpPr txBox="1">
            <a:spLocks/>
          </p:cNvSpPr>
          <p:nvPr/>
        </p:nvSpPr>
        <p:spPr>
          <a:xfrm rot="16200000">
            <a:off x="-2646548" y="3051212"/>
            <a:ext cx="6264696" cy="971600"/>
          </a:xfrm>
          <a:prstGeom prst="rect">
            <a:avLst/>
          </a:prstGeom>
        </p:spPr>
        <p:txBody>
          <a:bodyPr vert="horz" lIns="91440" tIns="45720" rIns="91440" bIns="45720" rtlCol="0" anchor="ctr">
            <a:normAutofit fontScale="92500" lnSpcReduction="10000"/>
            <a:scene3d>
              <a:camera prst="orthographicFront"/>
              <a:lightRig rig="threePt" dir="t"/>
            </a:scene3d>
            <a:sp3d extrusionH="95250" contourW="12700">
              <a:bevelT w="63500" h="63500"/>
              <a:extrusionClr>
                <a:srgbClr val="FFC000"/>
              </a:extrusionClr>
              <a:contourClr>
                <a:schemeClr val="tx1">
                  <a:lumMod val="5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6600" b="1" i="0" u="none" strike="noStrike" kern="1200" cap="none" spc="0" normalizeH="0" baseline="0" noProof="0" dirty="0" smtClean="0">
                <a:ln>
                  <a:noFill/>
                </a:ln>
                <a:solidFill>
                  <a:srgbClr val="FFC000"/>
                </a:solidFill>
                <a:effectLst/>
                <a:uLnTx/>
                <a:uFillTx/>
                <a:latin typeface="+mj-lt"/>
                <a:ea typeface="+mj-ea"/>
                <a:cs typeface="+mj-cs"/>
              </a:rPr>
              <a:t>ИНФОРМАТИКА</a:t>
            </a:r>
          </a:p>
        </p:txBody>
      </p:sp>
      <p:sp>
        <p:nvSpPr>
          <p:cNvPr id="6" name="Подзаголовок 11"/>
          <p:cNvSpPr>
            <a:spLocks noGrp="1"/>
          </p:cNvSpPr>
          <p:nvPr>
            <p:ph type="subTitle" idx="1"/>
          </p:nvPr>
        </p:nvSpPr>
        <p:spPr>
          <a:xfrm>
            <a:off x="899592" y="6597352"/>
            <a:ext cx="8244408" cy="260648"/>
          </a:xfrm>
        </p:spPr>
        <p:txBody>
          <a:bodyPr>
            <a:normAutofit/>
          </a:bodyPr>
          <a:lstStyle/>
          <a:p>
            <a:r>
              <a:rPr lang="ru-RU" sz="1000" dirty="0" smtClean="0">
                <a:solidFill>
                  <a:schemeClr val="accent4">
                    <a:lumMod val="50000"/>
                  </a:schemeClr>
                </a:solidFill>
                <a:effectLst/>
              </a:rPr>
              <a:t>2014г. Кирсанов Илья Андреевич ©</a:t>
            </a:r>
            <a:endParaRPr lang="ru-RU" sz="1000" dirty="0"/>
          </a:p>
        </p:txBody>
      </p:sp>
      <p:sp>
        <p:nvSpPr>
          <p:cNvPr id="7" name="Заголовок 1"/>
          <p:cNvSpPr txBox="1">
            <a:spLocks/>
          </p:cNvSpPr>
          <p:nvPr/>
        </p:nvSpPr>
        <p:spPr>
          <a:xfrm>
            <a:off x="1835696" y="3717032"/>
            <a:ext cx="5544616" cy="1547664"/>
          </a:xfrm>
          <a:prstGeom prst="rect">
            <a:avLst/>
          </a:prstGeom>
          <a:ln>
            <a:noFill/>
          </a:ln>
        </p:spPr>
        <p:txBody>
          <a:bodyPr vert="horz" lIns="91440" tIns="45720" rIns="91440" bIns="45720" rtlCol="0" anchor="ctr">
            <a:normAutofit fontScale="97500" lnSpcReduction="10000"/>
            <a:scene3d>
              <a:camera prst="orthographicFront"/>
              <a:lightRig rig="threePt" dir="t">
                <a:rot lat="0" lon="0" rev="0"/>
              </a:lightRig>
            </a:scene3d>
            <a:sp3d extrusionH="95250" contourW="12700">
              <a:bevelT w="63500" h="63500"/>
              <a:bevelB w="63500" h="63500"/>
              <a:extrusionClr>
                <a:srgbClr val="002060"/>
              </a:extrusionClr>
              <a:contourClr>
                <a:srgbClr val="002060"/>
              </a:contourClr>
            </a:sp3d>
          </a:bodyPr>
          <a:lstStyle/>
          <a:p>
            <a:pPr lvl="0">
              <a:spcBef>
                <a:spcPct val="0"/>
              </a:spcBef>
            </a:pPr>
            <a:r>
              <a:rPr lang="ru-RU" sz="3200" dirty="0" smtClean="0"/>
              <a:t>Запросы для поисковых систем с использованием логических выражений</a:t>
            </a:r>
            <a:r>
              <a:rPr lang="ru-RU" sz="3600" dirty="0" smtClean="0"/>
              <a:t>.</a:t>
            </a:r>
            <a:endParaRPr kumimoji="0" lang="ru-RU" sz="6600" b="0" i="0" u="none" strike="noStrike" kern="1200" cap="none" spc="0" normalizeH="0" baseline="0" noProof="0" dirty="0" smtClean="0">
              <a:ln>
                <a:noFill/>
              </a:ln>
              <a:solidFill>
                <a:schemeClr val="accent4">
                  <a:lumMod val="50000"/>
                </a:schemeClr>
              </a:solidFill>
              <a:effectLst/>
              <a:uLnTx/>
              <a:uFillTx/>
              <a:latin typeface="+mj-lt"/>
              <a:ea typeface="+mj-ea"/>
              <a:cs typeface="+mj-cs"/>
            </a:endParaRPr>
          </a:p>
        </p:txBody>
      </p:sp>
      <p:sp>
        <p:nvSpPr>
          <p:cNvPr id="8" name="Выноска-облако 7"/>
          <p:cNvSpPr/>
          <p:nvPr/>
        </p:nvSpPr>
        <p:spPr>
          <a:xfrm>
            <a:off x="7236296" y="3717032"/>
            <a:ext cx="1693422" cy="1296144"/>
          </a:xfrm>
          <a:prstGeom prst="cloudCallout">
            <a:avLst>
              <a:gd name="adj1" fmla="val -210083"/>
              <a:gd name="adj2" fmla="val 46654"/>
            </a:avLst>
          </a:prstGeom>
          <a:blipFill>
            <a:blip r:embed="rId2" cstate="print">
              <a:duotone>
                <a:prstClr val="black"/>
                <a:schemeClr val="accent4">
                  <a:tint val="45000"/>
                  <a:satMod val="400000"/>
                </a:schemeClr>
              </a:duotone>
            </a:blip>
            <a:tile tx="0" ty="0" sx="100000" sy="100000" flip="none" algn="tl"/>
          </a:blip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38100" h="38100"/>
            </a:sp3d>
          </a:bodyPr>
          <a:lstStyle/>
          <a:p>
            <a:pPr algn="ctr"/>
            <a:r>
              <a:rPr lang="ru-RU" sz="4400" b="1" dirty="0" smtClean="0">
                <a:solidFill>
                  <a:srgbClr val="FFC000"/>
                </a:solidFill>
              </a:rPr>
              <a:t>В12</a:t>
            </a:r>
            <a:endParaRPr lang="ru-RU" sz="4400" b="1" dirty="0">
              <a:solidFill>
                <a:srgbClr val="FFC000"/>
              </a:solidFill>
            </a:endParaRPr>
          </a:p>
        </p:txBody>
      </p:sp>
      <p:sp>
        <p:nvSpPr>
          <p:cNvPr id="9" name="Круглая лента лицом вверх 8"/>
          <p:cNvSpPr/>
          <p:nvPr/>
        </p:nvSpPr>
        <p:spPr>
          <a:xfrm>
            <a:off x="1043608" y="620688"/>
            <a:ext cx="7920880" cy="1656184"/>
          </a:xfrm>
          <a:prstGeom prst="ellipseRibbon2">
            <a:avLst>
              <a:gd name="adj1" fmla="val 46515"/>
              <a:gd name="adj2" fmla="val 100000"/>
              <a:gd name="adj3" fmla="val 34111"/>
            </a:avLst>
          </a:prstGeom>
          <a:blipFill>
            <a:blip r:embed="rId2"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5400" b="1" dirty="0">
              <a:solidFill>
                <a:srgbClr val="FFC000"/>
              </a:solidFill>
            </a:endParaRPr>
          </a:p>
        </p:txBody>
      </p:sp>
      <p:sp>
        <p:nvSpPr>
          <p:cNvPr id="10" name="Прямоугольник 9"/>
          <p:cNvSpPr/>
          <p:nvPr/>
        </p:nvSpPr>
        <p:spPr>
          <a:xfrm>
            <a:off x="2267745" y="1224136"/>
            <a:ext cx="5544615" cy="764704"/>
          </a:xfrm>
          <a:prstGeom prst="rect">
            <a:avLst/>
          </a:prstGeom>
          <a:noFill/>
        </p:spPr>
        <p:txBody>
          <a:bodyPr wrap="square" lIns="91440" tIns="45720" rIns="91440" bIns="45720">
            <a:prstTxWarp prst="textArchUp">
              <a:avLst>
                <a:gd name="adj" fmla="val 10871131"/>
              </a:avLst>
            </a:prstTxWarp>
            <a:spAutoFit/>
            <a:scene3d>
              <a:camera prst="orthographicFront"/>
              <a:lightRig rig="glow" dir="tl">
                <a:rot lat="0" lon="0" rev="5400000"/>
              </a:lightRig>
            </a:scene3d>
            <a:sp3d extrusionH="57150" contourW="12700">
              <a:bevelT w="25400" h="25400"/>
              <a:contourClr>
                <a:schemeClr val="accent6">
                  <a:shade val="73000"/>
                </a:schemeClr>
              </a:contourClr>
            </a:sp3d>
          </a:bodyPr>
          <a:lstStyle/>
          <a:p>
            <a:pPr algn="ctr"/>
            <a:r>
              <a:rPr lang="ru-RU" sz="5400" b="1" dirty="0" smtClean="0">
                <a:ln>
                  <a:solidFill>
                    <a:srgbClr val="FFC000"/>
                  </a:solidFill>
                </a:ln>
                <a:solidFill>
                  <a:srgbClr val="FFC000"/>
                </a:solidFill>
              </a:rPr>
              <a:t>Разбор задач ЕГЭ</a:t>
            </a:r>
            <a:endParaRPr lang="ru-RU" sz="5400" b="1" cap="none" spc="0" dirty="0">
              <a:ln>
                <a:solidFill>
                  <a:srgbClr val="FFC000"/>
                </a:solidFill>
              </a:ln>
              <a:solidFill>
                <a:srgbClr val="FFC000"/>
              </a:solidFill>
            </a:endParaRPr>
          </a:p>
        </p:txBody>
      </p:sp>
    </p:spTree>
    <p:extLst>
      <p:ext uri="{BB962C8B-B14F-4D97-AF65-F5344CB8AC3E}">
        <p14:creationId xmlns:p14="http://schemas.microsoft.com/office/powerpoint/2010/main" xmlns="" val="27621315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00000" y="0"/>
            <a:ext cx="82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Заголовок 1"/>
          <p:cNvSpPr txBox="1">
            <a:spLocks/>
          </p:cNvSpPr>
          <p:nvPr/>
        </p:nvSpPr>
        <p:spPr>
          <a:xfrm>
            <a:off x="899592" y="0"/>
            <a:ext cx="8244408" cy="620688"/>
          </a:xfrm>
          <a:prstGeom prst="rect">
            <a:avLst/>
          </a:prstGeom>
        </p:spPr>
        <p:txBody>
          <a:bodyPr>
            <a:normAutofit fontScale="90000" lnSpcReduction="20000"/>
            <a:scene3d>
              <a:camera prst="orthographicFront"/>
              <a:lightRig rig="threePt" dir="t"/>
            </a:scene3d>
            <a:sp3d extrusionH="57150">
              <a:bevelT w="38100" h="38100"/>
            </a:sp3d>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b="1" dirty="0" smtClean="0"/>
              <a:t>Задача 1.</a:t>
            </a:r>
            <a:endParaRPr lang="ru-RU" b="1" dirty="0"/>
          </a:p>
        </p:txBody>
      </p:sp>
      <p:sp>
        <p:nvSpPr>
          <p:cNvPr id="4" name="Заголовок 1"/>
          <p:cNvSpPr txBox="1">
            <a:spLocks/>
          </p:cNvSpPr>
          <p:nvPr/>
        </p:nvSpPr>
        <p:spPr>
          <a:xfrm rot="16200000">
            <a:off x="-2646548" y="3051212"/>
            <a:ext cx="6264696" cy="971600"/>
          </a:xfrm>
          <a:prstGeom prst="rect">
            <a:avLst/>
          </a:prstGeom>
        </p:spPr>
        <p:txBody>
          <a:bodyPr vert="horz" lIns="91440" tIns="45720" rIns="91440" bIns="45720" rtlCol="0" anchor="ctr">
            <a:normAutofit fontScale="92500" lnSpcReduction="10000"/>
            <a:scene3d>
              <a:camera prst="orthographicFront"/>
              <a:lightRig rig="threePt" dir="t"/>
            </a:scene3d>
            <a:sp3d extrusionH="95250" contourW="12700">
              <a:bevelT w="63500" h="63500"/>
              <a:extrusionClr>
                <a:srgbClr val="FFC000"/>
              </a:extrusionClr>
              <a:contourClr>
                <a:schemeClr val="tx1">
                  <a:lumMod val="5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6600" b="1" i="0" u="none" strike="noStrike" kern="1200" cap="none" spc="0" normalizeH="0" baseline="0" noProof="0" dirty="0" smtClean="0">
                <a:ln>
                  <a:noFill/>
                </a:ln>
                <a:solidFill>
                  <a:srgbClr val="FFC000"/>
                </a:solidFill>
                <a:effectLst/>
                <a:uLnTx/>
                <a:uFillTx/>
                <a:latin typeface="+mj-lt"/>
                <a:ea typeface="+mj-ea"/>
                <a:cs typeface="+mj-cs"/>
              </a:rPr>
              <a:t>ИНФОРМАТИКА</a:t>
            </a:r>
          </a:p>
        </p:txBody>
      </p:sp>
      <p:sp>
        <p:nvSpPr>
          <p:cNvPr id="5" name="Подзаголовок 11"/>
          <p:cNvSpPr txBox="1">
            <a:spLocks/>
          </p:cNvSpPr>
          <p:nvPr/>
        </p:nvSpPr>
        <p:spPr>
          <a:xfrm>
            <a:off x="899592" y="6597352"/>
            <a:ext cx="8244408" cy="260648"/>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ru-RU" sz="1000" b="0" i="0" u="none" strike="noStrike" kern="1200" cap="none" spc="0" normalizeH="0" baseline="0" noProof="0" dirty="0" smtClean="0">
                <a:ln>
                  <a:noFill/>
                </a:ln>
                <a:solidFill>
                  <a:schemeClr val="accent4">
                    <a:lumMod val="50000"/>
                  </a:schemeClr>
                </a:solidFill>
                <a:effectLst/>
                <a:uLnTx/>
                <a:uFillTx/>
                <a:latin typeface="+mn-lt"/>
                <a:ea typeface="+mn-ea"/>
                <a:cs typeface="+mn-cs"/>
              </a:rPr>
              <a:t>2014г. Кирсанов Илья Андреевич ©</a:t>
            </a:r>
            <a:endParaRPr kumimoji="0" lang="ru-RU" sz="1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691680" y="1196752"/>
            <a:ext cx="6085184" cy="4067944"/>
          </a:xfrm>
          <a:prstGeom prst="rect">
            <a:avLst/>
          </a:prstGeom>
          <a:ln>
            <a:noFill/>
          </a:ln>
        </p:spPr>
        <p:txBody>
          <a:bodyPr vert="horz" lIns="91440" tIns="45720" rIns="91440" bIns="45720" rtlCol="0" anchor="ctr">
            <a:normAutofit fontScale="97500"/>
            <a:scene3d>
              <a:camera prst="orthographicFront"/>
              <a:lightRig rig="threePt" dir="t">
                <a:rot lat="0" lon="0" rev="0"/>
              </a:lightRig>
            </a:scene3d>
            <a:sp3d extrusionH="95250" contourW="12700">
              <a:bevelT w="63500" h="63500"/>
              <a:bevelB w="63500" h="63500"/>
              <a:extrusionClr>
                <a:srgbClr val="002060"/>
              </a:extrusionClr>
              <a:contourClr>
                <a:srgbClr val="002060"/>
              </a:contourClr>
            </a:sp3d>
          </a:bodyPr>
          <a:lstStyle/>
          <a:p>
            <a:pPr lvl="0">
              <a:spcBef>
                <a:spcPct val="0"/>
              </a:spcBef>
            </a:pPr>
            <a:endParaRPr kumimoji="0" lang="ru-RU" sz="6600" b="0" i="0" u="none" strike="noStrike" kern="1200" cap="none" spc="0" normalizeH="0" baseline="0" noProof="0" dirty="0" smtClean="0">
              <a:ln>
                <a:noFill/>
              </a:ln>
              <a:solidFill>
                <a:schemeClr val="accent4">
                  <a:lumMod val="50000"/>
                </a:schemeClr>
              </a:solidFill>
              <a:effectLst/>
              <a:uLnTx/>
              <a:uFillTx/>
              <a:latin typeface="+mj-lt"/>
              <a:ea typeface="+mj-ea"/>
              <a:cs typeface="+mj-cs"/>
            </a:endParaRPr>
          </a:p>
        </p:txBody>
      </p:sp>
      <p:sp>
        <p:nvSpPr>
          <p:cNvPr id="7" name="Содержимое 8"/>
          <p:cNvSpPr txBox="1">
            <a:spLocks/>
          </p:cNvSpPr>
          <p:nvPr/>
        </p:nvSpPr>
        <p:spPr>
          <a:xfrm>
            <a:off x="914400" y="620688"/>
            <a:ext cx="8229600" cy="6237312"/>
          </a:xfrm>
          <a:prstGeom prst="rect">
            <a:avLst/>
          </a:prstGeom>
          <a:ln>
            <a:noFill/>
          </a:ln>
        </p:spPr>
        <p:txBody>
          <a:bodyPr>
            <a:noAutofit/>
            <a:scene3d>
              <a:camera prst="orthographicFront"/>
              <a:lightRig rig="threePt" dir="t"/>
            </a:scene3d>
            <a:sp3d extrusionH="57150">
              <a:bevelT w="38100" h="38100"/>
            </a:sp3d>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ru-RU" sz="2400" dirty="0" smtClean="0"/>
              <a:t>Некоторый сегмент сети Интернет состоит из 1000 сайтов. Поисковый сервер в автоматическом режиме составил таблицу ключевых слов для сайтов этого сегмента. Вот ее фрагмент:</a:t>
            </a:r>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r>
              <a:rPr lang="ru-RU" sz="2400" dirty="0" smtClean="0"/>
              <a:t>Сколько сайтов будет найдено по запросу «(принтер | сканер) &amp; монитор», если по запросу «принтер | сканер» было найдено 450 сайтов, по запросу «принтер &amp; монитор» — 40, а по запросу «сканер &amp; монитор» — 50.</a:t>
            </a:r>
          </a:p>
          <a:p>
            <a:pPr marL="0" indent="0">
              <a:spcBef>
                <a:spcPts val="0"/>
              </a:spcBef>
              <a:buNone/>
            </a:pPr>
            <a:endParaRPr lang="ru-RU" sz="2400" dirty="0" smtClean="0"/>
          </a:p>
        </p:txBody>
      </p:sp>
      <p:graphicFrame>
        <p:nvGraphicFramePr>
          <p:cNvPr id="9" name="Таблица 8"/>
          <p:cNvGraphicFramePr>
            <a:graphicFrameLocks noGrp="1"/>
          </p:cNvGraphicFramePr>
          <p:nvPr/>
        </p:nvGraphicFramePr>
        <p:xfrm>
          <a:off x="1142976" y="2214554"/>
          <a:ext cx="6096000" cy="213360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ru-RU" sz="2400" b="1" dirty="0" smtClean="0">
                          <a:solidFill>
                            <a:schemeClr val="tx1"/>
                          </a:solidFill>
                          <a:latin typeface="+mn-lt"/>
                        </a:rPr>
                        <a:t>Ключевое </a:t>
                      </a:r>
                      <a:r>
                        <a:rPr lang="ru-RU" sz="2400" b="1" dirty="0">
                          <a:solidFill>
                            <a:schemeClr val="tx1"/>
                          </a:solidFill>
                          <a:latin typeface="+mn-lt"/>
                        </a:rPr>
                        <a:t>слово</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2400" b="1" dirty="0" smtClean="0">
                          <a:solidFill>
                            <a:schemeClr val="tx1"/>
                          </a:solidFill>
                          <a:latin typeface="+mn-lt"/>
                        </a:rPr>
                        <a:t>Найдено страниц</a:t>
                      </a:r>
                      <a:r>
                        <a:rPr lang="ru-RU" sz="2400" b="1" dirty="0">
                          <a:solidFill>
                            <a:schemeClr val="tx1"/>
                          </a:solidFill>
                          <a:latin typeface="+mn-lt"/>
                        </a:rPr>
                        <a:t/>
                      </a:r>
                      <a:br>
                        <a:rPr lang="ru-RU" sz="2400" b="1" dirty="0">
                          <a:solidFill>
                            <a:schemeClr val="tx1"/>
                          </a:solidFill>
                          <a:latin typeface="+mn-lt"/>
                        </a:rPr>
                      </a:br>
                      <a:r>
                        <a:rPr lang="ru-RU" sz="2400" b="1" dirty="0">
                          <a:solidFill>
                            <a:schemeClr val="tx1"/>
                          </a:solidFill>
                          <a:latin typeface="+mn-lt"/>
                        </a:rPr>
                        <a:t>(в </a:t>
                      </a:r>
                      <a:r>
                        <a:rPr lang="ru-RU" sz="2400" b="1" dirty="0" smtClean="0">
                          <a:solidFill>
                            <a:schemeClr val="tx1"/>
                          </a:solidFill>
                          <a:latin typeface="+mn-lt"/>
                        </a:rPr>
                        <a:t>тысячах</a:t>
                      </a:r>
                      <a:r>
                        <a:rPr lang="ru-RU" sz="2400" b="1" dirty="0">
                          <a:solidFill>
                            <a:schemeClr val="tx1"/>
                          </a:solidFill>
                          <a:latin typeface="+mn-lt"/>
                        </a:rPr>
                        <a:t>)</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ru-RU" sz="2400" dirty="0" smtClean="0">
                          <a:solidFill>
                            <a:schemeClr val="tx1"/>
                          </a:solidFill>
                          <a:latin typeface="+mn-lt"/>
                        </a:rPr>
                        <a:t>сканер</a:t>
                      </a:r>
                      <a:endParaRPr lang="ru-RU" sz="2400" dirty="0">
                        <a:solidFill>
                          <a:schemeClr val="tx1"/>
                        </a:solidFill>
                        <a:latin typeface="+mn-lt"/>
                      </a:endParaRP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2400">
                          <a:solidFill>
                            <a:schemeClr val="tx1"/>
                          </a:solidFill>
                          <a:latin typeface="+mn-lt"/>
                        </a:rPr>
                        <a:t>200</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ru-RU" sz="2400" dirty="0" smtClean="0">
                          <a:solidFill>
                            <a:schemeClr val="tx1"/>
                          </a:solidFill>
                          <a:latin typeface="+mn-lt"/>
                        </a:rPr>
                        <a:t>принтер</a:t>
                      </a:r>
                      <a:endParaRPr lang="ru-RU" sz="2400" dirty="0">
                        <a:solidFill>
                          <a:schemeClr val="tx1"/>
                        </a:solidFill>
                        <a:latin typeface="+mn-lt"/>
                      </a:endParaRP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2400">
                          <a:solidFill>
                            <a:schemeClr val="tx1"/>
                          </a:solidFill>
                          <a:latin typeface="+mn-lt"/>
                        </a:rPr>
                        <a:t>250</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ru-RU" sz="2400" dirty="0" smtClean="0">
                          <a:solidFill>
                            <a:schemeClr val="tx1"/>
                          </a:solidFill>
                          <a:latin typeface="+mn-lt"/>
                        </a:rPr>
                        <a:t>монитор</a:t>
                      </a:r>
                      <a:endParaRPr lang="ru-RU" sz="2400" dirty="0">
                        <a:solidFill>
                          <a:schemeClr val="tx1"/>
                        </a:solidFill>
                        <a:latin typeface="+mn-lt"/>
                      </a:endParaRP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2400" dirty="0">
                          <a:solidFill>
                            <a:schemeClr val="tx1"/>
                          </a:solidFill>
                          <a:latin typeface="+mn-lt"/>
                        </a:rPr>
                        <a:t>450</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xmlns="" val="18517063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00000" y="0"/>
            <a:ext cx="82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Заголовок 1"/>
          <p:cNvSpPr txBox="1">
            <a:spLocks/>
          </p:cNvSpPr>
          <p:nvPr/>
        </p:nvSpPr>
        <p:spPr>
          <a:xfrm>
            <a:off x="899592" y="0"/>
            <a:ext cx="8244408" cy="620688"/>
          </a:xfrm>
          <a:prstGeom prst="rect">
            <a:avLst/>
          </a:prstGeom>
        </p:spPr>
        <p:txBody>
          <a:bodyPr>
            <a:normAutofit fontScale="90000" lnSpcReduction="20000"/>
            <a:scene3d>
              <a:camera prst="orthographicFront"/>
              <a:lightRig rig="threePt" dir="t"/>
            </a:scene3d>
            <a:sp3d extrusionH="57150">
              <a:bevelT w="38100" h="38100"/>
            </a:sp3d>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b="1" dirty="0" smtClean="0"/>
              <a:t>Задача 1.</a:t>
            </a:r>
            <a:endParaRPr lang="ru-RU" b="1" dirty="0"/>
          </a:p>
        </p:txBody>
      </p:sp>
      <p:sp>
        <p:nvSpPr>
          <p:cNvPr id="4" name="Заголовок 1"/>
          <p:cNvSpPr txBox="1">
            <a:spLocks/>
          </p:cNvSpPr>
          <p:nvPr/>
        </p:nvSpPr>
        <p:spPr>
          <a:xfrm rot="16200000">
            <a:off x="-2646548" y="3051212"/>
            <a:ext cx="6264696" cy="971600"/>
          </a:xfrm>
          <a:prstGeom prst="rect">
            <a:avLst/>
          </a:prstGeom>
        </p:spPr>
        <p:txBody>
          <a:bodyPr vert="horz" lIns="91440" tIns="45720" rIns="91440" bIns="45720" rtlCol="0" anchor="ctr">
            <a:normAutofit fontScale="92500" lnSpcReduction="10000"/>
            <a:scene3d>
              <a:camera prst="orthographicFront"/>
              <a:lightRig rig="threePt" dir="t"/>
            </a:scene3d>
            <a:sp3d extrusionH="95250" contourW="12700">
              <a:bevelT w="63500" h="63500"/>
              <a:extrusionClr>
                <a:srgbClr val="FFC000"/>
              </a:extrusionClr>
              <a:contourClr>
                <a:schemeClr val="tx1">
                  <a:lumMod val="5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6600" b="1" i="0" u="none" strike="noStrike" kern="1200" cap="none" spc="0" normalizeH="0" baseline="0" noProof="0" dirty="0" smtClean="0">
                <a:ln>
                  <a:noFill/>
                </a:ln>
                <a:solidFill>
                  <a:srgbClr val="FFC000"/>
                </a:solidFill>
                <a:effectLst/>
                <a:uLnTx/>
                <a:uFillTx/>
                <a:latin typeface="+mj-lt"/>
                <a:ea typeface="+mj-ea"/>
                <a:cs typeface="+mj-cs"/>
              </a:rPr>
              <a:t>ИНФОРМАТИКА</a:t>
            </a:r>
          </a:p>
        </p:txBody>
      </p:sp>
      <p:sp>
        <p:nvSpPr>
          <p:cNvPr id="5" name="Подзаголовок 11"/>
          <p:cNvSpPr txBox="1">
            <a:spLocks/>
          </p:cNvSpPr>
          <p:nvPr/>
        </p:nvSpPr>
        <p:spPr>
          <a:xfrm>
            <a:off x="899592" y="6597352"/>
            <a:ext cx="8244408" cy="260648"/>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ru-RU" sz="1000" b="0" i="0" u="none" strike="noStrike" kern="1200" cap="none" spc="0" normalizeH="0" baseline="0" noProof="0" dirty="0" smtClean="0">
                <a:ln>
                  <a:noFill/>
                </a:ln>
                <a:solidFill>
                  <a:schemeClr val="accent4">
                    <a:lumMod val="50000"/>
                  </a:schemeClr>
                </a:solidFill>
                <a:effectLst/>
                <a:uLnTx/>
                <a:uFillTx/>
                <a:latin typeface="+mn-lt"/>
                <a:ea typeface="+mn-ea"/>
                <a:cs typeface="+mn-cs"/>
              </a:rPr>
              <a:t>2014г. Кирсанов Илья Андреевич ©</a:t>
            </a:r>
            <a:endParaRPr kumimoji="0" lang="ru-RU" sz="1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691680" y="1196752"/>
            <a:ext cx="6085184" cy="4067944"/>
          </a:xfrm>
          <a:prstGeom prst="rect">
            <a:avLst/>
          </a:prstGeom>
          <a:ln>
            <a:noFill/>
          </a:ln>
        </p:spPr>
        <p:txBody>
          <a:bodyPr vert="horz" lIns="91440" tIns="45720" rIns="91440" bIns="45720" rtlCol="0" anchor="ctr">
            <a:normAutofit fontScale="97500"/>
            <a:scene3d>
              <a:camera prst="orthographicFront"/>
              <a:lightRig rig="threePt" dir="t">
                <a:rot lat="0" lon="0" rev="0"/>
              </a:lightRig>
            </a:scene3d>
            <a:sp3d extrusionH="95250" contourW="12700">
              <a:bevelT w="63500" h="63500"/>
              <a:bevelB w="63500" h="63500"/>
              <a:extrusionClr>
                <a:srgbClr val="002060"/>
              </a:extrusionClr>
              <a:contourClr>
                <a:srgbClr val="002060"/>
              </a:contourClr>
            </a:sp3d>
          </a:bodyPr>
          <a:lstStyle/>
          <a:p>
            <a:pPr lvl="0">
              <a:spcBef>
                <a:spcPct val="0"/>
              </a:spcBef>
            </a:pPr>
            <a:endParaRPr kumimoji="0" lang="ru-RU" sz="6600" b="0" i="0" u="none" strike="noStrike" kern="1200" cap="none" spc="0" normalizeH="0" baseline="0" noProof="0" dirty="0" smtClean="0">
              <a:ln>
                <a:noFill/>
              </a:ln>
              <a:solidFill>
                <a:schemeClr val="accent4">
                  <a:lumMod val="50000"/>
                </a:schemeClr>
              </a:solidFill>
              <a:effectLst/>
              <a:uLnTx/>
              <a:uFillTx/>
              <a:latin typeface="+mj-lt"/>
              <a:ea typeface="+mj-ea"/>
              <a:cs typeface="+mj-cs"/>
            </a:endParaRPr>
          </a:p>
        </p:txBody>
      </p:sp>
      <p:sp>
        <p:nvSpPr>
          <p:cNvPr id="7" name="Содержимое 8"/>
          <p:cNvSpPr txBox="1">
            <a:spLocks/>
          </p:cNvSpPr>
          <p:nvPr/>
        </p:nvSpPr>
        <p:spPr>
          <a:xfrm>
            <a:off x="914400" y="620688"/>
            <a:ext cx="8229600" cy="6237312"/>
          </a:xfrm>
          <a:prstGeom prst="rect">
            <a:avLst/>
          </a:prstGeom>
          <a:ln>
            <a:noFill/>
          </a:ln>
        </p:spPr>
        <p:txBody>
          <a:bodyPr>
            <a:noAutofit/>
            <a:scene3d>
              <a:camera prst="orthographicFront"/>
              <a:lightRig rig="threePt" dir="t"/>
            </a:scene3d>
            <a:sp3d extrusionH="57150">
              <a:bevelT w="38100" h="38100"/>
            </a:sp3d>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ru-RU" sz="2400" dirty="0" smtClean="0"/>
              <a:t>Решение.</a:t>
            </a:r>
          </a:p>
          <a:p>
            <a:pPr marL="0" indent="0">
              <a:spcBef>
                <a:spcPts val="0"/>
              </a:spcBef>
              <a:buNone/>
            </a:pPr>
            <a:r>
              <a:rPr lang="ru-RU" sz="2400" dirty="0" smtClean="0"/>
              <a:t>Решим задачу кругами Эйлера.</a:t>
            </a:r>
          </a:p>
          <a:p>
            <a:pPr marL="0" indent="0">
              <a:spcBef>
                <a:spcPts val="0"/>
              </a:spcBef>
              <a:buNone/>
            </a:pPr>
            <a:r>
              <a:rPr lang="ru-RU" sz="2400" dirty="0" smtClean="0"/>
              <a:t>«принтер &amp; монитор» — 40, </a:t>
            </a:r>
          </a:p>
          <a:p>
            <a:pPr marL="0" indent="0">
              <a:spcBef>
                <a:spcPts val="0"/>
              </a:spcBef>
              <a:buNone/>
            </a:pPr>
            <a:r>
              <a:rPr lang="ru-RU" sz="2400" dirty="0" smtClean="0"/>
              <a:t>«сканер &amp; монитор» — 50.</a:t>
            </a:r>
          </a:p>
          <a:p>
            <a:pPr marL="0" indent="0">
              <a:spcBef>
                <a:spcPts val="0"/>
              </a:spcBef>
              <a:buNone/>
            </a:pPr>
            <a:r>
              <a:rPr lang="ru-RU" sz="2400" dirty="0" smtClean="0"/>
              <a:t>Очевидно что запросы «Сканер» </a:t>
            </a:r>
          </a:p>
          <a:p>
            <a:pPr marL="0" indent="0">
              <a:spcBef>
                <a:spcPts val="0"/>
              </a:spcBef>
              <a:buNone/>
            </a:pPr>
            <a:r>
              <a:rPr lang="ru-RU" sz="2400" dirty="0" smtClean="0"/>
              <a:t>и «Принтер» не пересекаются, </a:t>
            </a:r>
          </a:p>
          <a:p>
            <a:pPr marL="0" indent="0">
              <a:spcBef>
                <a:spcPts val="0"/>
              </a:spcBef>
              <a:buNone/>
            </a:pPr>
            <a:r>
              <a:rPr lang="ru-RU" sz="2400" dirty="0" smtClean="0"/>
              <a:t>Иначе их логическая сумма(запрос «принтер | сканер» ) была бы  меньше 450.</a:t>
            </a:r>
          </a:p>
          <a:p>
            <a:pPr marL="0" indent="0">
              <a:spcBef>
                <a:spcPts val="0"/>
              </a:spcBef>
              <a:buNone/>
            </a:pPr>
            <a:r>
              <a:rPr lang="ru-RU" sz="2400" dirty="0" smtClean="0"/>
              <a:t>Нас спрашивают - сколько сайтов будет найдено по запросу «(принтер | сканер) &amp; монитор»; это пересечение области «Монитор» с областями «Принтер» или «Сканер», но мы знаем эти значения.</a:t>
            </a:r>
          </a:p>
          <a:p>
            <a:pPr marL="0" indent="0">
              <a:spcBef>
                <a:spcPts val="0"/>
              </a:spcBef>
              <a:buNone/>
            </a:pPr>
            <a:r>
              <a:rPr lang="ru-RU" sz="2400" dirty="0" smtClean="0"/>
              <a:t>«(принтер | сканер) &amp; монитор»=50+40=90 запросов.</a:t>
            </a:r>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r>
              <a:rPr lang="ru-RU" sz="2400" dirty="0" smtClean="0"/>
              <a:t>Ответ 90</a:t>
            </a:r>
          </a:p>
          <a:p>
            <a:pPr marL="457200" indent="-457200">
              <a:spcBef>
                <a:spcPts val="0"/>
              </a:spcBef>
              <a:buAutoNum type="arabicPeriod"/>
            </a:pPr>
            <a:endParaRPr lang="ru-RU" sz="2400" dirty="0" smtClean="0"/>
          </a:p>
          <a:p>
            <a:pPr marL="457200" indent="-457200">
              <a:spcBef>
                <a:spcPts val="0"/>
              </a:spcBef>
              <a:buNone/>
            </a:pPr>
            <a:endParaRPr lang="ru-RU" sz="2400" dirty="0" smtClean="0"/>
          </a:p>
        </p:txBody>
      </p:sp>
      <p:grpSp>
        <p:nvGrpSpPr>
          <p:cNvPr id="14" name="Группа 13"/>
          <p:cNvGrpSpPr/>
          <p:nvPr/>
        </p:nvGrpSpPr>
        <p:grpSpPr>
          <a:xfrm>
            <a:off x="6215042" y="0"/>
            <a:ext cx="2928958" cy="2857520"/>
            <a:chOff x="5286380" y="1500174"/>
            <a:chExt cx="2928958" cy="2857520"/>
          </a:xfrm>
        </p:grpSpPr>
        <p:sp>
          <p:nvSpPr>
            <p:cNvPr id="9" name="Овал 8"/>
            <p:cNvSpPr/>
            <p:nvPr/>
          </p:nvSpPr>
          <p:spPr>
            <a:xfrm>
              <a:off x="5286380" y="1643050"/>
              <a:ext cx="1357322" cy="1357322"/>
            </a:xfrm>
            <a:prstGeom prst="ellipse">
              <a:avLst/>
            </a:prstGeom>
            <a:solidFill>
              <a:srgbClr val="00B05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tx1"/>
                  </a:solidFill>
                </a:rPr>
                <a:t>Сканер</a:t>
              </a:r>
            </a:p>
            <a:p>
              <a:pPr algn="ctr"/>
              <a:r>
                <a:rPr lang="ru-RU" sz="2000" dirty="0" smtClean="0">
                  <a:solidFill>
                    <a:schemeClr val="tx1"/>
                  </a:solidFill>
                </a:rPr>
                <a:t>200</a:t>
              </a:r>
              <a:endParaRPr lang="ru-RU" sz="2000" dirty="0">
                <a:solidFill>
                  <a:schemeClr val="tx1"/>
                </a:solidFill>
              </a:endParaRPr>
            </a:p>
          </p:txBody>
        </p:sp>
        <p:sp>
          <p:nvSpPr>
            <p:cNvPr id="10" name="Овал 9"/>
            <p:cNvSpPr/>
            <p:nvPr/>
          </p:nvSpPr>
          <p:spPr>
            <a:xfrm>
              <a:off x="6643702" y="1500174"/>
              <a:ext cx="1571636" cy="1571636"/>
            </a:xfrm>
            <a:prstGeom prst="ellipse">
              <a:avLst/>
            </a:prstGeom>
            <a:solidFill>
              <a:srgbClr val="C0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tx1"/>
                  </a:solidFill>
                </a:rPr>
                <a:t>Принтер</a:t>
              </a:r>
            </a:p>
            <a:p>
              <a:pPr algn="ctr"/>
              <a:r>
                <a:rPr lang="ru-RU" sz="2000" dirty="0" smtClean="0">
                  <a:solidFill>
                    <a:schemeClr val="tx1"/>
                  </a:solidFill>
                </a:rPr>
                <a:t>250</a:t>
              </a:r>
              <a:endParaRPr lang="ru-RU" sz="2000" dirty="0">
                <a:solidFill>
                  <a:schemeClr val="tx1"/>
                </a:solidFill>
              </a:endParaRPr>
            </a:p>
          </p:txBody>
        </p:sp>
        <p:sp>
          <p:nvSpPr>
            <p:cNvPr id="11" name="Овал 10"/>
            <p:cNvSpPr/>
            <p:nvPr/>
          </p:nvSpPr>
          <p:spPr>
            <a:xfrm>
              <a:off x="5643570" y="2500306"/>
              <a:ext cx="1857388" cy="1857388"/>
            </a:xfrm>
            <a:prstGeom prst="ellipse">
              <a:avLst/>
            </a:prstGeom>
            <a:solidFill>
              <a:srgbClr val="00B0F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tx1"/>
                  </a:solidFill>
                </a:rPr>
                <a:t>Монитор</a:t>
              </a:r>
            </a:p>
            <a:p>
              <a:pPr algn="ctr"/>
              <a:r>
                <a:rPr lang="ru-RU" sz="2000" dirty="0" smtClean="0">
                  <a:solidFill>
                    <a:schemeClr val="tx1"/>
                  </a:solidFill>
                </a:rPr>
                <a:t>450</a:t>
              </a:r>
              <a:endParaRPr lang="ru-RU" sz="2000" dirty="0">
                <a:solidFill>
                  <a:schemeClr val="tx1"/>
                </a:solidFill>
              </a:endParaRPr>
            </a:p>
          </p:txBody>
        </p:sp>
        <p:sp>
          <p:nvSpPr>
            <p:cNvPr id="12" name="Прямоугольник 11"/>
            <p:cNvSpPr/>
            <p:nvPr/>
          </p:nvSpPr>
          <p:spPr>
            <a:xfrm>
              <a:off x="6786578" y="2643182"/>
              <a:ext cx="500066" cy="3571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ln>
                    <a:solidFill>
                      <a:sysClr val="windowText" lastClr="000000"/>
                    </a:solidFill>
                  </a:ln>
                  <a:solidFill>
                    <a:sysClr val="windowText" lastClr="000000"/>
                  </a:solidFill>
                </a:rPr>
                <a:t>40</a:t>
              </a:r>
              <a:endParaRPr lang="ru-RU" dirty="0">
                <a:ln>
                  <a:solidFill>
                    <a:sysClr val="windowText" lastClr="000000"/>
                  </a:solidFill>
                </a:ln>
                <a:solidFill>
                  <a:sysClr val="windowText" lastClr="000000"/>
                </a:solidFill>
              </a:endParaRPr>
            </a:p>
          </p:txBody>
        </p:sp>
        <p:sp>
          <p:nvSpPr>
            <p:cNvPr id="13" name="Прямоугольник 12"/>
            <p:cNvSpPr/>
            <p:nvPr/>
          </p:nvSpPr>
          <p:spPr>
            <a:xfrm>
              <a:off x="6000760" y="2571744"/>
              <a:ext cx="500066" cy="3571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ln>
                    <a:solidFill>
                      <a:sysClr val="windowText" lastClr="000000"/>
                    </a:solidFill>
                  </a:ln>
                  <a:solidFill>
                    <a:sysClr val="windowText" lastClr="000000"/>
                  </a:solidFill>
                </a:rPr>
                <a:t>50</a:t>
              </a:r>
              <a:endParaRPr lang="ru-RU" dirty="0">
                <a:ln>
                  <a:solidFill>
                    <a:sysClr val="windowText" lastClr="000000"/>
                  </a:solidFill>
                </a:ln>
                <a:solidFill>
                  <a:sysClr val="windowText" lastClr="000000"/>
                </a:solidFill>
              </a:endParaRPr>
            </a:p>
          </p:txBody>
        </p:sp>
      </p:grpSp>
    </p:spTree>
    <p:extLst>
      <p:ext uri="{BB962C8B-B14F-4D97-AF65-F5344CB8AC3E}">
        <p14:creationId xmlns:p14="http://schemas.microsoft.com/office/powerpoint/2010/main" xmlns="" val="18517063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00000" y="0"/>
            <a:ext cx="82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t>
            </a:r>
            <a:endParaRPr lang="ru-RU" dirty="0"/>
          </a:p>
        </p:txBody>
      </p:sp>
      <p:sp>
        <p:nvSpPr>
          <p:cNvPr id="3" name="Заголовок 1"/>
          <p:cNvSpPr txBox="1">
            <a:spLocks/>
          </p:cNvSpPr>
          <p:nvPr/>
        </p:nvSpPr>
        <p:spPr>
          <a:xfrm>
            <a:off x="899592" y="0"/>
            <a:ext cx="8244408" cy="620688"/>
          </a:xfrm>
          <a:prstGeom prst="rect">
            <a:avLst/>
          </a:prstGeom>
        </p:spPr>
        <p:txBody>
          <a:bodyPr>
            <a:normAutofit fontScale="90000" lnSpcReduction="20000"/>
            <a:scene3d>
              <a:camera prst="orthographicFront"/>
              <a:lightRig rig="threePt" dir="t"/>
            </a:scene3d>
            <a:sp3d extrusionH="57150">
              <a:bevelT w="38100" h="38100"/>
            </a:sp3d>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b="1" dirty="0" smtClean="0"/>
              <a:t>Задача 2.</a:t>
            </a:r>
            <a:endParaRPr lang="ru-RU" b="1" dirty="0"/>
          </a:p>
        </p:txBody>
      </p:sp>
      <p:sp>
        <p:nvSpPr>
          <p:cNvPr id="4" name="Заголовок 1"/>
          <p:cNvSpPr txBox="1">
            <a:spLocks/>
          </p:cNvSpPr>
          <p:nvPr/>
        </p:nvSpPr>
        <p:spPr>
          <a:xfrm rot="16200000">
            <a:off x="-2646548" y="3051212"/>
            <a:ext cx="6264696" cy="971600"/>
          </a:xfrm>
          <a:prstGeom prst="rect">
            <a:avLst/>
          </a:prstGeom>
        </p:spPr>
        <p:txBody>
          <a:bodyPr vert="horz" lIns="91440" tIns="45720" rIns="91440" bIns="45720" rtlCol="0" anchor="ctr">
            <a:normAutofit fontScale="92500" lnSpcReduction="10000"/>
            <a:scene3d>
              <a:camera prst="orthographicFront"/>
              <a:lightRig rig="threePt" dir="t"/>
            </a:scene3d>
            <a:sp3d extrusionH="95250" contourW="12700">
              <a:bevelT w="63500" h="63500"/>
              <a:extrusionClr>
                <a:srgbClr val="FFC000"/>
              </a:extrusionClr>
              <a:contourClr>
                <a:schemeClr val="tx1">
                  <a:lumMod val="5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6600" b="1" i="0" u="none" strike="noStrike" kern="1200" cap="none" spc="0" normalizeH="0" baseline="0" noProof="0" dirty="0" smtClean="0">
                <a:ln>
                  <a:noFill/>
                </a:ln>
                <a:solidFill>
                  <a:srgbClr val="FFC000"/>
                </a:solidFill>
                <a:effectLst/>
                <a:uLnTx/>
                <a:uFillTx/>
                <a:latin typeface="+mj-lt"/>
                <a:ea typeface="+mj-ea"/>
                <a:cs typeface="+mj-cs"/>
              </a:rPr>
              <a:t>ИНФОРМАТИКА</a:t>
            </a:r>
          </a:p>
        </p:txBody>
      </p:sp>
      <p:sp>
        <p:nvSpPr>
          <p:cNvPr id="5" name="Подзаголовок 11"/>
          <p:cNvSpPr txBox="1">
            <a:spLocks/>
          </p:cNvSpPr>
          <p:nvPr/>
        </p:nvSpPr>
        <p:spPr>
          <a:xfrm>
            <a:off x="899592" y="6597352"/>
            <a:ext cx="8244408" cy="260648"/>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ru-RU" sz="1000" b="0" i="0" u="none" strike="noStrike" kern="1200" cap="none" spc="0" normalizeH="0" baseline="0" noProof="0" dirty="0" smtClean="0">
                <a:ln>
                  <a:noFill/>
                </a:ln>
                <a:solidFill>
                  <a:schemeClr val="accent4">
                    <a:lumMod val="50000"/>
                  </a:schemeClr>
                </a:solidFill>
                <a:effectLst/>
                <a:uLnTx/>
                <a:uFillTx/>
                <a:latin typeface="+mn-lt"/>
                <a:ea typeface="+mn-ea"/>
                <a:cs typeface="+mn-cs"/>
              </a:rPr>
              <a:t>2014г. Кирсанов Илья Андреевич ©</a:t>
            </a:r>
            <a:endParaRPr kumimoji="0" lang="ru-RU" sz="1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691680" y="1196752"/>
            <a:ext cx="6085184" cy="4067944"/>
          </a:xfrm>
          <a:prstGeom prst="rect">
            <a:avLst/>
          </a:prstGeom>
          <a:ln>
            <a:noFill/>
          </a:ln>
        </p:spPr>
        <p:txBody>
          <a:bodyPr vert="horz" lIns="91440" tIns="45720" rIns="91440" bIns="45720" rtlCol="0" anchor="ctr">
            <a:normAutofit fontScale="97500"/>
            <a:scene3d>
              <a:camera prst="orthographicFront"/>
              <a:lightRig rig="threePt" dir="t">
                <a:rot lat="0" lon="0" rev="0"/>
              </a:lightRig>
            </a:scene3d>
            <a:sp3d extrusionH="95250" contourW="12700">
              <a:bevelT w="63500" h="63500"/>
              <a:bevelB w="63500" h="63500"/>
              <a:extrusionClr>
                <a:srgbClr val="002060"/>
              </a:extrusionClr>
              <a:contourClr>
                <a:srgbClr val="002060"/>
              </a:contourClr>
            </a:sp3d>
          </a:bodyPr>
          <a:lstStyle/>
          <a:p>
            <a:pPr lvl="0">
              <a:spcBef>
                <a:spcPct val="0"/>
              </a:spcBef>
            </a:pPr>
            <a:endParaRPr kumimoji="0" lang="ru-RU" sz="6600" b="0" i="0" u="none" strike="noStrike" kern="1200" cap="none" spc="0" normalizeH="0" baseline="0" noProof="0" dirty="0" smtClean="0">
              <a:ln>
                <a:noFill/>
              </a:ln>
              <a:solidFill>
                <a:schemeClr val="accent4">
                  <a:lumMod val="50000"/>
                </a:schemeClr>
              </a:solidFill>
              <a:effectLst/>
              <a:uLnTx/>
              <a:uFillTx/>
              <a:latin typeface="+mj-lt"/>
              <a:ea typeface="+mj-ea"/>
              <a:cs typeface="+mj-cs"/>
            </a:endParaRPr>
          </a:p>
        </p:txBody>
      </p:sp>
      <p:sp>
        <p:nvSpPr>
          <p:cNvPr id="7" name="Содержимое 8"/>
          <p:cNvSpPr txBox="1">
            <a:spLocks/>
          </p:cNvSpPr>
          <p:nvPr/>
        </p:nvSpPr>
        <p:spPr>
          <a:xfrm>
            <a:off x="914400" y="620688"/>
            <a:ext cx="8229600" cy="6237312"/>
          </a:xfrm>
          <a:prstGeom prst="rect">
            <a:avLst/>
          </a:prstGeom>
          <a:ln>
            <a:noFill/>
          </a:ln>
        </p:spPr>
        <p:txBody>
          <a:bodyPr>
            <a:noAutofit/>
            <a:scene3d>
              <a:camera prst="orthographicFront"/>
              <a:lightRig rig="threePt" dir="t"/>
            </a:scene3d>
            <a:sp3d extrusionH="57150">
              <a:bevelT w="38100" h="38100"/>
            </a:sp3d>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ru-RU" sz="2400" dirty="0" smtClean="0"/>
              <a:t>В языке запросов поискового сервера для обозначения логической операции «ИЛИ» используется символ «|», а для логической операции «И» – символ «&amp;».В таблице приведены запросы и количество найденных по ним страниц некоторого сегмента сети Интернет.</a:t>
            </a:r>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r>
              <a:rPr lang="ru-RU" sz="2400" dirty="0" smtClean="0"/>
              <a:t>Какое количество страниц (в тысячах) будет найдено по запросу Эсминец?</a:t>
            </a:r>
          </a:p>
          <a:p>
            <a:pPr marL="0" indent="0">
              <a:spcBef>
                <a:spcPts val="0"/>
              </a:spcBef>
              <a:buNone/>
            </a:pPr>
            <a:r>
              <a:rPr lang="ru-RU" sz="2400" dirty="0" smtClean="0"/>
              <a:t>Считается, что все запросы выполнялись практически одновременно, так что набор страниц, содержащих все искомые слова, не изменялся за время выполнения запросов.</a:t>
            </a:r>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p:txBody>
      </p:sp>
      <p:graphicFrame>
        <p:nvGraphicFramePr>
          <p:cNvPr id="8" name="Таблица 7"/>
          <p:cNvGraphicFramePr>
            <a:graphicFrameLocks noGrp="1"/>
          </p:cNvGraphicFramePr>
          <p:nvPr/>
        </p:nvGraphicFramePr>
        <p:xfrm>
          <a:off x="1000100" y="2500306"/>
          <a:ext cx="8001056" cy="1767840"/>
        </p:xfrm>
        <a:graphic>
          <a:graphicData uri="http://schemas.openxmlformats.org/drawingml/2006/table">
            <a:tbl>
              <a:tblPr firstRow="1" bandRow="1">
                <a:tableStyleId>{5C22544A-7EE6-4342-B048-85BDC9FD1C3A}</a:tableStyleId>
              </a:tblPr>
              <a:tblGrid>
                <a:gridCol w="3000396"/>
                <a:gridCol w="5000660"/>
              </a:tblGrid>
              <a:tr h="432710">
                <a:tc>
                  <a:txBody>
                    <a:bodyPr/>
                    <a:lstStyle/>
                    <a:p>
                      <a:pPr algn="ctr"/>
                      <a:r>
                        <a:rPr lang="ru-RU" sz="2400" b="1" dirty="0" smtClean="0">
                          <a:solidFill>
                            <a:schemeClr val="tx1"/>
                          </a:solidFill>
                          <a:latin typeface="+mn-lt"/>
                        </a:rPr>
                        <a:t>Запрос</a:t>
                      </a:r>
                      <a:endParaRPr lang="ru-RU" sz="2400" b="1" dirty="0">
                        <a:solidFill>
                          <a:schemeClr val="tx1"/>
                        </a:solidFill>
                        <a:latin typeface="+mn-lt"/>
                      </a:endParaRP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2400" b="1" dirty="0" smtClean="0">
                          <a:solidFill>
                            <a:schemeClr val="tx1"/>
                          </a:solidFill>
                          <a:latin typeface="+mn-lt"/>
                        </a:rPr>
                        <a:t>Найдено страниц(в тысячах</a:t>
                      </a:r>
                      <a:r>
                        <a:rPr lang="ru-RU" sz="2400" b="1" dirty="0">
                          <a:solidFill>
                            <a:schemeClr val="tx1"/>
                          </a:solidFill>
                          <a:latin typeface="+mn-lt"/>
                        </a:rPr>
                        <a:t>)</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6766">
                <a:tc>
                  <a:txBody>
                    <a:bodyPr/>
                    <a:lstStyle/>
                    <a:p>
                      <a:pPr algn="ctr"/>
                      <a:r>
                        <a:rPr lang="ru-RU" sz="2400" dirty="0" smtClean="0">
                          <a:solidFill>
                            <a:schemeClr val="tx1"/>
                          </a:solidFill>
                          <a:latin typeface="+mn-lt"/>
                        </a:rPr>
                        <a:t>Фрегат </a:t>
                      </a:r>
                      <a:r>
                        <a:rPr lang="ru-RU" sz="2400" dirty="0">
                          <a:solidFill>
                            <a:schemeClr val="tx1"/>
                          </a:solidFill>
                          <a:latin typeface="+mn-lt"/>
                        </a:rPr>
                        <a:t>| </a:t>
                      </a:r>
                      <a:r>
                        <a:rPr lang="ru-RU" sz="2400" dirty="0" smtClean="0">
                          <a:solidFill>
                            <a:schemeClr val="tx1"/>
                          </a:solidFill>
                          <a:latin typeface="+mn-lt"/>
                        </a:rPr>
                        <a:t>Эсминец</a:t>
                      </a:r>
                      <a:endParaRPr lang="ru-RU" sz="2400" dirty="0">
                        <a:solidFill>
                          <a:schemeClr val="tx1"/>
                        </a:solidFill>
                        <a:latin typeface="+mn-lt"/>
                      </a:endParaRP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2400" dirty="0">
                          <a:solidFill>
                            <a:schemeClr val="tx1"/>
                          </a:solidFill>
                          <a:latin typeface="+mn-lt"/>
                        </a:rPr>
                        <a:t>3400</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6766">
                <a:tc>
                  <a:txBody>
                    <a:bodyPr/>
                    <a:lstStyle/>
                    <a:p>
                      <a:pPr algn="ctr"/>
                      <a:r>
                        <a:rPr lang="ru-RU" sz="2400" dirty="0" smtClean="0">
                          <a:solidFill>
                            <a:schemeClr val="tx1"/>
                          </a:solidFill>
                          <a:latin typeface="+mn-lt"/>
                        </a:rPr>
                        <a:t>Фрегат </a:t>
                      </a:r>
                      <a:r>
                        <a:rPr lang="ru-RU" sz="2400" dirty="0">
                          <a:solidFill>
                            <a:schemeClr val="tx1"/>
                          </a:solidFill>
                          <a:latin typeface="+mn-lt"/>
                        </a:rPr>
                        <a:t>&amp; </a:t>
                      </a:r>
                      <a:r>
                        <a:rPr lang="ru-RU" sz="2400" dirty="0" smtClean="0">
                          <a:solidFill>
                            <a:schemeClr val="tx1"/>
                          </a:solidFill>
                          <a:latin typeface="+mn-lt"/>
                        </a:rPr>
                        <a:t>Эсминец</a:t>
                      </a:r>
                      <a:endParaRPr lang="ru-RU" sz="2400" dirty="0">
                        <a:solidFill>
                          <a:schemeClr val="tx1"/>
                        </a:solidFill>
                        <a:latin typeface="+mn-lt"/>
                      </a:endParaRP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2400" dirty="0">
                          <a:solidFill>
                            <a:schemeClr val="tx1"/>
                          </a:solidFill>
                          <a:latin typeface="+mn-lt"/>
                        </a:rPr>
                        <a:t>900</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6766">
                <a:tc>
                  <a:txBody>
                    <a:bodyPr/>
                    <a:lstStyle/>
                    <a:p>
                      <a:pPr algn="ctr"/>
                      <a:r>
                        <a:rPr lang="ru-RU" sz="2400" dirty="0" smtClean="0">
                          <a:solidFill>
                            <a:schemeClr val="tx1"/>
                          </a:solidFill>
                          <a:latin typeface="+mn-lt"/>
                        </a:rPr>
                        <a:t>Фрегат</a:t>
                      </a:r>
                      <a:endParaRPr lang="ru-RU" sz="2400" dirty="0">
                        <a:solidFill>
                          <a:schemeClr val="tx1"/>
                        </a:solidFill>
                        <a:latin typeface="+mn-lt"/>
                      </a:endParaRP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2400" dirty="0">
                          <a:solidFill>
                            <a:schemeClr val="tx1"/>
                          </a:solidFill>
                          <a:latin typeface="+mn-lt"/>
                        </a:rPr>
                        <a:t>2100</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xmlns="" val="18517063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00000" y="0"/>
            <a:ext cx="82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Заголовок 1"/>
          <p:cNvSpPr txBox="1">
            <a:spLocks/>
          </p:cNvSpPr>
          <p:nvPr/>
        </p:nvSpPr>
        <p:spPr>
          <a:xfrm>
            <a:off x="899592" y="0"/>
            <a:ext cx="8244408" cy="620688"/>
          </a:xfrm>
          <a:prstGeom prst="rect">
            <a:avLst/>
          </a:prstGeom>
        </p:spPr>
        <p:txBody>
          <a:bodyPr>
            <a:normAutofit fontScale="90000" lnSpcReduction="20000"/>
            <a:scene3d>
              <a:camera prst="orthographicFront"/>
              <a:lightRig rig="threePt" dir="t"/>
            </a:scene3d>
            <a:sp3d extrusionH="57150">
              <a:bevelT w="38100" h="38100"/>
            </a:sp3d>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b="1" dirty="0" smtClean="0"/>
              <a:t>Задача 2.</a:t>
            </a:r>
            <a:endParaRPr lang="ru-RU" b="1" dirty="0"/>
          </a:p>
        </p:txBody>
      </p:sp>
      <p:sp>
        <p:nvSpPr>
          <p:cNvPr id="4" name="Заголовок 1"/>
          <p:cNvSpPr txBox="1">
            <a:spLocks/>
          </p:cNvSpPr>
          <p:nvPr/>
        </p:nvSpPr>
        <p:spPr>
          <a:xfrm rot="16200000">
            <a:off x="-2646548" y="3051212"/>
            <a:ext cx="6264696" cy="971600"/>
          </a:xfrm>
          <a:prstGeom prst="rect">
            <a:avLst/>
          </a:prstGeom>
        </p:spPr>
        <p:txBody>
          <a:bodyPr vert="horz" lIns="91440" tIns="45720" rIns="91440" bIns="45720" rtlCol="0" anchor="ctr">
            <a:normAutofit fontScale="92500" lnSpcReduction="10000"/>
            <a:scene3d>
              <a:camera prst="orthographicFront"/>
              <a:lightRig rig="threePt" dir="t"/>
            </a:scene3d>
            <a:sp3d extrusionH="95250" contourW="12700">
              <a:bevelT w="63500" h="63500"/>
              <a:extrusionClr>
                <a:srgbClr val="FFC000"/>
              </a:extrusionClr>
              <a:contourClr>
                <a:schemeClr val="tx1">
                  <a:lumMod val="5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6600" b="1" i="0" u="none" strike="noStrike" kern="1200" cap="none" spc="0" normalizeH="0" baseline="0" noProof="0" dirty="0" smtClean="0">
                <a:ln>
                  <a:noFill/>
                </a:ln>
                <a:solidFill>
                  <a:srgbClr val="FFC000"/>
                </a:solidFill>
                <a:effectLst/>
                <a:uLnTx/>
                <a:uFillTx/>
                <a:latin typeface="+mj-lt"/>
                <a:ea typeface="+mj-ea"/>
                <a:cs typeface="+mj-cs"/>
              </a:rPr>
              <a:t>ИНФОРМАТИКА</a:t>
            </a:r>
          </a:p>
        </p:txBody>
      </p:sp>
      <p:sp>
        <p:nvSpPr>
          <p:cNvPr id="5" name="Подзаголовок 11"/>
          <p:cNvSpPr txBox="1">
            <a:spLocks/>
          </p:cNvSpPr>
          <p:nvPr/>
        </p:nvSpPr>
        <p:spPr>
          <a:xfrm>
            <a:off x="899592" y="6597352"/>
            <a:ext cx="8244408" cy="260648"/>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ru-RU" sz="1000" b="0" i="0" u="none" strike="noStrike" kern="1200" cap="none" spc="0" normalizeH="0" baseline="0" noProof="0" dirty="0" smtClean="0">
                <a:ln>
                  <a:noFill/>
                </a:ln>
                <a:solidFill>
                  <a:schemeClr val="accent4">
                    <a:lumMod val="50000"/>
                  </a:schemeClr>
                </a:solidFill>
                <a:effectLst/>
                <a:uLnTx/>
                <a:uFillTx/>
                <a:latin typeface="+mn-lt"/>
                <a:ea typeface="+mn-ea"/>
                <a:cs typeface="+mn-cs"/>
              </a:rPr>
              <a:t>2014г. Кирсанов Илья Андреевич ©</a:t>
            </a:r>
            <a:endParaRPr kumimoji="0" lang="ru-RU" sz="10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Содержимое 8"/>
          <p:cNvSpPr txBox="1">
            <a:spLocks/>
          </p:cNvSpPr>
          <p:nvPr/>
        </p:nvSpPr>
        <p:spPr>
          <a:xfrm>
            <a:off x="914400" y="620688"/>
            <a:ext cx="8229600" cy="6237312"/>
          </a:xfrm>
          <a:prstGeom prst="rect">
            <a:avLst/>
          </a:prstGeom>
          <a:ln>
            <a:noFill/>
          </a:ln>
        </p:spPr>
        <p:txBody>
          <a:bodyPr>
            <a:noAutofit/>
            <a:scene3d>
              <a:camera prst="orthographicFront"/>
              <a:lightRig rig="threePt" dir="t"/>
            </a:scene3d>
            <a:sp3d extrusionH="57150">
              <a:bevelT w="38100" h="38100"/>
            </a:sp3d>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ru-RU" sz="2400" dirty="0" smtClean="0"/>
              <a:t>Решение.</a:t>
            </a:r>
          </a:p>
          <a:p>
            <a:pPr marL="0" indent="0">
              <a:spcBef>
                <a:spcPts val="0"/>
              </a:spcBef>
              <a:buNone/>
            </a:pPr>
            <a:r>
              <a:rPr lang="ru-RU" sz="2400" dirty="0" smtClean="0"/>
              <a:t>Фрегат </a:t>
            </a:r>
            <a:r>
              <a:rPr lang="ru-RU" sz="2400" b="1" dirty="0" smtClean="0"/>
              <a:t>ИЛИ</a:t>
            </a:r>
            <a:r>
              <a:rPr lang="ru-RU" sz="2400" dirty="0" smtClean="0"/>
              <a:t> Эсминец=3400</a:t>
            </a:r>
          </a:p>
          <a:p>
            <a:pPr marL="0" indent="0">
              <a:spcBef>
                <a:spcPts val="0"/>
              </a:spcBef>
              <a:buNone/>
            </a:pPr>
            <a:endParaRPr lang="ru-RU" sz="2400" dirty="0" smtClean="0"/>
          </a:p>
          <a:p>
            <a:pPr marL="0" indent="0">
              <a:spcBef>
                <a:spcPts val="0"/>
              </a:spcBef>
              <a:buNone/>
            </a:pPr>
            <a:r>
              <a:rPr lang="ru-RU" sz="2400" dirty="0" smtClean="0"/>
              <a:t>Фрегат </a:t>
            </a:r>
            <a:r>
              <a:rPr lang="ru-RU" sz="2400" b="1" dirty="0" smtClean="0"/>
              <a:t>И</a:t>
            </a:r>
            <a:r>
              <a:rPr lang="ru-RU" sz="2400" dirty="0" smtClean="0"/>
              <a:t> Эсминец=900</a:t>
            </a:r>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r>
              <a:rPr lang="ru-RU" sz="2400" dirty="0" smtClean="0"/>
              <a:t>Фрегат =2100</a:t>
            </a:r>
          </a:p>
          <a:p>
            <a:pPr marL="0" indent="0">
              <a:spcBef>
                <a:spcPts val="0"/>
              </a:spcBef>
              <a:buNone/>
            </a:pPr>
            <a:endParaRPr lang="ru-RU" sz="2400" dirty="0" smtClean="0"/>
          </a:p>
          <a:p>
            <a:pPr marL="0" indent="0">
              <a:spcBef>
                <a:spcPts val="0"/>
              </a:spcBef>
              <a:buNone/>
            </a:pPr>
            <a:r>
              <a:rPr lang="ru-RU" sz="2400" dirty="0" smtClean="0"/>
              <a:t>Эсминец=3400-2100+900=2200 запросов.</a:t>
            </a:r>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r>
              <a:rPr lang="ru-RU" sz="2400" dirty="0" smtClean="0"/>
              <a:t>Ответ 2200</a:t>
            </a:r>
          </a:p>
          <a:p>
            <a:pPr marL="457200" indent="-457200">
              <a:spcBef>
                <a:spcPts val="0"/>
              </a:spcBef>
              <a:buAutoNum type="arabicPeriod"/>
            </a:pPr>
            <a:endParaRPr lang="ru-RU" sz="2400" dirty="0" smtClean="0"/>
          </a:p>
          <a:p>
            <a:pPr marL="457200" indent="-457200">
              <a:spcBef>
                <a:spcPts val="0"/>
              </a:spcBef>
              <a:buNone/>
            </a:pPr>
            <a:endParaRPr lang="ru-RU" sz="2400" dirty="0" smtClean="0"/>
          </a:p>
        </p:txBody>
      </p:sp>
      <p:sp>
        <p:nvSpPr>
          <p:cNvPr id="14" name="Овал 13"/>
          <p:cNvSpPr/>
          <p:nvPr/>
        </p:nvSpPr>
        <p:spPr>
          <a:xfrm>
            <a:off x="5857884" y="500042"/>
            <a:ext cx="1785950" cy="1000132"/>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Фрегат</a:t>
            </a:r>
            <a:endParaRPr lang="ru-RU" b="1" dirty="0">
              <a:solidFill>
                <a:schemeClr val="tx1"/>
              </a:solidFill>
            </a:endParaRPr>
          </a:p>
        </p:txBody>
      </p:sp>
      <p:sp>
        <p:nvSpPr>
          <p:cNvPr id="15" name="Овал 14"/>
          <p:cNvSpPr/>
          <p:nvPr/>
        </p:nvSpPr>
        <p:spPr>
          <a:xfrm>
            <a:off x="7143768" y="500042"/>
            <a:ext cx="1785950" cy="1000132"/>
          </a:xfrm>
          <a:prstGeom prst="ellipse">
            <a:avLst/>
          </a:prstGeom>
          <a:solidFill>
            <a:srgbClr val="FFFF00">
              <a:alpha val="45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   Эсминец</a:t>
            </a:r>
            <a:endParaRPr lang="ru-RU" b="1" dirty="0">
              <a:solidFill>
                <a:schemeClr val="tx1"/>
              </a:solidFill>
            </a:endParaRPr>
          </a:p>
        </p:txBody>
      </p:sp>
      <p:sp>
        <p:nvSpPr>
          <p:cNvPr id="17" name="Овал 16"/>
          <p:cNvSpPr/>
          <p:nvPr/>
        </p:nvSpPr>
        <p:spPr>
          <a:xfrm>
            <a:off x="5857884" y="1571612"/>
            <a:ext cx="1785950" cy="1000132"/>
          </a:xfrm>
          <a:prstGeom prst="ellipse">
            <a:avLst/>
          </a:prstGeom>
          <a:solidFill>
            <a:srgbClr val="0070C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Фрегат</a:t>
            </a:r>
            <a:endParaRPr lang="ru-RU" b="1" dirty="0">
              <a:solidFill>
                <a:schemeClr val="tx1"/>
              </a:solidFill>
            </a:endParaRPr>
          </a:p>
        </p:txBody>
      </p:sp>
      <p:sp>
        <p:nvSpPr>
          <p:cNvPr id="18" name="Овал 17"/>
          <p:cNvSpPr/>
          <p:nvPr/>
        </p:nvSpPr>
        <p:spPr>
          <a:xfrm>
            <a:off x="7143768" y="1571612"/>
            <a:ext cx="1785950" cy="1000132"/>
          </a:xfrm>
          <a:prstGeom prst="ellipse">
            <a:avLst/>
          </a:prstGeom>
          <a:solidFill>
            <a:srgbClr val="FFFF00">
              <a:alpha val="46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   Эсминец</a:t>
            </a:r>
            <a:endParaRPr lang="ru-RU" b="1" dirty="0">
              <a:solidFill>
                <a:schemeClr val="tx1"/>
              </a:solidFill>
            </a:endParaRPr>
          </a:p>
        </p:txBody>
      </p:sp>
      <p:sp>
        <p:nvSpPr>
          <p:cNvPr id="24" name="Прямоугольник 23"/>
          <p:cNvSpPr/>
          <p:nvPr/>
        </p:nvSpPr>
        <p:spPr>
          <a:xfrm>
            <a:off x="6643702" y="1000108"/>
            <a:ext cx="1428760" cy="4286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rPr>
              <a:t>3400</a:t>
            </a:r>
            <a:endParaRPr lang="ru-RU" sz="3200" b="1" dirty="0">
              <a:solidFill>
                <a:schemeClr val="tx1"/>
              </a:solidFill>
            </a:endParaRPr>
          </a:p>
        </p:txBody>
      </p:sp>
      <p:sp>
        <p:nvSpPr>
          <p:cNvPr id="25" name="Прямоугольник 24"/>
          <p:cNvSpPr/>
          <p:nvPr/>
        </p:nvSpPr>
        <p:spPr>
          <a:xfrm rot="16200000">
            <a:off x="6715140" y="1857364"/>
            <a:ext cx="1428760" cy="4286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rPr>
              <a:t>900</a:t>
            </a:r>
            <a:endParaRPr lang="ru-RU" sz="2800" b="1" dirty="0">
              <a:solidFill>
                <a:schemeClr val="tx1"/>
              </a:solidFill>
            </a:endParaRPr>
          </a:p>
        </p:txBody>
      </p:sp>
      <p:sp>
        <p:nvSpPr>
          <p:cNvPr id="26" name="Овал 25"/>
          <p:cNvSpPr/>
          <p:nvPr/>
        </p:nvSpPr>
        <p:spPr>
          <a:xfrm>
            <a:off x="5857884" y="2643182"/>
            <a:ext cx="1785950" cy="1000132"/>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Фрегат</a:t>
            </a:r>
            <a:endParaRPr lang="ru-RU" b="1" dirty="0">
              <a:solidFill>
                <a:schemeClr val="tx1"/>
              </a:solidFill>
            </a:endParaRPr>
          </a:p>
        </p:txBody>
      </p:sp>
      <p:sp>
        <p:nvSpPr>
          <p:cNvPr id="28" name="Прямоугольник 27"/>
          <p:cNvSpPr/>
          <p:nvPr/>
        </p:nvSpPr>
        <p:spPr>
          <a:xfrm>
            <a:off x="6072198" y="3286124"/>
            <a:ext cx="1428760" cy="3571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rPr>
              <a:t>2100</a:t>
            </a:r>
            <a:endParaRPr lang="ru-RU" sz="2800" b="1" dirty="0">
              <a:solidFill>
                <a:schemeClr val="tx1"/>
              </a:solidFill>
            </a:endParaRPr>
          </a:p>
        </p:txBody>
      </p:sp>
      <p:grpSp>
        <p:nvGrpSpPr>
          <p:cNvPr id="81" name="Группа 80"/>
          <p:cNvGrpSpPr/>
          <p:nvPr/>
        </p:nvGrpSpPr>
        <p:grpSpPr>
          <a:xfrm>
            <a:off x="1000100" y="4857760"/>
            <a:ext cx="5572164" cy="1428760"/>
            <a:chOff x="1000100" y="4857760"/>
            <a:chExt cx="5572164" cy="1428760"/>
          </a:xfrm>
        </p:grpSpPr>
        <p:grpSp>
          <p:nvGrpSpPr>
            <p:cNvPr id="53" name="Группа 52"/>
            <p:cNvGrpSpPr/>
            <p:nvPr/>
          </p:nvGrpSpPr>
          <p:grpSpPr>
            <a:xfrm>
              <a:off x="1000100" y="5072074"/>
              <a:ext cx="3071834" cy="1000132"/>
              <a:chOff x="6072166" y="4000504"/>
              <a:chExt cx="3071834" cy="1000132"/>
            </a:xfrm>
          </p:grpSpPr>
          <p:sp>
            <p:nvSpPr>
              <p:cNvPr id="54" name="Овал 53"/>
              <p:cNvSpPr/>
              <p:nvPr/>
            </p:nvSpPr>
            <p:spPr>
              <a:xfrm>
                <a:off x="7358050" y="4000504"/>
                <a:ext cx="1785950" cy="1000132"/>
              </a:xfrm>
              <a:prstGeom prst="ellipse">
                <a:avLst/>
              </a:prstGeom>
              <a:solidFill>
                <a:srgbClr val="FFFF00">
                  <a:alpha val="46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   Эсминец</a:t>
                </a:r>
                <a:endParaRPr lang="ru-RU" b="1" dirty="0">
                  <a:solidFill>
                    <a:schemeClr val="tx1"/>
                  </a:solidFill>
                </a:endParaRPr>
              </a:p>
            </p:txBody>
          </p:sp>
          <p:sp>
            <p:nvSpPr>
              <p:cNvPr id="55" name="Овал 54"/>
              <p:cNvSpPr/>
              <p:nvPr/>
            </p:nvSpPr>
            <p:spPr>
              <a:xfrm>
                <a:off x="6072166" y="4000504"/>
                <a:ext cx="1785950" cy="10001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tx1"/>
                  </a:solidFill>
                </a:endParaRPr>
              </a:p>
            </p:txBody>
          </p:sp>
        </p:grpSp>
        <p:sp>
          <p:nvSpPr>
            <p:cNvPr id="59" name="Овал 58"/>
            <p:cNvSpPr/>
            <p:nvPr/>
          </p:nvSpPr>
          <p:spPr>
            <a:xfrm>
              <a:off x="1500166" y="5214950"/>
              <a:ext cx="428628" cy="714380"/>
            </a:xfrm>
            <a:prstGeom prst="ellipse">
              <a:avLst/>
            </a:prstGeom>
            <a:solidFill>
              <a:schemeClr val="accent3">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1" name="Прямоугольник 60"/>
            <p:cNvSpPr/>
            <p:nvPr/>
          </p:nvSpPr>
          <p:spPr>
            <a:xfrm rot="16200000">
              <a:off x="1000100" y="5357826"/>
              <a:ext cx="1428760" cy="4286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rPr>
                <a:t>900</a:t>
              </a:r>
              <a:endParaRPr lang="ru-RU" sz="2800" b="1" dirty="0">
                <a:solidFill>
                  <a:schemeClr val="tx1"/>
                </a:solidFill>
              </a:endParaRPr>
            </a:p>
          </p:txBody>
        </p:sp>
        <p:sp>
          <p:nvSpPr>
            <p:cNvPr id="62" name="Плюс 61"/>
            <p:cNvSpPr/>
            <p:nvPr/>
          </p:nvSpPr>
          <p:spPr>
            <a:xfrm>
              <a:off x="2071670" y="5429264"/>
              <a:ext cx="357190" cy="35719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3" name="Прямоугольник 62"/>
            <p:cNvSpPr/>
            <p:nvPr/>
          </p:nvSpPr>
          <p:spPr>
            <a:xfrm>
              <a:off x="2500298" y="5643578"/>
              <a:ext cx="1428760" cy="4286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rPr>
                <a:t>1300</a:t>
              </a:r>
              <a:endParaRPr lang="ru-RU" sz="3200" b="1" dirty="0">
                <a:solidFill>
                  <a:schemeClr val="tx1"/>
                </a:solidFill>
              </a:endParaRPr>
            </a:p>
          </p:txBody>
        </p:sp>
        <p:sp>
          <p:nvSpPr>
            <p:cNvPr id="64" name="Равно 63"/>
            <p:cNvSpPr/>
            <p:nvPr/>
          </p:nvSpPr>
          <p:spPr>
            <a:xfrm>
              <a:off x="4071934" y="5429264"/>
              <a:ext cx="571504" cy="35719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65" name="Овал 64"/>
            <p:cNvSpPr/>
            <p:nvPr/>
          </p:nvSpPr>
          <p:spPr>
            <a:xfrm>
              <a:off x="4786314" y="5072074"/>
              <a:ext cx="1785950" cy="1000132"/>
            </a:xfrm>
            <a:prstGeom prst="ellipse">
              <a:avLst/>
            </a:prstGeom>
            <a:solidFill>
              <a:srgbClr val="FFFF00">
                <a:alpha val="45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   Эсминец</a:t>
              </a:r>
              <a:endParaRPr lang="ru-RU" b="1" dirty="0">
                <a:solidFill>
                  <a:schemeClr val="tx1"/>
                </a:solidFill>
              </a:endParaRPr>
            </a:p>
          </p:txBody>
        </p:sp>
        <p:sp>
          <p:nvSpPr>
            <p:cNvPr id="66" name="Прямоугольник 65"/>
            <p:cNvSpPr/>
            <p:nvPr/>
          </p:nvSpPr>
          <p:spPr>
            <a:xfrm>
              <a:off x="5000628" y="5643578"/>
              <a:ext cx="1428760" cy="4286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rPr>
                <a:t>2200</a:t>
              </a:r>
              <a:endParaRPr lang="ru-RU" sz="3200" b="1" dirty="0">
                <a:solidFill>
                  <a:schemeClr val="tx1"/>
                </a:solidFill>
              </a:endParaRPr>
            </a:p>
          </p:txBody>
        </p:sp>
      </p:grpSp>
      <p:grpSp>
        <p:nvGrpSpPr>
          <p:cNvPr id="80" name="Группа 79"/>
          <p:cNvGrpSpPr/>
          <p:nvPr/>
        </p:nvGrpSpPr>
        <p:grpSpPr>
          <a:xfrm>
            <a:off x="1000132" y="3929066"/>
            <a:ext cx="8143868" cy="1000132"/>
            <a:chOff x="1000132" y="4000504"/>
            <a:chExt cx="8143868" cy="1000132"/>
          </a:xfrm>
        </p:grpSpPr>
        <p:grpSp>
          <p:nvGrpSpPr>
            <p:cNvPr id="79" name="Группа 78"/>
            <p:cNvGrpSpPr/>
            <p:nvPr/>
          </p:nvGrpSpPr>
          <p:grpSpPr>
            <a:xfrm>
              <a:off x="1000132" y="4000504"/>
              <a:ext cx="8143868" cy="1000132"/>
              <a:chOff x="1000132" y="4000504"/>
              <a:chExt cx="8143868" cy="1000132"/>
            </a:xfrm>
          </p:grpSpPr>
          <p:grpSp>
            <p:nvGrpSpPr>
              <p:cNvPr id="41" name="Группа 40"/>
              <p:cNvGrpSpPr/>
              <p:nvPr/>
            </p:nvGrpSpPr>
            <p:grpSpPr>
              <a:xfrm>
                <a:off x="1000132" y="4000504"/>
                <a:ext cx="3071834" cy="1000132"/>
                <a:chOff x="6010284" y="1081070"/>
                <a:chExt cx="3071834" cy="1000132"/>
              </a:xfrm>
            </p:grpSpPr>
            <p:sp>
              <p:nvSpPr>
                <p:cNvPr id="38" name="Овал 37"/>
                <p:cNvSpPr/>
                <p:nvPr/>
              </p:nvSpPr>
              <p:spPr>
                <a:xfrm>
                  <a:off x="6010284" y="1081070"/>
                  <a:ext cx="1785950" cy="1000132"/>
                </a:xfrm>
                <a:prstGeom prst="ellipse">
                  <a:avLst/>
                </a:prstGeom>
                <a:solidFill>
                  <a:srgbClr val="0070C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Фрегат</a:t>
                  </a:r>
                  <a:endParaRPr lang="ru-RU" b="1" dirty="0">
                    <a:solidFill>
                      <a:schemeClr val="tx1"/>
                    </a:solidFill>
                  </a:endParaRPr>
                </a:p>
              </p:txBody>
            </p:sp>
            <p:sp>
              <p:nvSpPr>
                <p:cNvPr id="39" name="Овал 38"/>
                <p:cNvSpPr/>
                <p:nvPr/>
              </p:nvSpPr>
              <p:spPr>
                <a:xfrm>
                  <a:off x="7296168" y="1081070"/>
                  <a:ext cx="1785950" cy="1000132"/>
                </a:xfrm>
                <a:prstGeom prst="ellipse">
                  <a:avLst/>
                </a:prstGeom>
                <a:solidFill>
                  <a:srgbClr val="0070C0">
                    <a:alpha val="7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   Эсминец</a:t>
                  </a:r>
                  <a:endParaRPr lang="ru-RU" b="1" dirty="0">
                    <a:solidFill>
                      <a:schemeClr val="tx1"/>
                    </a:solidFill>
                  </a:endParaRPr>
                </a:p>
              </p:txBody>
            </p:sp>
            <p:sp>
              <p:nvSpPr>
                <p:cNvPr id="40" name="Прямоугольник 39"/>
                <p:cNvSpPr/>
                <p:nvPr/>
              </p:nvSpPr>
              <p:spPr>
                <a:xfrm>
                  <a:off x="6796102" y="1581136"/>
                  <a:ext cx="1428760" cy="4286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rPr>
                    <a:t>3400</a:t>
                  </a:r>
                  <a:endParaRPr lang="ru-RU" sz="2800" b="1" dirty="0">
                    <a:solidFill>
                      <a:schemeClr val="tx1"/>
                    </a:solidFill>
                  </a:endParaRPr>
                </a:p>
              </p:txBody>
            </p:sp>
          </p:grpSp>
          <p:sp>
            <p:nvSpPr>
              <p:cNvPr id="42" name="Минус 41"/>
              <p:cNvSpPr/>
              <p:nvPr/>
            </p:nvSpPr>
            <p:spPr>
              <a:xfrm>
                <a:off x="4071966" y="4357694"/>
                <a:ext cx="642942" cy="285752"/>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grpSp>
            <p:nvGrpSpPr>
              <p:cNvPr id="52" name="Группа 51"/>
              <p:cNvGrpSpPr/>
              <p:nvPr/>
            </p:nvGrpSpPr>
            <p:grpSpPr>
              <a:xfrm>
                <a:off x="6072198" y="4000504"/>
                <a:ext cx="3071802" cy="1000132"/>
                <a:chOff x="6072166" y="4000504"/>
                <a:chExt cx="3071802" cy="1000132"/>
              </a:xfrm>
            </p:grpSpPr>
            <p:sp>
              <p:nvSpPr>
                <p:cNvPr id="48" name="Овал 47"/>
                <p:cNvSpPr/>
                <p:nvPr/>
              </p:nvSpPr>
              <p:spPr>
                <a:xfrm>
                  <a:off x="7358018" y="4000504"/>
                  <a:ext cx="1785950" cy="1000132"/>
                </a:xfrm>
                <a:prstGeom prst="ellipse">
                  <a:avLst/>
                </a:prstGeom>
                <a:solidFill>
                  <a:srgbClr val="FFFF00">
                    <a:alpha val="46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   Эсминец</a:t>
                  </a:r>
                  <a:endParaRPr lang="ru-RU" b="1" dirty="0">
                    <a:solidFill>
                      <a:schemeClr val="tx1"/>
                    </a:solidFill>
                  </a:endParaRPr>
                </a:p>
              </p:txBody>
            </p:sp>
            <p:sp>
              <p:nvSpPr>
                <p:cNvPr id="47" name="Овал 46"/>
                <p:cNvSpPr/>
                <p:nvPr/>
              </p:nvSpPr>
              <p:spPr>
                <a:xfrm>
                  <a:off x="6072166" y="4000504"/>
                  <a:ext cx="1785950" cy="10001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chemeClr val="tx1"/>
                    </a:solidFill>
                  </a:endParaRPr>
                </a:p>
              </p:txBody>
            </p:sp>
          </p:grpSp>
          <p:sp>
            <p:nvSpPr>
              <p:cNvPr id="43" name="Овал 42"/>
              <p:cNvSpPr/>
              <p:nvPr/>
            </p:nvSpPr>
            <p:spPr>
              <a:xfrm>
                <a:off x="4714908" y="4000504"/>
                <a:ext cx="1785950" cy="1000132"/>
              </a:xfrm>
              <a:prstGeom prst="ellipse">
                <a:avLst/>
              </a:prstGeom>
              <a:solidFill>
                <a:srgbClr val="0070C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Фрегат</a:t>
                </a:r>
                <a:endParaRPr lang="ru-RU" b="1" dirty="0">
                  <a:solidFill>
                    <a:schemeClr val="tx1"/>
                  </a:solidFill>
                </a:endParaRPr>
              </a:p>
            </p:txBody>
          </p:sp>
          <p:sp>
            <p:nvSpPr>
              <p:cNvPr id="50" name="Равно 49"/>
              <p:cNvSpPr/>
              <p:nvPr/>
            </p:nvSpPr>
            <p:spPr>
              <a:xfrm>
                <a:off x="6715172" y="4357694"/>
                <a:ext cx="571504" cy="35719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51" name="Прямоугольник 50"/>
              <p:cNvSpPr/>
              <p:nvPr/>
            </p:nvSpPr>
            <p:spPr>
              <a:xfrm>
                <a:off x="4857752" y="4572008"/>
                <a:ext cx="1428760" cy="3571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rPr>
                  <a:t>2100</a:t>
                </a:r>
                <a:endParaRPr lang="ru-RU" sz="2800" b="1" dirty="0">
                  <a:solidFill>
                    <a:schemeClr val="tx1"/>
                  </a:solidFill>
                </a:endParaRPr>
              </a:p>
            </p:txBody>
          </p:sp>
        </p:grpSp>
        <p:sp>
          <p:nvSpPr>
            <p:cNvPr id="49" name="Прямоугольник 48"/>
            <p:cNvSpPr/>
            <p:nvPr/>
          </p:nvSpPr>
          <p:spPr>
            <a:xfrm>
              <a:off x="7500958" y="4572008"/>
              <a:ext cx="1428760" cy="4286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rPr>
                <a:t>1300</a:t>
              </a:r>
              <a:endParaRPr lang="ru-RU" sz="2800" b="1" dirty="0">
                <a:solidFill>
                  <a:schemeClr val="tx1"/>
                </a:solidFill>
              </a:endParaRPr>
            </a:p>
          </p:txBody>
        </p:sp>
      </p:grpSp>
    </p:spTree>
    <p:extLst>
      <p:ext uri="{BB962C8B-B14F-4D97-AF65-F5344CB8AC3E}">
        <p14:creationId xmlns:p14="http://schemas.microsoft.com/office/powerpoint/2010/main" xmlns="" val="1851706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mph" presetSubtype="2" fill="hold" nodeType="withEffect">
                                  <p:stCondLst>
                                    <p:cond delay="0"/>
                                  </p:stCondLst>
                                  <p:childTnLst>
                                    <p:animClr clrSpc="rgb">
                                      <p:cBhvr>
                                        <p:cTn id="8" dur="500" fill="hold"/>
                                        <p:tgtEl>
                                          <p:spTgt spid="14"/>
                                        </p:tgtEl>
                                        <p:attrNameLst>
                                          <p:attrName>fillcolor</p:attrName>
                                        </p:attrNameLst>
                                      </p:cBhvr>
                                      <p:to>
                                        <a:schemeClr val="accent1"/>
                                      </p:to>
                                    </p:animClr>
                                    <p:set>
                                      <p:cBhvr>
                                        <p:cTn id="9" dur="500" fill="hold"/>
                                        <p:tgtEl>
                                          <p:spTgt spid="14"/>
                                        </p:tgtEl>
                                        <p:attrNameLst>
                                          <p:attrName>fill.type</p:attrName>
                                        </p:attrNameLst>
                                      </p:cBhvr>
                                      <p:to>
                                        <p:strVal val="solid"/>
                                      </p:to>
                                    </p:set>
                                    <p:set>
                                      <p:cBhvr>
                                        <p:cTn id="10" dur="500" fill="hold"/>
                                        <p:tgtEl>
                                          <p:spTgt spid="14"/>
                                        </p:tgtEl>
                                        <p:attrNameLst>
                                          <p:attrName>fill.on</p:attrName>
                                        </p:attrNameLst>
                                      </p:cBhvr>
                                      <p:to>
                                        <p:strVal val="true"/>
                                      </p:to>
                                    </p:set>
                                  </p:childTnLst>
                                </p:cTn>
                              </p:par>
                              <p:par>
                                <p:cTn id="11" presetID="1" presetClass="emph" presetSubtype="2" fill="hold" nodeType="withEffect">
                                  <p:stCondLst>
                                    <p:cond delay="0"/>
                                  </p:stCondLst>
                                  <p:childTnLst>
                                    <p:animClr clrSpc="rgb">
                                      <p:cBhvr>
                                        <p:cTn id="12" dur="500" fill="hold"/>
                                        <p:tgtEl>
                                          <p:spTgt spid="15"/>
                                        </p:tgtEl>
                                        <p:attrNameLst>
                                          <p:attrName>fillcolor</p:attrName>
                                        </p:attrNameLst>
                                      </p:cBhvr>
                                      <p:to>
                                        <a:schemeClr val="accent1"/>
                                      </p:to>
                                    </p:animClr>
                                    <p:set>
                                      <p:cBhvr>
                                        <p:cTn id="13" dur="500" fill="hold"/>
                                        <p:tgtEl>
                                          <p:spTgt spid="15"/>
                                        </p:tgtEl>
                                        <p:attrNameLst>
                                          <p:attrName>fill.type</p:attrName>
                                        </p:attrNameLst>
                                      </p:cBhvr>
                                      <p:to>
                                        <p:strVal val="solid"/>
                                      </p:to>
                                    </p:set>
                                    <p:set>
                                      <p:cBhvr>
                                        <p:cTn id="14" dur="500" fill="hold"/>
                                        <p:tgtEl>
                                          <p:spTgt spid="15"/>
                                        </p:tgtEl>
                                        <p:attrNameLst>
                                          <p:attrName>fill.on</p:attrName>
                                        </p:attrNameLst>
                                      </p:cBhvr>
                                      <p:to>
                                        <p:strVal val="tru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1" presetClass="entr" presetSubtype="0" fill="hold" grpId="1" nodeType="with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8" end="8"/>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8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4" grpId="0"/>
      <p:bldP spid="25" grpId="0"/>
      <p:bldP spid="26" grpId="0" animBg="1"/>
      <p:bldP spid="28"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00000" y="0"/>
            <a:ext cx="82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Заголовок 1"/>
          <p:cNvSpPr txBox="1">
            <a:spLocks/>
          </p:cNvSpPr>
          <p:nvPr/>
        </p:nvSpPr>
        <p:spPr>
          <a:xfrm>
            <a:off x="899592" y="0"/>
            <a:ext cx="8244408" cy="620688"/>
          </a:xfrm>
          <a:prstGeom prst="rect">
            <a:avLst/>
          </a:prstGeom>
        </p:spPr>
        <p:txBody>
          <a:bodyPr>
            <a:normAutofit fontScale="90000" lnSpcReduction="20000"/>
            <a:scene3d>
              <a:camera prst="orthographicFront"/>
              <a:lightRig rig="threePt" dir="t"/>
            </a:scene3d>
            <a:sp3d extrusionH="57150">
              <a:bevelT w="38100" h="38100"/>
            </a:sp3d>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b="1" dirty="0" smtClean="0"/>
              <a:t>Вопросы.</a:t>
            </a:r>
            <a:endParaRPr lang="ru-RU" b="1" dirty="0"/>
          </a:p>
        </p:txBody>
      </p:sp>
      <p:sp>
        <p:nvSpPr>
          <p:cNvPr id="4" name="Заголовок 1"/>
          <p:cNvSpPr txBox="1">
            <a:spLocks/>
          </p:cNvSpPr>
          <p:nvPr/>
        </p:nvSpPr>
        <p:spPr>
          <a:xfrm rot="16200000">
            <a:off x="-2646548" y="3051212"/>
            <a:ext cx="6264696" cy="971600"/>
          </a:xfrm>
          <a:prstGeom prst="rect">
            <a:avLst/>
          </a:prstGeom>
        </p:spPr>
        <p:txBody>
          <a:bodyPr vert="horz" lIns="91440" tIns="45720" rIns="91440" bIns="45720" rtlCol="0" anchor="ctr">
            <a:normAutofit fontScale="92500" lnSpcReduction="10000"/>
            <a:scene3d>
              <a:camera prst="orthographicFront"/>
              <a:lightRig rig="threePt" dir="t"/>
            </a:scene3d>
            <a:sp3d extrusionH="95250" contourW="12700">
              <a:bevelT w="63500" h="63500"/>
              <a:extrusionClr>
                <a:srgbClr val="FFC000"/>
              </a:extrusionClr>
              <a:contourClr>
                <a:schemeClr val="tx1">
                  <a:lumMod val="5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6600" b="1" i="0" u="none" strike="noStrike" kern="1200" cap="none" spc="0" normalizeH="0" baseline="0" noProof="0" dirty="0" smtClean="0">
                <a:ln>
                  <a:noFill/>
                </a:ln>
                <a:solidFill>
                  <a:srgbClr val="FFC000"/>
                </a:solidFill>
                <a:effectLst/>
                <a:uLnTx/>
                <a:uFillTx/>
                <a:latin typeface="+mj-lt"/>
                <a:ea typeface="+mj-ea"/>
                <a:cs typeface="+mj-cs"/>
              </a:rPr>
              <a:t>ИНФОРМАТИКА</a:t>
            </a:r>
          </a:p>
        </p:txBody>
      </p:sp>
      <p:sp>
        <p:nvSpPr>
          <p:cNvPr id="5" name="Подзаголовок 11"/>
          <p:cNvSpPr txBox="1">
            <a:spLocks/>
          </p:cNvSpPr>
          <p:nvPr/>
        </p:nvSpPr>
        <p:spPr>
          <a:xfrm>
            <a:off x="899592" y="6597352"/>
            <a:ext cx="8244408" cy="260648"/>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ru-RU" sz="1000" b="0" i="0" u="none" strike="noStrike" kern="1200" cap="none" spc="0" normalizeH="0" baseline="0" noProof="0" dirty="0" smtClean="0">
                <a:ln>
                  <a:noFill/>
                </a:ln>
                <a:solidFill>
                  <a:schemeClr val="accent4">
                    <a:lumMod val="50000"/>
                  </a:schemeClr>
                </a:solidFill>
                <a:effectLst/>
                <a:uLnTx/>
                <a:uFillTx/>
                <a:latin typeface="+mn-lt"/>
                <a:ea typeface="+mn-ea"/>
                <a:cs typeface="+mn-cs"/>
              </a:rPr>
              <a:t>2014г. Кирсанов Илья Андреевич ©</a:t>
            </a:r>
            <a:endParaRPr kumimoji="0" lang="ru-RU" sz="1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691680" y="1196752"/>
            <a:ext cx="6085184" cy="4067944"/>
          </a:xfrm>
          <a:prstGeom prst="rect">
            <a:avLst/>
          </a:prstGeom>
          <a:ln>
            <a:noFill/>
          </a:ln>
        </p:spPr>
        <p:txBody>
          <a:bodyPr vert="horz" lIns="91440" tIns="45720" rIns="91440" bIns="45720" rtlCol="0" anchor="ctr">
            <a:normAutofit fontScale="97500"/>
            <a:scene3d>
              <a:camera prst="orthographicFront"/>
              <a:lightRig rig="threePt" dir="t">
                <a:rot lat="0" lon="0" rev="0"/>
              </a:lightRig>
            </a:scene3d>
            <a:sp3d extrusionH="95250" contourW="12700">
              <a:bevelT w="63500" h="63500"/>
              <a:bevelB w="63500" h="63500"/>
              <a:extrusionClr>
                <a:srgbClr val="002060"/>
              </a:extrusionClr>
              <a:contourClr>
                <a:srgbClr val="002060"/>
              </a:contourClr>
            </a:sp3d>
          </a:bodyPr>
          <a:lstStyle/>
          <a:p>
            <a:pPr lvl="0">
              <a:spcBef>
                <a:spcPct val="0"/>
              </a:spcBef>
            </a:pPr>
            <a:endParaRPr kumimoji="0" lang="ru-RU" sz="6600" b="0" i="0" u="none" strike="noStrike" kern="1200" cap="none" spc="0" normalizeH="0" baseline="0" noProof="0" dirty="0" smtClean="0">
              <a:ln>
                <a:noFill/>
              </a:ln>
              <a:solidFill>
                <a:schemeClr val="accent4">
                  <a:lumMod val="50000"/>
                </a:schemeClr>
              </a:solidFill>
              <a:effectLst/>
              <a:uLnTx/>
              <a:uFillTx/>
              <a:latin typeface="+mj-lt"/>
              <a:ea typeface="+mj-ea"/>
              <a:cs typeface="+mj-cs"/>
            </a:endParaRPr>
          </a:p>
        </p:txBody>
      </p:sp>
      <p:sp>
        <p:nvSpPr>
          <p:cNvPr id="7" name="Содержимое 8"/>
          <p:cNvSpPr txBox="1">
            <a:spLocks/>
          </p:cNvSpPr>
          <p:nvPr/>
        </p:nvSpPr>
        <p:spPr>
          <a:xfrm>
            <a:off x="914400" y="620688"/>
            <a:ext cx="8229600" cy="6237312"/>
          </a:xfrm>
          <a:prstGeom prst="rect">
            <a:avLst/>
          </a:prstGeom>
          <a:ln>
            <a:noFill/>
          </a:ln>
        </p:spPr>
        <p:txBody>
          <a:bodyPr>
            <a:noAutofit/>
            <a:scene3d>
              <a:camera prst="orthographicFront"/>
              <a:lightRig rig="threePt" dir="t"/>
            </a:scene3d>
            <a:sp3d extrusionH="57150">
              <a:bevelT w="38100" h="38100"/>
            </a:sp3d>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ru-RU" sz="2400" dirty="0" smtClean="0"/>
              <a:t>В языке запросов поискового сервера для обозначения логической операции «ИЛИ» используется символ «|», а для логической операции «И» — символ «&amp;».В таблице приведены запросы и количество найденных по ним страниц некоторого сегмента сети Интернет.</a:t>
            </a:r>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r>
              <a:rPr lang="ru-RU" sz="2400" dirty="0" smtClean="0"/>
              <a:t> </a:t>
            </a:r>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r>
              <a:rPr lang="ru-RU" sz="2400" dirty="0" smtClean="0"/>
              <a:t>Какое количество страниц (в тысячах) будет найдено по запросу Пушкин? Считается, что все запросы выполнялись практически одновременно, так что набор страниц, содержащих все искомые слова, не изменялся за время выполнения запросов.</a:t>
            </a:r>
          </a:p>
          <a:p>
            <a:pPr marL="0" indent="0">
              <a:spcBef>
                <a:spcPts val="0"/>
              </a:spcBef>
              <a:buNone/>
            </a:pPr>
            <a:r>
              <a:rPr lang="ru-RU" sz="2400" dirty="0" smtClean="0"/>
              <a:t>Ответ 3400</a:t>
            </a:r>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baseline="30000" dirty="0" smtClean="0"/>
          </a:p>
          <a:p>
            <a:pPr marL="0" indent="0">
              <a:spcBef>
                <a:spcPts val="0"/>
              </a:spcBef>
              <a:buNone/>
            </a:pPr>
            <a:endParaRPr lang="ru-RU" sz="2400" dirty="0" smtClean="0"/>
          </a:p>
          <a:p>
            <a:pPr marL="0" indent="0">
              <a:spcBef>
                <a:spcPts val="0"/>
              </a:spcBef>
              <a:buNone/>
            </a:pPr>
            <a:endParaRPr lang="ru-RU" sz="2400" baseline="300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p:txBody>
      </p:sp>
      <p:graphicFrame>
        <p:nvGraphicFramePr>
          <p:cNvPr id="9" name="Таблица 8"/>
          <p:cNvGraphicFramePr>
            <a:graphicFrameLocks noGrp="1"/>
          </p:cNvGraphicFramePr>
          <p:nvPr/>
        </p:nvGraphicFramePr>
        <p:xfrm>
          <a:off x="1000100" y="2500306"/>
          <a:ext cx="8001056" cy="1767840"/>
        </p:xfrm>
        <a:graphic>
          <a:graphicData uri="http://schemas.openxmlformats.org/drawingml/2006/table">
            <a:tbl>
              <a:tblPr firstRow="1" bandRow="1">
                <a:tableStyleId>{5C22544A-7EE6-4342-B048-85BDC9FD1C3A}</a:tableStyleId>
              </a:tblPr>
              <a:tblGrid>
                <a:gridCol w="3000396"/>
                <a:gridCol w="5000660"/>
              </a:tblGrid>
              <a:tr h="432710">
                <a:tc>
                  <a:txBody>
                    <a:bodyPr/>
                    <a:lstStyle/>
                    <a:p>
                      <a:pPr algn="ctr"/>
                      <a:r>
                        <a:rPr lang="ru-RU" sz="2400" b="1" dirty="0" smtClean="0">
                          <a:solidFill>
                            <a:schemeClr val="tx1"/>
                          </a:solidFill>
                          <a:latin typeface="+mn-lt"/>
                        </a:rPr>
                        <a:t>Запрос</a:t>
                      </a:r>
                      <a:endParaRPr lang="ru-RU" sz="2400" b="1" dirty="0">
                        <a:solidFill>
                          <a:schemeClr val="tx1"/>
                        </a:solidFill>
                        <a:latin typeface="+mn-lt"/>
                      </a:endParaRP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2400" b="1" dirty="0" smtClean="0">
                          <a:solidFill>
                            <a:schemeClr val="tx1"/>
                          </a:solidFill>
                          <a:latin typeface="+mn-lt"/>
                        </a:rPr>
                        <a:t>Найдено страниц(в тысячах</a:t>
                      </a:r>
                      <a:r>
                        <a:rPr lang="ru-RU" sz="2400" b="1" dirty="0">
                          <a:solidFill>
                            <a:schemeClr val="tx1"/>
                          </a:solidFill>
                          <a:latin typeface="+mn-lt"/>
                        </a:rPr>
                        <a:t>)</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6766">
                <a:tc>
                  <a:txBody>
                    <a:bodyPr/>
                    <a:lstStyle/>
                    <a:p>
                      <a:pPr algn="ctr"/>
                      <a:r>
                        <a:rPr lang="ru-RU" sz="2400" dirty="0" smtClean="0">
                          <a:solidFill>
                            <a:srgbClr val="000000"/>
                          </a:solidFill>
                          <a:latin typeface="+mn-lt"/>
                        </a:rPr>
                        <a:t>Пушкин </a:t>
                      </a:r>
                      <a:r>
                        <a:rPr lang="ru-RU" sz="2400" dirty="0">
                          <a:solidFill>
                            <a:srgbClr val="000000"/>
                          </a:solidFill>
                          <a:latin typeface="+mn-lt"/>
                        </a:rPr>
                        <a:t>| </a:t>
                      </a:r>
                      <a:r>
                        <a:rPr lang="ru-RU" sz="2400" dirty="0" smtClean="0">
                          <a:solidFill>
                            <a:srgbClr val="000000"/>
                          </a:solidFill>
                          <a:latin typeface="+mn-lt"/>
                        </a:rPr>
                        <a:t>Лермонтов</a:t>
                      </a:r>
                      <a:endParaRPr lang="ru-RU" sz="2400" dirty="0">
                        <a:solidFill>
                          <a:srgbClr val="000000"/>
                        </a:solidFill>
                        <a:latin typeface="+mn-lt"/>
                      </a:endParaRP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2400">
                          <a:solidFill>
                            <a:srgbClr val="000000"/>
                          </a:solidFill>
                          <a:latin typeface="+mn-lt"/>
                        </a:rPr>
                        <a:t>5200</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6766">
                <a:tc>
                  <a:txBody>
                    <a:bodyPr/>
                    <a:lstStyle/>
                    <a:p>
                      <a:pPr algn="ctr"/>
                      <a:r>
                        <a:rPr lang="ru-RU" sz="2400" dirty="0" smtClean="0">
                          <a:solidFill>
                            <a:srgbClr val="000000"/>
                          </a:solidFill>
                          <a:latin typeface="+mn-lt"/>
                        </a:rPr>
                        <a:t>Лермонтов</a:t>
                      </a:r>
                      <a:endParaRPr lang="ru-RU" sz="2400" dirty="0">
                        <a:solidFill>
                          <a:srgbClr val="000000"/>
                        </a:solidFill>
                        <a:latin typeface="+mn-lt"/>
                      </a:endParaRP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2400">
                          <a:solidFill>
                            <a:srgbClr val="000000"/>
                          </a:solidFill>
                          <a:latin typeface="+mn-lt"/>
                        </a:rPr>
                        <a:t>2100</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36766">
                <a:tc>
                  <a:txBody>
                    <a:bodyPr/>
                    <a:lstStyle/>
                    <a:p>
                      <a:pPr algn="ctr"/>
                      <a:r>
                        <a:rPr lang="ru-RU" sz="2400" dirty="0" smtClean="0">
                          <a:solidFill>
                            <a:srgbClr val="000000"/>
                          </a:solidFill>
                          <a:latin typeface="+mn-lt"/>
                        </a:rPr>
                        <a:t>Пушкин </a:t>
                      </a:r>
                      <a:r>
                        <a:rPr lang="ru-RU" sz="2400" dirty="0">
                          <a:solidFill>
                            <a:srgbClr val="000000"/>
                          </a:solidFill>
                          <a:latin typeface="+mn-lt"/>
                        </a:rPr>
                        <a:t>&amp; </a:t>
                      </a:r>
                      <a:r>
                        <a:rPr lang="ru-RU" sz="2400" dirty="0" smtClean="0">
                          <a:solidFill>
                            <a:srgbClr val="000000"/>
                          </a:solidFill>
                          <a:latin typeface="+mn-lt"/>
                        </a:rPr>
                        <a:t>Лермонтов</a:t>
                      </a:r>
                      <a:endParaRPr lang="ru-RU" sz="2400" dirty="0">
                        <a:solidFill>
                          <a:srgbClr val="000000"/>
                        </a:solidFill>
                        <a:latin typeface="+mn-lt"/>
                      </a:endParaRP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2400" dirty="0">
                          <a:solidFill>
                            <a:srgbClr val="000000"/>
                          </a:solidFill>
                          <a:latin typeface="+mn-lt"/>
                        </a:rPr>
                        <a:t>300</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xmlns="" val="1851706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00000" y="0"/>
            <a:ext cx="82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Заголовок 1"/>
          <p:cNvSpPr txBox="1">
            <a:spLocks/>
          </p:cNvSpPr>
          <p:nvPr/>
        </p:nvSpPr>
        <p:spPr>
          <a:xfrm>
            <a:off x="899592" y="0"/>
            <a:ext cx="8244408" cy="620688"/>
          </a:xfrm>
          <a:prstGeom prst="rect">
            <a:avLst/>
          </a:prstGeom>
        </p:spPr>
        <p:txBody>
          <a:bodyPr>
            <a:normAutofit fontScale="90000" lnSpcReduction="20000"/>
            <a:scene3d>
              <a:camera prst="orthographicFront"/>
              <a:lightRig rig="threePt" dir="t"/>
            </a:scene3d>
            <a:sp3d extrusionH="57150">
              <a:bevelT w="38100" h="38100"/>
            </a:sp3d>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b="1" dirty="0" smtClean="0"/>
              <a:t>Вопросы.</a:t>
            </a:r>
            <a:endParaRPr lang="ru-RU" b="1" dirty="0"/>
          </a:p>
        </p:txBody>
      </p:sp>
      <p:sp>
        <p:nvSpPr>
          <p:cNvPr id="4" name="Заголовок 1"/>
          <p:cNvSpPr txBox="1">
            <a:spLocks/>
          </p:cNvSpPr>
          <p:nvPr/>
        </p:nvSpPr>
        <p:spPr>
          <a:xfrm rot="16200000">
            <a:off x="-2646548" y="3051212"/>
            <a:ext cx="6264696" cy="971600"/>
          </a:xfrm>
          <a:prstGeom prst="rect">
            <a:avLst/>
          </a:prstGeom>
        </p:spPr>
        <p:txBody>
          <a:bodyPr vert="horz" lIns="91440" tIns="45720" rIns="91440" bIns="45720" rtlCol="0" anchor="ctr">
            <a:normAutofit fontScale="92500" lnSpcReduction="10000"/>
            <a:scene3d>
              <a:camera prst="orthographicFront"/>
              <a:lightRig rig="threePt" dir="t"/>
            </a:scene3d>
            <a:sp3d extrusionH="95250" contourW="12700">
              <a:bevelT w="63500" h="63500"/>
              <a:extrusionClr>
                <a:srgbClr val="FFC000"/>
              </a:extrusionClr>
              <a:contourClr>
                <a:schemeClr val="tx1">
                  <a:lumMod val="5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6600" b="1" i="0" u="none" strike="noStrike" kern="1200" cap="none" spc="0" normalizeH="0" baseline="0" noProof="0" dirty="0" smtClean="0">
                <a:ln>
                  <a:noFill/>
                </a:ln>
                <a:solidFill>
                  <a:srgbClr val="FFC000"/>
                </a:solidFill>
                <a:effectLst/>
                <a:uLnTx/>
                <a:uFillTx/>
                <a:latin typeface="+mj-lt"/>
                <a:ea typeface="+mj-ea"/>
                <a:cs typeface="+mj-cs"/>
              </a:rPr>
              <a:t>ИНФОРМАТИКА</a:t>
            </a:r>
          </a:p>
        </p:txBody>
      </p:sp>
      <p:sp>
        <p:nvSpPr>
          <p:cNvPr id="5" name="Подзаголовок 11"/>
          <p:cNvSpPr txBox="1">
            <a:spLocks/>
          </p:cNvSpPr>
          <p:nvPr/>
        </p:nvSpPr>
        <p:spPr>
          <a:xfrm>
            <a:off x="899592" y="6597352"/>
            <a:ext cx="8244408" cy="260648"/>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ru-RU" sz="1000" b="0" i="0" u="none" strike="noStrike" kern="1200" cap="none" spc="0" normalizeH="0" baseline="0" noProof="0" dirty="0" smtClean="0">
                <a:ln>
                  <a:noFill/>
                </a:ln>
                <a:solidFill>
                  <a:schemeClr val="accent4">
                    <a:lumMod val="50000"/>
                  </a:schemeClr>
                </a:solidFill>
                <a:effectLst/>
                <a:uLnTx/>
                <a:uFillTx/>
                <a:latin typeface="+mn-lt"/>
                <a:ea typeface="+mn-ea"/>
                <a:cs typeface="+mn-cs"/>
              </a:rPr>
              <a:t>2014г. Кирсанов Илья Андреевич ©</a:t>
            </a:r>
            <a:endParaRPr kumimoji="0" lang="ru-RU" sz="1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691680" y="1196752"/>
            <a:ext cx="6085184" cy="4067944"/>
          </a:xfrm>
          <a:prstGeom prst="rect">
            <a:avLst/>
          </a:prstGeom>
          <a:ln>
            <a:noFill/>
          </a:ln>
        </p:spPr>
        <p:txBody>
          <a:bodyPr vert="horz" lIns="91440" tIns="45720" rIns="91440" bIns="45720" rtlCol="0" anchor="ctr">
            <a:normAutofit fontScale="97500"/>
            <a:scene3d>
              <a:camera prst="orthographicFront"/>
              <a:lightRig rig="threePt" dir="t">
                <a:rot lat="0" lon="0" rev="0"/>
              </a:lightRig>
            </a:scene3d>
            <a:sp3d extrusionH="95250" contourW="12700">
              <a:bevelT w="63500" h="63500"/>
              <a:bevelB w="63500" h="63500"/>
              <a:extrusionClr>
                <a:srgbClr val="002060"/>
              </a:extrusionClr>
              <a:contourClr>
                <a:srgbClr val="002060"/>
              </a:contourClr>
            </a:sp3d>
          </a:bodyPr>
          <a:lstStyle/>
          <a:p>
            <a:pPr lvl="0">
              <a:spcBef>
                <a:spcPct val="0"/>
              </a:spcBef>
            </a:pPr>
            <a:endParaRPr kumimoji="0" lang="ru-RU" sz="6600" b="0" i="0" u="none" strike="noStrike" kern="1200" cap="none" spc="0" normalizeH="0" baseline="0" noProof="0" dirty="0" smtClean="0">
              <a:ln>
                <a:noFill/>
              </a:ln>
              <a:solidFill>
                <a:schemeClr val="accent4">
                  <a:lumMod val="50000"/>
                </a:schemeClr>
              </a:solidFill>
              <a:effectLst/>
              <a:uLnTx/>
              <a:uFillTx/>
              <a:latin typeface="+mj-lt"/>
              <a:ea typeface="+mj-ea"/>
              <a:cs typeface="+mj-cs"/>
            </a:endParaRPr>
          </a:p>
        </p:txBody>
      </p:sp>
      <p:sp>
        <p:nvSpPr>
          <p:cNvPr id="7" name="Содержимое 8"/>
          <p:cNvSpPr txBox="1">
            <a:spLocks/>
          </p:cNvSpPr>
          <p:nvPr/>
        </p:nvSpPr>
        <p:spPr>
          <a:xfrm>
            <a:off x="914400" y="620688"/>
            <a:ext cx="8229600" cy="6237312"/>
          </a:xfrm>
          <a:prstGeom prst="rect">
            <a:avLst/>
          </a:prstGeom>
          <a:ln>
            <a:noFill/>
          </a:ln>
        </p:spPr>
        <p:txBody>
          <a:bodyPr>
            <a:noAutofit/>
            <a:scene3d>
              <a:camera prst="orthographicFront"/>
              <a:lightRig rig="threePt" dir="t"/>
            </a:scene3d>
            <a:sp3d extrusionH="57150">
              <a:bevelT w="38100" h="38100"/>
            </a:sp3d>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a:spcBef>
                <a:spcPts val="0"/>
              </a:spcBef>
              <a:buNone/>
            </a:pPr>
            <a:r>
              <a:rPr lang="ru-RU" sz="2400" dirty="0" smtClean="0"/>
              <a:t>В языке запросов поискового сервера для обозначения логической операции «ИЛИ» используется символ «|», а для логической операции «И» - символ «&amp;».В таблице приведены запросы и количество найденных по ним страниц некоторого сегмента сети Интернет.</a:t>
            </a:r>
          </a:p>
          <a:p>
            <a:pPr marL="0">
              <a:spcBef>
                <a:spcPts val="0"/>
              </a:spcBef>
              <a:buNone/>
            </a:pPr>
            <a:endParaRPr lang="ru-RU" sz="2400" dirty="0" smtClean="0"/>
          </a:p>
          <a:p>
            <a:pPr marL="0">
              <a:spcBef>
                <a:spcPts val="0"/>
              </a:spcBef>
              <a:buNone/>
            </a:pPr>
            <a:endParaRPr lang="ru-RU" sz="2400" dirty="0" smtClean="0"/>
          </a:p>
          <a:p>
            <a:pPr marL="0">
              <a:spcBef>
                <a:spcPts val="0"/>
              </a:spcBef>
              <a:buNone/>
            </a:pPr>
            <a:endParaRPr lang="ru-RU" sz="2400" dirty="0" smtClean="0"/>
          </a:p>
          <a:p>
            <a:pPr marL="0">
              <a:spcBef>
                <a:spcPts val="0"/>
              </a:spcBef>
              <a:buNone/>
            </a:pPr>
            <a:endParaRPr lang="ru-RU" sz="2400" dirty="0" smtClean="0"/>
          </a:p>
          <a:p>
            <a:pPr marL="0">
              <a:spcBef>
                <a:spcPts val="0"/>
              </a:spcBef>
              <a:buNone/>
            </a:pPr>
            <a:endParaRPr lang="ru-RU" sz="2400" dirty="0" smtClean="0"/>
          </a:p>
          <a:p>
            <a:pPr marL="0">
              <a:spcBef>
                <a:spcPts val="0"/>
              </a:spcBef>
              <a:buNone/>
            </a:pPr>
            <a:endParaRPr lang="ru-RU" sz="2400" dirty="0" smtClean="0"/>
          </a:p>
          <a:p>
            <a:pPr marL="0">
              <a:spcBef>
                <a:spcPts val="0"/>
              </a:spcBef>
              <a:buNone/>
            </a:pPr>
            <a:r>
              <a:rPr lang="ru-RU" sz="2400" dirty="0" smtClean="0"/>
              <a:t>По запросу </a:t>
            </a:r>
            <a:r>
              <a:rPr lang="ru-RU" sz="2400" i="1" dirty="0" smtClean="0"/>
              <a:t>Динамо &amp; Красс</a:t>
            </a:r>
            <a:r>
              <a:rPr lang="ru-RU" sz="2400" dirty="0" smtClean="0"/>
              <a:t> ни одной страницы найдено не было.</a:t>
            </a:r>
          </a:p>
          <a:p>
            <a:pPr marL="0">
              <a:spcBef>
                <a:spcPts val="0"/>
              </a:spcBef>
              <a:buNone/>
            </a:pPr>
            <a:r>
              <a:rPr lang="ru-RU" sz="2400" dirty="0" smtClean="0"/>
              <a:t>Какое количество страниц (в тысячах) будет найдено по запросу </a:t>
            </a:r>
            <a:r>
              <a:rPr lang="ru-RU" sz="2400" b="1" dirty="0" smtClean="0"/>
              <a:t>Спартак | Динамо | Красс</a:t>
            </a:r>
            <a:r>
              <a:rPr lang="ru-RU" sz="2400" dirty="0" smtClean="0"/>
              <a:t> ?</a:t>
            </a:r>
          </a:p>
          <a:p>
            <a:pPr marL="0" indent="0">
              <a:spcBef>
                <a:spcPts val="0"/>
              </a:spcBef>
              <a:buNone/>
            </a:pPr>
            <a:r>
              <a:rPr lang="ru-RU" sz="2400" dirty="0" smtClean="0"/>
              <a:t>Ответ 58300</a:t>
            </a:r>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baseline="30000" dirty="0" smtClean="0"/>
          </a:p>
          <a:p>
            <a:pPr marL="0" indent="0">
              <a:spcBef>
                <a:spcPts val="0"/>
              </a:spcBef>
              <a:buNone/>
            </a:pPr>
            <a:endParaRPr lang="ru-RU" sz="2400" dirty="0" smtClean="0"/>
          </a:p>
          <a:p>
            <a:pPr marL="0" indent="0">
              <a:spcBef>
                <a:spcPts val="0"/>
              </a:spcBef>
              <a:buNone/>
            </a:pPr>
            <a:endParaRPr lang="ru-RU" sz="2400" baseline="300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p:txBody>
      </p:sp>
      <p:graphicFrame>
        <p:nvGraphicFramePr>
          <p:cNvPr id="9" name="Таблица 8"/>
          <p:cNvGraphicFramePr>
            <a:graphicFrameLocks noGrp="1"/>
          </p:cNvGraphicFramePr>
          <p:nvPr/>
        </p:nvGraphicFramePr>
        <p:xfrm>
          <a:off x="1000100" y="2500306"/>
          <a:ext cx="8001056" cy="2103120"/>
        </p:xfrm>
        <a:graphic>
          <a:graphicData uri="http://schemas.openxmlformats.org/drawingml/2006/table">
            <a:tbl>
              <a:tblPr firstRow="1" bandRow="1">
                <a:tableStyleId>{5C22544A-7EE6-4342-B048-85BDC9FD1C3A}</a:tableStyleId>
              </a:tblPr>
              <a:tblGrid>
                <a:gridCol w="3000396"/>
                <a:gridCol w="5000660"/>
              </a:tblGrid>
              <a:tr h="309565">
                <a:tc>
                  <a:txBody>
                    <a:bodyPr/>
                    <a:lstStyle/>
                    <a:p>
                      <a:pPr algn="ctr"/>
                      <a:r>
                        <a:rPr lang="ru-RU" sz="1800" b="1" dirty="0" smtClean="0">
                          <a:solidFill>
                            <a:schemeClr val="tx1"/>
                          </a:solidFill>
                          <a:latin typeface="+mn-lt"/>
                        </a:rPr>
                        <a:t>Запрос</a:t>
                      </a:r>
                      <a:endParaRPr lang="ru-RU" sz="1800" b="1" dirty="0">
                        <a:solidFill>
                          <a:schemeClr val="tx1"/>
                        </a:solidFill>
                        <a:latin typeface="+mn-lt"/>
                      </a:endParaRP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800" b="1" dirty="0" smtClean="0">
                          <a:solidFill>
                            <a:schemeClr val="tx1"/>
                          </a:solidFill>
                          <a:latin typeface="+mn-lt"/>
                        </a:rPr>
                        <a:t>Найдено страниц(в тысячах</a:t>
                      </a:r>
                      <a:r>
                        <a:rPr lang="ru-RU" sz="1800" b="1" dirty="0">
                          <a:solidFill>
                            <a:schemeClr val="tx1"/>
                          </a:solidFill>
                          <a:latin typeface="+mn-lt"/>
                        </a:rPr>
                        <a:t>)</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9565">
                <a:tc>
                  <a:txBody>
                    <a:bodyPr/>
                    <a:lstStyle/>
                    <a:p>
                      <a:pPr algn="ctr"/>
                      <a:r>
                        <a:rPr lang="ru-RU" sz="1800" dirty="0" smtClean="0">
                          <a:solidFill>
                            <a:srgbClr val="000000"/>
                          </a:solidFill>
                          <a:latin typeface="+mn-lt"/>
                        </a:rPr>
                        <a:t>Спартак</a:t>
                      </a:r>
                      <a:endParaRPr lang="ru-RU" sz="1800" dirty="0">
                        <a:solidFill>
                          <a:srgbClr val="000000"/>
                        </a:solidFill>
                        <a:latin typeface="+mn-lt"/>
                      </a:endParaRP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800">
                          <a:solidFill>
                            <a:srgbClr val="000000"/>
                          </a:solidFill>
                          <a:latin typeface="+mn-lt"/>
                        </a:rPr>
                        <a:t>45000</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9565">
                <a:tc>
                  <a:txBody>
                    <a:bodyPr/>
                    <a:lstStyle/>
                    <a:p>
                      <a:pPr algn="ctr"/>
                      <a:r>
                        <a:rPr lang="ru-RU" sz="1800">
                          <a:solidFill>
                            <a:srgbClr val="000000"/>
                          </a:solidFill>
                          <a:latin typeface="+mn-lt"/>
                        </a:rPr>
                        <a:t>Красс</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800">
                          <a:solidFill>
                            <a:srgbClr val="000000"/>
                          </a:solidFill>
                          <a:latin typeface="+mn-lt"/>
                        </a:rPr>
                        <a:t>2000</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9565">
                <a:tc>
                  <a:txBody>
                    <a:bodyPr/>
                    <a:lstStyle/>
                    <a:p>
                      <a:pPr algn="ctr"/>
                      <a:r>
                        <a:rPr lang="ru-RU" sz="1800" dirty="0" smtClean="0">
                          <a:solidFill>
                            <a:srgbClr val="000000"/>
                          </a:solidFill>
                          <a:latin typeface="+mn-lt"/>
                        </a:rPr>
                        <a:t>Динамо</a:t>
                      </a:r>
                      <a:endParaRPr lang="ru-RU" sz="1800" dirty="0">
                        <a:solidFill>
                          <a:srgbClr val="000000"/>
                        </a:solidFill>
                        <a:latin typeface="+mn-lt"/>
                      </a:endParaRP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800">
                          <a:solidFill>
                            <a:srgbClr val="000000"/>
                          </a:solidFill>
                          <a:latin typeface="+mn-lt"/>
                        </a:rPr>
                        <a:t>49000</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9565">
                <a:tc>
                  <a:txBody>
                    <a:bodyPr/>
                    <a:lstStyle/>
                    <a:p>
                      <a:pPr algn="ctr"/>
                      <a:r>
                        <a:rPr lang="ru-RU" sz="1800" dirty="0" smtClean="0">
                          <a:solidFill>
                            <a:srgbClr val="000000"/>
                          </a:solidFill>
                          <a:latin typeface="+mn-lt"/>
                        </a:rPr>
                        <a:t>Спартак </a:t>
                      </a:r>
                      <a:r>
                        <a:rPr lang="ru-RU" sz="1800" dirty="0">
                          <a:solidFill>
                            <a:srgbClr val="000000"/>
                          </a:solidFill>
                          <a:latin typeface="+mn-lt"/>
                        </a:rPr>
                        <a:t>&amp; Красс</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800">
                          <a:solidFill>
                            <a:srgbClr val="000000"/>
                          </a:solidFill>
                          <a:latin typeface="+mn-lt"/>
                        </a:rPr>
                        <a:t>1700</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9565">
                <a:tc>
                  <a:txBody>
                    <a:bodyPr/>
                    <a:lstStyle/>
                    <a:p>
                      <a:pPr algn="ctr"/>
                      <a:r>
                        <a:rPr lang="ru-RU" sz="1800" dirty="0" smtClean="0">
                          <a:solidFill>
                            <a:srgbClr val="000000"/>
                          </a:solidFill>
                          <a:latin typeface="+mn-lt"/>
                        </a:rPr>
                        <a:t>Спартак </a:t>
                      </a:r>
                      <a:r>
                        <a:rPr lang="ru-RU" sz="1800" dirty="0">
                          <a:solidFill>
                            <a:srgbClr val="000000"/>
                          </a:solidFill>
                          <a:latin typeface="+mn-lt"/>
                        </a:rPr>
                        <a:t>&amp; </a:t>
                      </a:r>
                      <a:r>
                        <a:rPr lang="ru-RU" sz="1800" dirty="0" smtClean="0">
                          <a:solidFill>
                            <a:srgbClr val="000000"/>
                          </a:solidFill>
                          <a:latin typeface="+mn-lt"/>
                        </a:rPr>
                        <a:t>Динамо</a:t>
                      </a:r>
                      <a:endParaRPr lang="ru-RU" sz="1800" dirty="0">
                        <a:solidFill>
                          <a:srgbClr val="000000"/>
                        </a:solidFill>
                        <a:latin typeface="+mn-lt"/>
                      </a:endParaRP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800" dirty="0">
                          <a:solidFill>
                            <a:srgbClr val="000000"/>
                          </a:solidFill>
                          <a:latin typeface="+mn-lt"/>
                        </a:rPr>
                        <a:t>36000</a:t>
                      </a:r>
                    </a:p>
                  </a:txBody>
                  <a:tcPr marL="38100" marR="38100"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xmlns="" val="1851706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00000" y="0"/>
            <a:ext cx="82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Заголовок 1"/>
          <p:cNvSpPr txBox="1">
            <a:spLocks/>
          </p:cNvSpPr>
          <p:nvPr/>
        </p:nvSpPr>
        <p:spPr>
          <a:xfrm>
            <a:off x="899592" y="0"/>
            <a:ext cx="8244408" cy="620688"/>
          </a:xfrm>
          <a:prstGeom prst="rect">
            <a:avLst/>
          </a:prstGeom>
        </p:spPr>
        <p:txBody>
          <a:bodyPr>
            <a:normAutofit fontScale="90000" lnSpcReduction="20000"/>
            <a:scene3d>
              <a:camera prst="orthographicFront"/>
              <a:lightRig rig="threePt" dir="t"/>
            </a:scene3d>
            <a:sp3d extrusionH="57150">
              <a:bevelT w="38100" h="38100"/>
            </a:sp3d>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b="1" dirty="0" smtClean="0"/>
              <a:t>Вопросы.</a:t>
            </a:r>
            <a:endParaRPr lang="ru-RU" b="1" dirty="0"/>
          </a:p>
        </p:txBody>
      </p:sp>
      <p:sp>
        <p:nvSpPr>
          <p:cNvPr id="4" name="Заголовок 1"/>
          <p:cNvSpPr txBox="1">
            <a:spLocks/>
          </p:cNvSpPr>
          <p:nvPr/>
        </p:nvSpPr>
        <p:spPr>
          <a:xfrm rot="16200000">
            <a:off x="-2646548" y="3051212"/>
            <a:ext cx="6264696" cy="971600"/>
          </a:xfrm>
          <a:prstGeom prst="rect">
            <a:avLst/>
          </a:prstGeom>
        </p:spPr>
        <p:txBody>
          <a:bodyPr vert="horz" lIns="91440" tIns="45720" rIns="91440" bIns="45720" rtlCol="0" anchor="ctr">
            <a:normAutofit fontScale="92500" lnSpcReduction="10000"/>
            <a:scene3d>
              <a:camera prst="orthographicFront"/>
              <a:lightRig rig="threePt" dir="t"/>
            </a:scene3d>
            <a:sp3d extrusionH="95250" contourW="12700">
              <a:bevelT w="63500" h="63500"/>
              <a:extrusionClr>
                <a:srgbClr val="FFC000"/>
              </a:extrusionClr>
              <a:contourClr>
                <a:schemeClr val="tx1">
                  <a:lumMod val="5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6600" b="1" i="0" u="none" strike="noStrike" kern="1200" cap="none" spc="0" normalizeH="0" baseline="0" noProof="0" dirty="0" smtClean="0">
                <a:ln>
                  <a:noFill/>
                </a:ln>
                <a:solidFill>
                  <a:srgbClr val="FFC000"/>
                </a:solidFill>
                <a:effectLst/>
                <a:uLnTx/>
                <a:uFillTx/>
                <a:latin typeface="+mj-lt"/>
                <a:ea typeface="+mj-ea"/>
                <a:cs typeface="+mj-cs"/>
              </a:rPr>
              <a:t>ИНФОРМАТИКА</a:t>
            </a:r>
          </a:p>
        </p:txBody>
      </p:sp>
      <p:sp>
        <p:nvSpPr>
          <p:cNvPr id="5" name="Подзаголовок 11"/>
          <p:cNvSpPr txBox="1">
            <a:spLocks/>
          </p:cNvSpPr>
          <p:nvPr/>
        </p:nvSpPr>
        <p:spPr>
          <a:xfrm>
            <a:off x="899592" y="6597352"/>
            <a:ext cx="8244408" cy="260648"/>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ru-RU" sz="1000" b="0" i="0" u="none" strike="noStrike" kern="1200" cap="none" spc="0" normalizeH="0" baseline="0" noProof="0" dirty="0" smtClean="0">
                <a:ln>
                  <a:noFill/>
                </a:ln>
                <a:solidFill>
                  <a:schemeClr val="accent4">
                    <a:lumMod val="50000"/>
                  </a:schemeClr>
                </a:solidFill>
                <a:effectLst/>
                <a:uLnTx/>
                <a:uFillTx/>
                <a:latin typeface="+mn-lt"/>
                <a:ea typeface="+mn-ea"/>
                <a:cs typeface="+mn-cs"/>
              </a:rPr>
              <a:t>2014г. Кирсанов Илья Андреевич ©</a:t>
            </a:r>
            <a:endParaRPr kumimoji="0" lang="ru-RU" sz="1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691680" y="1196752"/>
            <a:ext cx="6085184" cy="4067944"/>
          </a:xfrm>
          <a:prstGeom prst="rect">
            <a:avLst/>
          </a:prstGeom>
          <a:ln>
            <a:noFill/>
          </a:ln>
        </p:spPr>
        <p:txBody>
          <a:bodyPr vert="horz" lIns="91440" tIns="45720" rIns="91440" bIns="45720" rtlCol="0" anchor="ctr">
            <a:normAutofit fontScale="97500"/>
            <a:scene3d>
              <a:camera prst="orthographicFront"/>
              <a:lightRig rig="threePt" dir="t">
                <a:rot lat="0" lon="0" rev="0"/>
              </a:lightRig>
            </a:scene3d>
            <a:sp3d extrusionH="95250" contourW="12700">
              <a:bevelT w="63500" h="63500"/>
              <a:bevelB w="63500" h="63500"/>
              <a:extrusionClr>
                <a:srgbClr val="002060"/>
              </a:extrusionClr>
              <a:contourClr>
                <a:srgbClr val="002060"/>
              </a:contourClr>
            </a:sp3d>
          </a:bodyPr>
          <a:lstStyle/>
          <a:p>
            <a:pPr lvl="0">
              <a:spcBef>
                <a:spcPct val="0"/>
              </a:spcBef>
            </a:pPr>
            <a:endParaRPr kumimoji="0" lang="ru-RU" sz="6600" b="0" i="0" u="none" strike="noStrike" kern="1200" cap="none" spc="0" normalizeH="0" baseline="0" noProof="0" dirty="0" smtClean="0">
              <a:ln>
                <a:noFill/>
              </a:ln>
              <a:solidFill>
                <a:schemeClr val="accent4">
                  <a:lumMod val="50000"/>
                </a:schemeClr>
              </a:solidFill>
              <a:effectLst/>
              <a:uLnTx/>
              <a:uFillTx/>
              <a:latin typeface="+mj-lt"/>
              <a:ea typeface="+mj-ea"/>
              <a:cs typeface="+mj-cs"/>
            </a:endParaRPr>
          </a:p>
        </p:txBody>
      </p:sp>
      <p:sp>
        <p:nvSpPr>
          <p:cNvPr id="7" name="Содержимое 8"/>
          <p:cNvSpPr txBox="1">
            <a:spLocks/>
          </p:cNvSpPr>
          <p:nvPr/>
        </p:nvSpPr>
        <p:spPr>
          <a:xfrm>
            <a:off x="914400" y="620688"/>
            <a:ext cx="8229600" cy="6237312"/>
          </a:xfrm>
          <a:prstGeom prst="rect">
            <a:avLst/>
          </a:prstGeom>
          <a:ln>
            <a:noFill/>
          </a:ln>
        </p:spPr>
        <p:txBody>
          <a:bodyPr>
            <a:noAutofit/>
            <a:scene3d>
              <a:camera prst="orthographicFront"/>
              <a:lightRig rig="threePt" dir="t"/>
            </a:scene3d>
            <a:sp3d extrusionH="57150">
              <a:bevelT w="38100" h="38100"/>
            </a:sp3d>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ru-RU" sz="2400" dirty="0" smtClean="0"/>
              <a:t>Ниже приведены запросы к поисковому серверу. Расположите номера запросов в порядке убывания количества страниц, которые найдет поисковый сервер по каждому запросу. </a:t>
            </a:r>
          </a:p>
          <a:p>
            <a:pPr marL="0" indent="0">
              <a:spcBef>
                <a:spcPts val="0"/>
              </a:spcBef>
              <a:buNone/>
            </a:pPr>
            <a:r>
              <a:rPr lang="ru-RU" sz="2400" dirty="0" smtClean="0"/>
              <a:t>1) спорт &amp; футбол &amp; чемпионат</a:t>
            </a:r>
          </a:p>
          <a:p>
            <a:pPr marL="0" indent="0">
              <a:spcBef>
                <a:spcPts val="0"/>
              </a:spcBef>
              <a:buNone/>
            </a:pPr>
            <a:r>
              <a:rPr lang="ru-RU" sz="2400" dirty="0" smtClean="0"/>
              <a:t>2) спорт | футбол &amp; чемпионат</a:t>
            </a:r>
          </a:p>
          <a:p>
            <a:pPr marL="0" indent="0">
              <a:spcBef>
                <a:spcPts val="0"/>
              </a:spcBef>
              <a:buNone/>
            </a:pPr>
            <a:r>
              <a:rPr lang="ru-RU" sz="2400" dirty="0" smtClean="0"/>
              <a:t>3) спорт | футбол | чемпионат &amp; 2006</a:t>
            </a:r>
          </a:p>
          <a:p>
            <a:pPr marL="0" indent="0">
              <a:spcBef>
                <a:spcPts val="0"/>
              </a:spcBef>
              <a:buNone/>
            </a:pPr>
            <a:r>
              <a:rPr lang="ru-RU" sz="2400" dirty="0" smtClean="0"/>
              <a:t>4) спорт | футбол | чемпионат</a:t>
            </a:r>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en-US" sz="2400" dirty="0" smtClean="0"/>
          </a:p>
          <a:p>
            <a:pPr marL="0" indent="0">
              <a:spcBef>
                <a:spcPts val="0"/>
              </a:spcBef>
              <a:buNone/>
            </a:pPr>
            <a:r>
              <a:rPr lang="ru-RU" sz="2400" dirty="0" smtClean="0"/>
              <a:t>Ответ 4321</a:t>
            </a:r>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baseline="30000" dirty="0" smtClean="0"/>
          </a:p>
          <a:p>
            <a:pPr marL="0" indent="0">
              <a:spcBef>
                <a:spcPts val="0"/>
              </a:spcBef>
              <a:buNone/>
            </a:pPr>
            <a:endParaRPr lang="ru-RU" sz="2400" dirty="0" smtClean="0"/>
          </a:p>
          <a:p>
            <a:pPr marL="0" indent="0">
              <a:spcBef>
                <a:spcPts val="0"/>
              </a:spcBef>
              <a:buNone/>
            </a:pPr>
            <a:endParaRPr lang="ru-RU" sz="2400" baseline="300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p:txBody>
      </p:sp>
    </p:spTree>
    <p:extLst>
      <p:ext uri="{BB962C8B-B14F-4D97-AF65-F5344CB8AC3E}">
        <p14:creationId xmlns:p14="http://schemas.microsoft.com/office/powerpoint/2010/main" xmlns="" val="3845534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00000" y="0"/>
            <a:ext cx="82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Заголовок 1"/>
          <p:cNvSpPr txBox="1">
            <a:spLocks/>
          </p:cNvSpPr>
          <p:nvPr/>
        </p:nvSpPr>
        <p:spPr>
          <a:xfrm>
            <a:off x="899592" y="0"/>
            <a:ext cx="8244408" cy="620688"/>
          </a:xfrm>
          <a:prstGeom prst="rect">
            <a:avLst/>
          </a:prstGeom>
        </p:spPr>
        <p:txBody>
          <a:bodyPr>
            <a:normAutofit fontScale="90000" lnSpcReduction="20000"/>
            <a:scene3d>
              <a:camera prst="orthographicFront"/>
              <a:lightRig rig="threePt" dir="t"/>
            </a:scene3d>
            <a:sp3d extrusionH="57150">
              <a:bevelT w="38100" h="38100"/>
            </a:sp3d>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b="1" dirty="0" smtClean="0"/>
              <a:t>Вопросы.</a:t>
            </a:r>
            <a:endParaRPr lang="ru-RU" b="1" dirty="0"/>
          </a:p>
        </p:txBody>
      </p:sp>
      <p:sp>
        <p:nvSpPr>
          <p:cNvPr id="4" name="Заголовок 1"/>
          <p:cNvSpPr txBox="1">
            <a:spLocks/>
          </p:cNvSpPr>
          <p:nvPr/>
        </p:nvSpPr>
        <p:spPr>
          <a:xfrm rot="16200000">
            <a:off x="-2646548" y="3051212"/>
            <a:ext cx="6264696" cy="971600"/>
          </a:xfrm>
          <a:prstGeom prst="rect">
            <a:avLst/>
          </a:prstGeom>
        </p:spPr>
        <p:txBody>
          <a:bodyPr vert="horz" lIns="91440" tIns="45720" rIns="91440" bIns="45720" rtlCol="0" anchor="ctr">
            <a:normAutofit fontScale="92500" lnSpcReduction="10000"/>
            <a:scene3d>
              <a:camera prst="orthographicFront"/>
              <a:lightRig rig="threePt" dir="t"/>
            </a:scene3d>
            <a:sp3d extrusionH="95250" contourW="12700">
              <a:bevelT w="63500" h="63500"/>
              <a:extrusionClr>
                <a:srgbClr val="FFC000"/>
              </a:extrusionClr>
              <a:contourClr>
                <a:schemeClr val="tx1">
                  <a:lumMod val="5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6600" b="1" i="0" u="none" strike="noStrike" kern="1200" cap="none" spc="0" normalizeH="0" baseline="0" noProof="0" dirty="0" smtClean="0">
                <a:ln>
                  <a:noFill/>
                </a:ln>
                <a:solidFill>
                  <a:srgbClr val="FFC000"/>
                </a:solidFill>
                <a:effectLst/>
                <a:uLnTx/>
                <a:uFillTx/>
                <a:latin typeface="+mj-lt"/>
                <a:ea typeface="+mj-ea"/>
                <a:cs typeface="+mj-cs"/>
              </a:rPr>
              <a:t>ИНФОРМАТИКА</a:t>
            </a:r>
          </a:p>
        </p:txBody>
      </p:sp>
      <p:sp>
        <p:nvSpPr>
          <p:cNvPr id="5" name="Подзаголовок 11"/>
          <p:cNvSpPr txBox="1">
            <a:spLocks/>
          </p:cNvSpPr>
          <p:nvPr/>
        </p:nvSpPr>
        <p:spPr>
          <a:xfrm>
            <a:off x="899592" y="6597352"/>
            <a:ext cx="8244408" cy="260648"/>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ru-RU" sz="1000" b="0" i="0" u="none" strike="noStrike" kern="1200" cap="none" spc="0" normalizeH="0" baseline="0" noProof="0" dirty="0" smtClean="0">
                <a:ln>
                  <a:noFill/>
                </a:ln>
                <a:solidFill>
                  <a:schemeClr val="accent4">
                    <a:lumMod val="50000"/>
                  </a:schemeClr>
                </a:solidFill>
                <a:effectLst/>
                <a:uLnTx/>
                <a:uFillTx/>
                <a:latin typeface="+mn-lt"/>
                <a:ea typeface="+mn-ea"/>
                <a:cs typeface="+mn-cs"/>
              </a:rPr>
              <a:t>2014г. Кирсанов Илья Андреевич ©</a:t>
            </a:r>
            <a:endParaRPr kumimoji="0" lang="ru-RU" sz="1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Заголовок 1"/>
          <p:cNvSpPr txBox="1">
            <a:spLocks/>
          </p:cNvSpPr>
          <p:nvPr/>
        </p:nvSpPr>
        <p:spPr>
          <a:xfrm>
            <a:off x="1691680" y="1196752"/>
            <a:ext cx="6085184" cy="4067944"/>
          </a:xfrm>
          <a:prstGeom prst="rect">
            <a:avLst/>
          </a:prstGeom>
          <a:ln>
            <a:noFill/>
          </a:ln>
        </p:spPr>
        <p:txBody>
          <a:bodyPr vert="horz" lIns="91440" tIns="45720" rIns="91440" bIns="45720" rtlCol="0" anchor="ctr">
            <a:normAutofit fontScale="97500"/>
            <a:scene3d>
              <a:camera prst="orthographicFront"/>
              <a:lightRig rig="threePt" dir="t">
                <a:rot lat="0" lon="0" rev="0"/>
              </a:lightRig>
            </a:scene3d>
            <a:sp3d extrusionH="95250" contourW="12700">
              <a:bevelT w="63500" h="63500"/>
              <a:bevelB w="63500" h="63500"/>
              <a:extrusionClr>
                <a:srgbClr val="002060"/>
              </a:extrusionClr>
              <a:contourClr>
                <a:srgbClr val="002060"/>
              </a:contourClr>
            </a:sp3d>
          </a:bodyPr>
          <a:lstStyle/>
          <a:p>
            <a:pPr lvl="0">
              <a:spcBef>
                <a:spcPct val="0"/>
              </a:spcBef>
            </a:pPr>
            <a:endParaRPr kumimoji="0" lang="ru-RU" sz="6600" b="0" i="0" u="none" strike="noStrike" kern="1200" cap="none" spc="0" normalizeH="0" baseline="0" noProof="0" dirty="0" smtClean="0">
              <a:ln>
                <a:noFill/>
              </a:ln>
              <a:solidFill>
                <a:schemeClr val="accent4">
                  <a:lumMod val="50000"/>
                </a:schemeClr>
              </a:solidFill>
              <a:effectLst/>
              <a:uLnTx/>
              <a:uFillTx/>
              <a:latin typeface="+mj-lt"/>
              <a:ea typeface="+mj-ea"/>
              <a:cs typeface="+mj-cs"/>
            </a:endParaRPr>
          </a:p>
        </p:txBody>
      </p:sp>
      <p:sp>
        <p:nvSpPr>
          <p:cNvPr id="7" name="Содержимое 8"/>
          <p:cNvSpPr txBox="1">
            <a:spLocks/>
          </p:cNvSpPr>
          <p:nvPr/>
        </p:nvSpPr>
        <p:spPr>
          <a:xfrm>
            <a:off x="914400" y="620688"/>
            <a:ext cx="8229600" cy="6237312"/>
          </a:xfrm>
          <a:prstGeom prst="rect">
            <a:avLst/>
          </a:prstGeom>
          <a:ln>
            <a:noFill/>
          </a:ln>
        </p:spPr>
        <p:txBody>
          <a:bodyPr>
            <a:noAutofit/>
            <a:scene3d>
              <a:camera prst="orthographicFront"/>
              <a:lightRig rig="threePt" dir="t"/>
            </a:scene3d>
            <a:sp3d extrusionH="57150">
              <a:bevelT w="38100" h="38100"/>
            </a:sp3d>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ru-RU" sz="2400" dirty="0" smtClean="0"/>
              <a:t>В языке запросов поисковой системы кавычки вокруг части запроса означают, что эта часть должна встречаться точно в указанной форме (т. е. это цитата). Ниже приведены поисковые запросы, одновременно выданные к одной поисковой системе. Расположите их в порядке возрастания количества найденных документов: </a:t>
            </a:r>
          </a:p>
          <a:p>
            <a:pPr marL="0" indent="0">
              <a:spcBef>
                <a:spcPts val="0"/>
              </a:spcBef>
              <a:buNone/>
            </a:pPr>
            <a:r>
              <a:rPr lang="ru-RU" sz="2400" dirty="0" smtClean="0"/>
              <a:t>1) Откуда берется мокрый снег</a:t>
            </a:r>
          </a:p>
          <a:p>
            <a:pPr marL="0" indent="0">
              <a:spcBef>
                <a:spcPts val="0"/>
              </a:spcBef>
              <a:buNone/>
            </a:pPr>
            <a:r>
              <a:rPr lang="ru-RU" sz="2400" dirty="0" smtClean="0"/>
              <a:t>2) «Откуда берется мокрый снег»</a:t>
            </a:r>
          </a:p>
          <a:p>
            <a:pPr marL="0" indent="0">
              <a:spcBef>
                <a:spcPts val="0"/>
              </a:spcBef>
              <a:buNone/>
            </a:pPr>
            <a:r>
              <a:rPr lang="ru-RU" sz="2400" dirty="0" smtClean="0"/>
              <a:t>3) </a:t>
            </a:r>
            <a:r>
              <a:rPr lang="ru-RU" sz="2400" dirty="0" err="1" smtClean="0"/>
              <a:t>Мокрый&amp;снег&amp;</a:t>
            </a:r>
            <a:r>
              <a:rPr lang="ru-RU" sz="2400" dirty="0" smtClean="0"/>
              <a:t>(откуда берется)</a:t>
            </a:r>
          </a:p>
          <a:p>
            <a:pPr marL="0" indent="0">
              <a:spcBef>
                <a:spcPts val="0"/>
              </a:spcBef>
              <a:buNone/>
            </a:pPr>
            <a:r>
              <a:rPr lang="ru-RU" sz="2400" dirty="0" smtClean="0"/>
              <a:t>4) </a:t>
            </a:r>
            <a:r>
              <a:rPr lang="ru-RU" sz="2400" dirty="0" err="1" smtClean="0"/>
              <a:t>Мокрый&amp;снег</a:t>
            </a:r>
            <a:endParaRPr lang="ru-RU" sz="2400" dirty="0" smtClean="0"/>
          </a:p>
          <a:p>
            <a:pPr marL="0" indent="0">
              <a:spcBef>
                <a:spcPts val="0"/>
              </a:spcBef>
              <a:buNone/>
            </a:pPr>
            <a:endParaRPr lang="ru-RU" sz="2400" dirty="0" smtClean="0"/>
          </a:p>
          <a:p>
            <a:pPr marL="0" indent="0">
              <a:spcBef>
                <a:spcPts val="0"/>
              </a:spcBef>
              <a:buNone/>
            </a:pPr>
            <a:r>
              <a:rPr lang="ru-RU" sz="2400" dirty="0" smtClean="0"/>
              <a:t>Указание: если между словами пробел, это равносильно операции ИЛИ, если все слова заключены в кавычки , значит между ними операция И.</a:t>
            </a:r>
          </a:p>
          <a:p>
            <a:pPr marL="0" indent="0">
              <a:spcBef>
                <a:spcPts val="0"/>
              </a:spcBef>
              <a:buNone/>
            </a:pPr>
            <a:endParaRPr lang="en-US" sz="2400" dirty="0" smtClean="0"/>
          </a:p>
          <a:p>
            <a:pPr marL="0" indent="0">
              <a:spcBef>
                <a:spcPts val="0"/>
              </a:spcBef>
              <a:buNone/>
            </a:pPr>
            <a:r>
              <a:rPr lang="ru-RU" sz="2400" dirty="0" smtClean="0"/>
              <a:t>Ответ 2341</a:t>
            </a:r>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baseline="30000" dirty="0" smtClean="0"/>
          </a:p>
          <a:p>
            <a:pPr marL="0" indent="0">
              <a:spcBef>
                <a:spcPts val="0"/>
              </a:spcBef>
              <a:buNone/>
            </a:pPr>
            <a:endParaRPr lang="ru-RU" sz="2400" dirty="0" smtClean="0"/>
          </a:p>
          <a:p>
            <a:pPr marL="0" indent="0">
              <a:spcBef>
                <a:spcPts val="0"/>
              </a:spcBef>
              <a:buNone/>
            </a:pPr>
            <a:endParaRPr lang="ru-RU" sz="2400" baseline="30000" dirty="0" smtClean="0"/>
          </a:p>
          <a:p>
            <a:pPr marL="0" indent="0">
              <a:spcBef>
                <a:spcPts val="0"/>
              </a:spcBef>
              <a:buNone/>
            </a:pPr>
            <a:endParaRPr lang="ru-RU" sz="2400" dirty="0" smtClean="0"/>
          </a:p>
          <a:p>
            <a:pPr marL="0" indent="0">
              <a:spcBef>
                <a:spcPts val="0"/>
              </a:spcBef>
              <a:buNone/>
            </a:pPr>
            <a:endParaRPr lang="ru-RU" sz="2400" dirty="0" smtClean="0"/>
          </a:p>
          <a:p>
            <a:pPr marL="0" indent="0">
              <a:spcBef>
                <a:spcPts val="0"/>
              </a:spcBef>
              <a:buNone/>
            </a:pPr>
            <a:endParaRPr lang="ru-RU" sz="2400" dirty="0" smtClean="0"/>
          </a:p>
        </p:txBody>
      </p:sp>
    </p:spTree>
    <p:extLst>
      <p:ext uri="{BB962C8B-B14F-4D97-AF65-F5344CB8AC3E}">
        <p14:creationId xmlns:p14="http://schemas.microsoft.com/office/powerpoint/2010/main" xmlns="" val="3845534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1554</TotalTime>
  <Words>513</Words>
  <Application>Microsoft Office PowerPoint</Application>
  <PresentationFormat>Экран (4:3)</PresentationFormat>
  <Paragraphs>232</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Лиза</dc:creator>
  <cp:lastModifiedBy>Liza</cp:lastModifiedBy>
  <cp:revision>172</cp:revision>
  <dcterms:created xsi:type="dcterms:W3CDTF">2014-07-01T15:32:46Z</dcterms:created>
  <dcterms:modified xsi:type="dcterms:W3CDTF">2014-08-12T13:12:12Z</dcterms:modified>
</cp:coreProperties>
</file>